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72" r:id="rId6"/>
    <p:sldId id="261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94653"/>
  </p:normalViewPr>
  <p:slideViewPr>
    <p:cSldViewPr snapToGrid="0" snapToObjects="1">
      <p:cViewPr varScale="1">
        <p:scale>
          <a:sx n="109" d="100"/>
          <a:sy n="109" d="100"/>
        </p:scale>
        <p:origin x="17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A440-BF71-7B43-9E1A-0CDA310B9DD8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BB66B-B4F6-EE4C-A313-76106909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3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37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73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5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2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6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4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3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4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928-0FCA-1841-9EF3-152891DB8F35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2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F928-0FCA-1841-9EF3-152891DB8F35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DDD49-C9FA-DB48-B9A5-B12B95E2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6.tiff"/><Relationship Id="rId5" Type="http://schemas.openxmlformats.org/officeDocument/2006/relationships/image" Target="../media/image1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152400"/>
            <a:ext cx="9104312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6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4094163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2105375"/>
            <a:ext cx="3825623" cy="346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4994275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r:id="rId7" imgW="76320" imgH="181080" progId="">
                  <p:embed/>
                </p:oleObj>
              </mc:Choice>
              <mc:Fallback>
                <p:oleObj r:id="rId7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33600" y="3095975"/>
            <a:ext cx="1418375" cy="910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 descr="howland_sigs.t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1996" y="2521295"/>
            <a:ext cx="4577204" cy="24796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31341" y="4924775"/>
            <a:ext cx="713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Osborn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8992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Any time an observation is made, one is making a “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measurement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Measurement and Randomness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905000"/>
            <a:ext cx="8686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b="1" dirty="0">
                <a:solidFill>
                  <a:srgbClr val="000000"/>
                </a:solidFill>
                <a:latin typeface="Times New Roman" pitchFamily="18" charset="0"/>
              </a:rPr>
              <a:t>Experimental error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is inherent in every measurement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632" y="3134556"/>
            <a:ext cx="7924800" cy="87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Refers to </a:t>
            </a:r>
            <a:r>
              <a:rPr lang="en-GB" sz="2600" u="sng" dirty="0">
                <a:solidFill>
                  <a:srgbClr val="000000"/>
                </a:solidFill>
                <a:latin typeface="Times New Roman" pitchFamily="18" charset="0"/>
              </a:rPr>
              <a:t>variation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in observations between repetitions of the same experiment.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4241960"/>
            <a:ext cx="7315200" cy="48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It is </a:t>
            </a:r>
            <a:r>
              <a:rPr lang="en-GB" sz="2600" u="sng" dirty="0">
                <a:solidFill>
                  <a:srgbClr val="000000"/>
                </a:solidFill>
                <a:latin typeface="Times New Roman" pitchFamily="18" charset="0"/>
              </a:rPr>
              <a:t>unavoidable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and many sources contribute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4953000"/>
            <a:ext cx="8686800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 startAt="2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Error in a statistical context is a </a:t>
            </a:r>
            <a:r>
              <a:rPr lang="en-GB" sz="2600" u="sng" dirty="0">
                <a:solidFill>
                  <a:srgbClr val="000000"/>
                </a:solidFill>
                <a:latin typeface="Times New Roman" pitchFamily="18" charset="0"/>
              </a:rPr>
              <a:t>technical term</a:t>
            </a:r>
            <a:r>
              <a:rPr lang="en-GB" sz="2600" baseline="30000" dirty="0">
                <a:solidFill>
                  <a:srgbClr val="000000"/>
                </a:solidFill>
                <a:latin typeface="Times New Roman" pitchFamily="18" charset="0"/>
              </a:rPr>
              <a:t>BHH</a:t>
            </a:r>
          </a:p>
        </p:txBody>
      </p:sp>
    </p:spTree>
    <p:extLst>
      <p:ext uri="{BB962C8B-B14F-4D97-AF65-F5344CB8AC3E}">
        <p14:creationId xmlns:p14="http://schemas.microsoft.com/office/powerpoint/2010/main" val="410003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010585"/>
            <a:ext cx="8686800" cy="251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Experimental error is a form of randomness</a:t>
            </a: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Randomness: inherent unpredictability in a process</a:t>
            </a:r>
          </a:p>
          <a:p>
            <a:pPr marL="1992313" lvl="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the outcomes of the process follow a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probability distribution</a:t>
            </a:r>
            <a:endParaRPr lang="en-GB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Measurement and Randomness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1435" y="3273359"/>
            <a:ext cx="8636343" cy="2082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lvl="1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Statistical tools are used to both: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Describe the randomness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Make inferences taking into account the randomness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813" y="5265518"/>
            <a:ext cx="8636343" cy="15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lvl="1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Careful!: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Bad data, assumptions and models lead to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garbage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GIGO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438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1850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Frequency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ratio of the number of observations of interest 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to the total number of observations 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35238" y="2820341"/>
          <a:ext cx="430688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5" imgW="1943100" imgH="393700" progId="Equation.3">
                  <p:embed/>
                </p:oleObj>
              </mc:Choice>
              <mc:Fallback>
                <p:oleObj name="Equation" r:id="rId5" imgW="1943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2820341"/>
                        <a:ext cx="4306887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3695054"/>
            <a:ext cx="8686800" cy="2869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Probability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(frequentist): frequency of observation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the limit of a very large number of observations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will almost always use this definition</a:t>
            </a: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It is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EMPIRICAL!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375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E00B29F2-DDF6-4A40-9135-E523D38F9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Probability: Frequency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C8314D-CCE4-734B-9A46-BDD45C12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9169AB6B-7235-C64D-B79C-1CB59E139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53" y="3834603"/>
            <a:ext cx="6893170" cy="1461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6600" dirty="0" err="1">
                <a:solidFill>
                  <a:srgbClr val="000000"/>
                </a:solidFill>
                <a:latin typeface="Times New Roman" pitchFamily="18" charset="0"/>
              </a:rPr>
              <a:t>Pr</a:t>
            </a:r>
            <a:r>
              <a:rPr lang="en-GB" sz="6600" dirty="0">
                <a:solidFill>
                  <a:srgbClr val="000000"/>
                </a:solidFill>
                <a:latin typeface="Times New Roman" pitchFamily="18" charset="0"/>
              </a:rPr>
              <a:t>(  roll a 3 ) = ??</a:t>
            </a:r>
          </a:p>
        </p:txBody>
      </p:sp>
      <p:pic>
        <p:nvPicPr>
          <p:cNvPr id="3074" name="Picture 2" descr="data:image/jpeg;base64,/9j/4AAQSkZJRgABAQAAAQABAAD/2wCEAAkGBwgHBgkIBwgKCgkLDRYPDQwMDRsUFRAWIB0iIiAdHx8kKDQsJCYxJx8fLT0tMTU3Ojo6Iys/RD84QzQ5OjcBCgoKDQwNGg8PGjclHyU3Nzc3Nzc3Nzc3Nzc3Nzc3Nzc3Nzc3Nzc3Nzc3Nzc3Nzc3Nzc3Nzc3Nzc3Nzc3Nzc3N//AABEIAUYBRgMBEQACEQEDEQH/xAAbAAACAwEBAQAAAAAAAAAAAAAAAQIDBQYEB//EAEEQAAICAgAEAwQHBgQFBAMAAAABAgMEEQUSITEGQVETMmFxIkJSgZGhsRQjJGJywTNDc9ElNVOCkhVjk+EWNET/xAAaAQEBAQEBAQEAAAAAAAAAAAAAAQIDBQQG/8QALhEBAAICAQQABAYCAwEBAAAAAAECAxEEBRIhMRMiQVEUMjNCYXEjUhWBoTSR/9oADAMBAAIRAxEAPwD7iAAAAAAAAAAAAAAAABTdk00rdtkY/NhuuO9vUPBfxzHr2q4ym/wJuH1U4OS3t5J+IZfUpj97HdDvHT4+sq34gv8AKuv8x3L/AMfT7mvEF3nXD8x3QT0+v3Tj4hf1qU/kx3QzPT4/2Xw4/U9KdE18i7hzng2+kvRXxrDn0cpQf80Q5Tw8seoemvMx7Pcurf8A3BxtiyV9wvTDn6CAYAAAAAAAAAAAAAAAAAAAAAAAAAAAAAAAAAAAAHhzOJ4+LtOXPP0iw+jFxsmT+IYmXxnItbUJKEH5Iz3PRxcOlfflnSslN7k9mdy+yKxCtthrRpl0LKKHfNxT16s1Wky5ZcsYq7e9Y1Ff1N/FnWMdYeXfmZJnwOeEeigl8ka7YfPOa8/VZXPZdM/Et93ohqfRpP7hMHxLfdZ+xVWdHXBmNQ3HIyR9Vc8C2D/hbZ1NeW3pkmrvTkxPi8beL/1PPx5uE7duL001smn2fhsOSNxD01cfuX+JVGXy6E05W6fWfUvVXx/Hlr2ldkfl1GnC3AyR6l66+KYdna+K/q6DThbi5q/R6oW12L6FkJfKWyOU0tHuEwyAAAAAAAAAAAAAAAAAAAAAAAAAAAA8eZxHHxU1KXNP7Me4d8XHvk9emDm8Xvv3GL9nD0j/ALkmXp4eHSnmfMs2U2+5jb7IrpFsjWi2AuZFXRqSNJpdTc6ZqcHp/qaidOOTHF41LQjl0WxSk+R/kdYtEvMycO8flLki/dnB7/mRrcPlnDkj3CcIOPp+I2z2W+y+nUXzTlFL4sTJ8O0+oeqObjVrcrYv00ZluOPkn6PLk8Zgv8KLb9WSNQ+rFwbT5tLEutdk3OT229sky9WlIiNQr5ibb0fMJTQ59Gdr2hWyj1TaLtJpEvRVxHKra9ndYvh3G9uN+Njt7h66eO50e8PafOH+wfPbg4J+unsq8QT/AM3DmvjEjhbgR+272V8bxJe+rK/6oFcJ4eWPXl6q8/Ft9zIrfw5kNONsGWvusvQpJ9nsjkNgMAAAAAAAAAAAAAAAADyZfEMfFT9pNOX2Y9WHbFgvk9Qw83jN1+41/u4+ifUky9LDw6V828suc2+rbMzL7YrEIbI0iyNFGE7HqEW/kNTPpLXrWN2lfHAufvNR+Zv4cy+aebjhOPDpPvavwL8KXOeoUj6GuFy8siL/AO3/AOzXw5hP+Sp9jfC79/RshJfgXslqOoYp9wqnhZVa3ybS84vZmYmHWvJw3+qhWP4om3fshPnfqXadkE7G/MHZBc7KvbBbYXUEFAAAa29EhJnUNGrDrhXGU1ts6RV5mfmTE6qsTjFrlil9xrUPityL29ysjZL1ZdOU2mVim35hNythFy8tg7pj0uWBVbFuyqL+7qYnTrTkZKepeDPxbcBxnRdNRb7c3Ymno4Mtc/i8K6uL5tfezmX8y2Tw3bh4bfR7qfEEv82pP4xehqHzX6f/AKy08biWNkaULEpP6suhNPjycfJT3D2EcAAAAAAAAAAtgefKzKcaPNZNb+yu4dceG+SfEMLN41bbuNK9nH82NxD0sPCrXzbzLKnZKb222zEy+6KxCDI0CqXQgekxo20sB1+x5Y6U/P4n0U1p5nMreZ39ErU472jo81GmaXdgXppvoBbDq+hEaFNa9nua7mJlGJxyFHND2airN/S16EtD1+DbJqYt6ZGjD0gAFAAAABsinFpMMzG3upzYqCham16o3Fnn5uF3eYWc9c+sbEv6lo1Fnw24uSppP7cPxLuGPgX+yyuST+lKOvma2fh8n2e6nMxal9Oab9EYWOLln6FbxumHSuEmTw704F59sfMzrMqe7H0XZehmbPRw8euONVeZyJt20TloztdErdPaHcvZto8P41djtRk+evfuvy+RqJiXx5+FW/mPEumw8ynLr56pfNeaEw8bLitinVoekjmAAAAAIznGEXKTSS82FiJmdQxeIcYabhjvS+0XxD0MHD+tmFddKyTcpbb9TE2enSkV9KmzDeib0VdI8/XSTb+AVNVXy92mbLqfsxOTHHuySxcl96mvm0WK2lieThj9weNkR/ym/kO2YSORhn1KHPOt6knFr4aES6fLb0vrzbNcrkpJfa6mq3lxvxcdvcLFlR864/czp3uE8Gn0SWbFLpX+Ze9PwFUo8ScOsIRXzHc1HAojbxPJsWvaNL4Ge77OteJjr9HjlNvu22ZfRFYj0gGgwpALYFkMe6xbjB69WPLnbNjp7lbHAsfv2Rj+Ze2XC3PxQmuGOX+ev/EfDlznqVf9U/8A0l+V6++I+HKf8lX/AFD4Rka3CcZfkO2Wo6hin28+Ri5ON1uraXquqM6l9OPNjyfllWpsOnbB87CaguZkk0XMxtrRNk2aRc0Tua7VUrCbaiqtzZG9JRmypNXtwc2zFtjOuWmvzOlZ+j5s2CuSupdpgZkMzHVlff6y9GWY0/O5sU4r9svURyAABC2yNUHOb0kI8rWs2nUOb4pxGV7aj0rT7FtOnr8bjRTz9WHblxUustnCcnl6VMMoRyq2/eJFolucVoWKyL7aLtjtW41auujCT0mbrG5c815pSZhpciq+jCPKkfRFYh4mTPe0+UXJ+bZrThtbXLoEWx6sD2V1QnH6cE/uMSReY9SryOE41sNez5W/OPRmZrD6MXMy0n3tzuTS8e+dTltxet+pjWnt47/ErFleyumiKABoAACoeiG1uNGuN8ZWrcF3NV9ueSbTWYq07YNrmr04eWjo8K9bxPzKG2iuYUmvNkHpp5mEa1FeoRZiWVeffj1UyjZKLbWuXvsPowYslrRMOWlGO3pdPIxp7sTOkH3I2i2SVhW5fEy1EKbLGuxzmXSKqJZOve6HPv06xjRVyk+hYttezSyJ1iGE0jcQm0lLlKzrbb8O53sMpQk/oWdH/Y6R5h5vPwd9Nx7h2Jh4IATaSbfRIDneK5zts5Yv6C7I1Ph6vGwdsbn2w8n2lraT5YnC25enj7avDZhyitx0znNH01zRPt5Wmm00YdomJCk49nou9ExE+1kcq2DXXZe+YYthrbw0sfjjUVG+HMvXzO1eR93nZul1t5rL1x4lh2dVZKL9GjvGasvht0zNHpdVlY2v8eP4M131cZ4OaPouWXjRaftd/JF7oZ/BZfs9K4zi1x0oyk/wMTaG46fkn3LzZHHLbVy1JQXr5me6H0Y+BWs7t5ZU588nJvbfmyb2++tdRqEGGwUBFLmSKaSjGc/di39wZtetfcprHyH2rbGpcvxGL7n+y5flRJ/IeT8Rh/2HsMqK26LNfIm5WMuKfVhG+6rr9OH4ovfME1pZZ+3WPvqXzRfiOduLjn3B/tj+xD8B8SWPwWP7Jx4jbH3dL7h8Q/BYvsVnEMife2WvTZO+W68bHH0eedsn1bJ3S7RSIV87JtvSMp6J3NRVVKwky1FVM7PiYmXSKqJ2bfQzM7dYqr9m59zE0213dqUKNNMtcekm+3qij6Kw4ylo2haLoW0ScZpp609lq53jcafQMO32+LVb9qKZmY1L8tmr2XmHoI5svjuX7DHVaf0rP0G9Ps4eLvvv7OZcnJ7ZmZexEaJ9SNIy1sLCqyMJLqiTDdZmHlnjQ7pnOaO0ZJUyx2uzTM9kusZIVOqS8jM1lqLQg4teo01Eo6a7NhfCSnNdpM1uU7apxyLF9bZe6UnHVNZc17yT+RYv92Zwx9E45sfrJmovDE4JXRyoP6xvvhicVoWRujLs0XuhiaTCXMmXaalp4WPX7FWaUp/HyOlYjTyuXnvFu2PS5vr2Z0edNpNMMra5ddAe6lbRGXp9jGcNTW0ZWLTE7hkcZ4bjV0e2rXs577LzMTWHp8Pk5LW7Z8ww30MvULZFLY2ukXNLuNrEK5WpGdtRVTO1epnbcUUyt9CbdYojqUxETK+IWwq13NxRibLIpI1FWZk9F0h9jUIChpNlRbCOmIYmXZ+Hp8/DYLfutoX9vzvOjWaWmzD5HJ8cv9txCcV1UPoozL3OHj7cUfyz+bRH16QlYTbUVVStENxRU7GzTcVRdnQLpHmJpdDnJo0G4vyHavlB1wfkTshe6YJ46fZk7F+JKDx38GTsa+JCDpkvIna13wrlFryM6aiYR0NNGm16iE8JwutS2pNr4mu+YZmlXsxeKXUP1XobrmmHzZuHTJHloVcapmv3lbi/gdozRPt5mTpNv2yvjxHFl/ma+aNfEq+W3Ts0LI5+Knv2qL3wn4DL9nqr41i1ru5Em8H/ABuWUbfEi5dVQivizM3q706X/tLKyuJTyZbssb/QzN9vvxcWuOPlh5XkR85GJs7xjlCWTBEm0NRilXLKXkZ724xSpllN+6Ju3GLXtW5yb94zuZb7YNRcixGyZiFsKtHSKOc2XKKRuIY2ZUAAA0VE1E1EMzKaiaZ2ku4SXV+F5bwrF6Wf2M3eF1GP8kT/AA2JtRi5Pslsw+CI3OnB5FvPdObfWUmznMv0+OmqxDzzsI7RVU5Mm29K5NlhqIR2zTWi5i7NFzEhdDmKaHMDRbYNJxkVJhNSIzo9kQaT8kTUHlGVUX5CYhYtKuVEW/Mna3F5QdEjPavfCDrkvIabi0INaJMNImVHUA6+oPA7+YB1AGQCAEgbWRr2WKszZbGrR1irnNlsYpG4rpiZ2ZpDAAABpGtJtOKLEMzK6muVsuSuLlJ+Rr053vFY3L2T4VlqvmUYvz0n1MTL5q8zFNtPBF9evfzLEvrdT4Uf8Pkf1r9CW8xDxOpR89WnxSz2WBfP0gzMvj49e7LWHBTls5S/URCpsztsARZYVFrRpraI2pNFgIqgAANlDUtESYS5iGklMM6S5gmi5gaPmTIaJtA0i+XrtDTXlVOMX2ZJrDcTKpxWzEw3tHQXZ6Gg9DQGidqEo7JpZldCvzOkVc5stSOnaxtM0yAAAAEiiSRUNFROCcpKKW2zTNp1G3S4GJHFqW9ObX0n/Ykvz/J5E5LePT21fS6EfLE+XO8ao9lnSklpT+kSHu8PJ34tfZs+E/8AAyP61+gs+Hqf5qvV4lnycJs15yS/Mxb049PrvPDiG2cn6OCIr14ODPMn06QXeWi1rNnzcjk1wx/LosfhmJQly1RlLzcurO0UiHjZOZlv9Vr4bjW+9VH8C9sMRyslfUszP8Prlcsbo/TyMTSfo+3B1CY8Wc/fTOmbhZFxa9TES9fHlreNwpZuHaCAAAoADYUEQbZJg0fMQ0OYGicmDSLDUIkUtDSjRDYKgANEldrsdJvr2FY8uWSV84pPodYhzidolUwAoaQDKgKGRDRYGjwWj2uVzy7Vrf3lfDzsnZj1HuWtkWtS0mHgPbhQlypsIyfE0f31PxTJHt7HTp+Wz3eE1/DX/wBa/Ql3z9T/AD1/pPxbLXC0vWyP9znf0z0yN5/+nGnJ+hEerS9egS06jbq+H0qmiMUtJLqfRXxGn5vkX77zMvQ7OXubfMvompog9SW1rQRmca4ZDMofLFKce0jFq7fZxeTOK38OJsi4TlGS1JPTRiH6WlotG4QK2CgAABhR5ALZADQBoBAhoDQ0paIBhSQAQIki6h9S1YvC+T2dXKIJIKGAIokVAggKGQBob/AIfw1kkuspaDxepX+eIe54zlYm0HltOivlrWyDn/FE1+00xXdQe/xEe3sdOj5Jl7vCi1h3P/3P7IX+j5upz88f0j4yesCletv9mcr+mulR/ln+nInJ76eNr9oq39tfqI9uWX8kuvj9GKPrfmLe3lvsewwvwrOgGtU9ozKG4gcT4mxlRxHaWo2R5vvOcxqX6PpuWb4tT9GQV6JAAAAMA38AEFAAQAAAAIik0AIikwEQTp94R7Zs9OjpDkGUBYF2Nj2ZE+WqO35+iK5ZMtccbtL2X8Hyqq3ZqM0lt8rG3z4+divOmeuxX1mQADN6SXT+HofwMH6yZJ9vB6hO80tlU9UyPPW6S0vIyOM4zesjiNsl1UXyr7jcQ/Q8TH2YYbvhZfwNn+p/ZC/t5vUv1Y/p5/Gb/h8eP87f5HC/p26VHz2coc3thNqSku6ewTG406/GsV+NCyPVNH1RO42/MZ6dl5iVdlfMyuD0Y1TiuwGlQvUzKLJdWSByHjKSeVTFd1F7/Ezb293pMfJMueD1wUAB2ARFAAAABnQCgKAgABgLQlSaMqiyCVb1JBLQ9W+h0hxLZVWY9Ur7Y1QX0pPSLDnkvFKzafo6vExq8WlQguq7v1Nafm8+e2W0zL1V7kuqQcImYlynE6fYZ1taWk3zfiSPs/Sca/fiiXlK+gAM3COo8LTjLEnW/ehPf3MzZ4fUq6yRb7t1vSMPNeHi+asLEl1/ezWoIsQ+ni4Jy3j7OP6723t+Z0iH6GHVeGOnD5f6j/RGcnt4fUf1f+ni8aP6GKvjI4X9Po6V7s5g5vaIK0+DZ6x5+xtf7uXZ+jOlL68S8/ncb4kd1fboocsmpJ7R2eFasxPl66tPXQMvStIiFN8sXL0C62+f8bzFm8QnZD3F9GPxRzmfL9RwsPwsMRPt4CvrBQAD7BSIABhCYUEAUAA0AAIgApMBGVOPcErt9CuRx7moJbfh6hOVmQ17v0V/c6R6eR1PLqsU+7SusbnypleK0cStqC33COc8SrXEv+xGY9y9/p36LKK+8FDRUevhuZPByVbDqu0o/aRZjb5uThjNTUt+zxFR7Pddc3LXZoxqXlU4F5tqZ8MDJybMy522y2/JeiNxGnrYsVcVe2qs06Ot8NrXDl8Zs5ZPbweofrM3xj72N8mcb+n19K/c5k5vaAB07+YR7sDidmLLU9zh6ehuttPl5HDrljceJdBicawLEuax1y81NHXuiXk5OBmr6jb028c4bSv/ANhSfpBNsndDnXgci37XPcZ4/bmwdOPF1Uvvv3pf7GZtt6vE6fXFPdfzP/jD8xt6cEIUGgmgo0A0AAIgAAAAAAAAQCIoARFNdwizyKylA1DNnV8Er1w6Cj3k22bj0/OdQtvNL1Qxf3u36lfA1K4csEZRyPiWSlxWSX1YpCH6Hp0awMs0+4AAEkzUIaZU0mmVlJBHX+H1rhkP6mcr+35/n/rSy/GPW2hfys5X9Pu6V6s5lnJ7JBTCFoKNdNBCa+ZdhaJtRosSqD7nSGiKAoAAACkAEAAAAAAAAEWRQAEAu4Eyspw7moZl23BYfwNGuzhs3D8vy53ls040pS2R8icmoptvpFbCx58Q4HOu/aMy63ylPp8jUQ/U4KdmOtVAdQAANAARNM1EszCcWVJdlwBf8Lq+O3+Zzyfmfneb5zyx/F7/AImlfyHK/p6HS4+SXNyOT2IRQUwGEAUgEAmWFQfc3DUEaAUIKAAAACAAAAAAAEwpEAAhKmu4hJTDKcTUMy7fw3ZG7hlaXvV7izT8xzqduad/VrfIj5GP4h4hHGxJUQl++s6aXkix7ffweNOS/fPqHII298ym1qx7nDnVM3H15WY3DnOWkTrasrYAAGgJRfU1DMu34GtcLo+X9znf2/N8z9ezC8XP+MrXpWv1Od3qdL/Tn+3PSOT1YRIoKABgLYBsKQEZG6rCOzcNAoQAAAAAAgGQAAAARZFAAAMSoj3EJKwMpR7GoZlqcG4pLhtstxc6p+9Hf5o0+Hl8SM9f5hr5XiWr2X8PXNyf2uiDz8fTbb+f052++y+2VlsnKUu7NvYpStK9tYRK01+D8OU4rIvXT6kX+pLeXl83lzWeyrdrUdcqRnTyZtO9ud43ixoylOC5YzXb4iJ+j2uDmm9dSzjT7wQAEo9ywku64Mv+F439Bi3t+Z5X61v7c74sf/EEvStHK71umR/i/wC2Azm9QgoIAoQUyIQUGhFmoWEUnJpJNt9tGolZnXlq4nAMq6KlZKNSfk+rNRt8GXqOKk6jyts8N3r/AA7oy/7dDUudeqUn3DNysDIxH+9raXquqJv7vtxcjHk/LLzFdwwABBTCAgADyAXQigBADChdwkplZTiaZlMsICokjaL8Kl5OTXUu0n1+Qcc2T4dJs6e6aqgowSSS0kjL8za02ncrcFysk3ojLw+KIJUVS8+b+xPq9Lps/PLnDT2wAwGmGZd7wla4bjf6aMT7fmOT+tb+3M+Kn/xJ/wCnE53ez0z9H/thM5vTgiAACgIoCEFKRqFhBm1dB4fwIKCyLEnKXu/A1WHi9Q5UzPZVvc67HR4+1tT32CbSuxqr4ONkU9/AkxEt0yWpO4cpxzgrxN3UbdXmvQzrT3eFzfifJb2xA9QAIBgAAAmAiSpkCANAOPcEplhlOPY3DMpbKgRQywjX8O1p322fYjpfeWZeZ1K+scV+7VuqnOWktGXhNHCq5IEGX4sa/ZqV58/9ifV6fS4/yS5ku3tggCiSKku/4etYGOvSuP6GJ9vyued5bf3LlfFPXik1/LH9Dnd7fTf0GKzm9KESKAAAAApMogzUNQSW2a2lp8O1xIKuiCXZROsQ/KZrTN52LrOXsacFmHZvzA069NERC+iN1coTW1JaI3S80t3Q+e8QxniZltD+q+nyMv1nHyRlxxZ5g7ABgAABFhQQMBEA2ALuCVhYZSibhmUioEUS8ywjoPDMN13S/mS/IS8bqk/NWG/7Dck0jLyHpjHljomzblfFdyll1Up+5HbXzD2+mU1SbfdiIPTAAUNdwkvoeJHWJSvSuP6GJfk8k7vM/wAuQ8TPfFbflH9DF3vdO/QhjSOb0SCggAABBSZYEWbhqAmaJ9Ozw7Pa4dc15xR1jzD8pyaduSYV3xK+dPEg4vr2CNfG7EkWyIOL8WwjHiaa+tWtk+r9F0uZnDr+WGSXpgA8gEQAUAAQEUgAAXcEplhlOJuGTKAokWGXS+EWpwyavNOMkSzxuqx5rZ0q6LXoZeRKF1saapW2NKEVtsLSs2tFY9y4HLyJZWVZfL673r0QfqcOOMdIrH0VB0IBoCUVuSRqGbPo1S1XBekUc35K3uXFeJf+bXfJfojnZ+i6d+hDIZh6BABAFAQIKGUQZuGoR0Ub/hzNSX7JY9ddw/2OtJ+jyOo8ff8Akhtyr2+pp4b01UxREeyEVFdAmja33Irg/Et6v4tZp7UEokfp+nY5pgjf1ZZH3AAARABTCABABFISBdyCRpFkexuGZSKhANMqPdwnPlw/Nhck3DtNeqE+ny8rB8fHNfq7F8VwXT7WOTXy/wBX9jL8/wDhc0W7ZrLmuNcYec1TT0oT/wDIPY4fDjF81vbJK+9Oqqd1irrW5MjF71pXuluY3BaeT985Sk/TsNPJydRtv5PTwcT4c8OxOvbrl2b8iR7fbxuV8aNT7ebHjzXVr1kv1OkQ75J1WZfRF2RyflHD+JP+bX/d+iOV/b9J0/8AQqyWZfeQAAABAgoKFrZpdjlKbLcoNSg9ST2magmItGpdBw3jSnqvIaUuyl5M6beLyuBMfNR0dD54qUGmvgXTyb1ms6l60ml1Mue2NxzjlOFVKnHnGzJa107Q+LK9Dh8K+W0WvGquIk3Jtye23tsj9LEajwRFAAAgABkAAAJkUhIEQSRqEWI6QwYAAeZQwhoIlEiJBHQcHxVRje2sj9Oz8kV4XOz99+2PUNCFic0kHnq+MUqeDOT7x6mZ+76+HfWWGBw6PNm0LX10dHsZ51jt/Tvji/MuE8Sf83v+79Ecr+36Xp//AM9WWZfcQAAAACCgoaACojI1CwSR1hXpx776P8G2cPlI6xDhfHS/5o2ttzsu2OrMm5r05izEaYrx8VZ3FYeFnOX1QiYUmRQAABAgGAAACCkSQIgmjdWU0bZMAAEUPQQwiSIi7Fr9tkV1r60kHLNfspNnT3vkhpdivy8zudpcPrcpcz7hl6OLR1w25+kTMvo4v61XO8GjzcSx1/Ns6fR7PLnWG0u4OL844TxJ/wA4v+79Ecr+36Xp/wD89WWYfcRQAAAAgoKAAKEzdQ4o6wSsidYZlCTMzKxCtmJbIyAgQUAAAQAAAgBkUgoQSU0ahlNG2T2BHfUBpgSKhkRJBGhwSPNnw+CbD4edOsMumlRzL5lfnpenFqUF20Q28/H5qvhti856QjzL6uFXeaGL4br5uJRl9lN/kbt+WXo9QtrD/bsDi8Jw3iePLxe34qL/ACOV/b9H02d8eGSYegSAAAoABhSKAAAGbqGjrVJSOiISMy1CBhomRS2QNlCARFDYAmDQ2AtkB3AAoXcJKS7lhE0dGZSrhK2ahBNyk9JEZtaKRuXR4HA6IRi8mPtJtefRIa+7xM/UbzOsfiFHGuEVU0vIxlpR9+O/IR4duHzbXt2XYiK9U0ESRUlq+G1zcRcf5Hr8jUvP6j+jv+XX1wXKto57fn5WpJdEQc74oyOayvHi/dXNL5m6x9Xr9Ox6ibyn4Vp+lda/JKKLk8Rpjqd/VXRnJ5TjfF1fLxCM9dJVo55Hv9LtvDMfywTm9Q9gIAKABBQIAUBQFgNHWqJHREWhKwrZzluCZFLRAdii2qm26Wqq5Tf8q2NsWyVpHzTpbPh+XD3sea+4m3OOTin1Z5ZQlFtSi016obh2i0T6RDQACKAAAXcJKaNRKGjbMug8PYiVbyrIrr0hv8xDxep5/Pw4bHtY82k+pXjr8ilW4lkZdnEzLpiv23iXCNcsmvR6LE+H6uPMbMqmiwkvdwjJWJn03S91PUvky29Pl5eOcmKaw7vaaTT2n6HJ+Y9eJefOzK8Ol2T1za+jH1Gtu2HDOa3bDjsi2V98rZ9ZSe2fTEah+gpSKUisfR1vA8f2HD69rUp/SZxyTuzwuXk78s/w0Tm+VzfjGluqi5Ls3FmL+nrdKvq1quU2ctvdIAAAAoRdKAAmwFAWA0dqokdIQNdBIpl3OcukF3IoCNDhPDnm2bm9Vp9fiI8vj5fLjDHj26yimmitQrgoxXotGoiH57JmtedzK+MYS7xX4Fc+6VOXwujLg04LfrozasS7YuVfHPiXJcW4Rdgvn1upvv6GfMe3vcTmVzRr6swj7yCmNoRNqaKhlhE4pyail1b0jbNp1G3aRr/Z8SFUenLBI0/JZr915sWFW52NyT2mHJq2Q/cyT7aMrX80Pnc9Oyf9TJE+H6+vqCRYlUjUSykjW0mGph8ZzMalVQsUoLspLeh2w+LLwsOS3dMeVF+VblWc903JliNOlMVccarC7huO8rKrr8m+vwRvfbG3PkZIx45s7iCUYqK7Loj5X5uZ3O5SAz+O437Vw26CX0kuZfcSY3D6eHk+HmiXz99z5/q/VQCgAAEFBQFAAABYEjrVDO0ITfQkimRyl0gkFSQZnw63hFPscSteetstYfmuZk78kvXZPl2zb4k8a7n7ge+vqiIhl48MimVc4pprqmTW3THkmlu6Hz7iWLLEzLKtaSfT5GH6rjZYy44s8jMvoDCgBruWEkywj1cPjz52PH1sRuHHkTrFaf4dz7Hni2zT8jPtbjU609ERLiN3sMK+19owbI64K9+WtXznfXZh+uNFEjW2T2aRZFmmZWR+RpiXXeHMD9nod9i+nZ2T8kc8lt+Hg87P327I9Q2Tm+AAKS2uoHA8cwv2LPnBLUJfSg/gcbxqX6fhZ/i4omfbOMvsLZNqBsA2AoDUAACgLoNHSqJHaERl2JKqpHKW4Iimgzb07XBaeLBrruKOlfT8pyImMk7V5LeiuAxJPm0EbGO+xJJXtEghyPjLHUbqbl3kmjFnu9JvMxNXMsy9oaIABo0g2Ue7g7S4ni77OxI3Evl5cT8C+vs+g1R78wflJWLUewZYHi/LVWFDGi/pXNb+SMy9TpeHuyTf7OOMv0KS6G0lIqJIqJxT7moYmW/wDhTyJxyL1+5i9xX2n/sLW16eVzeXFI7K+3WJaWjk8QwAAAzuM8OjxDFcO1kesJfH0JMbh9PF5M4L7+jhMiidF0q7YuMovTTPnmNS/T48kXr3VUsm3QGQthSTLCpJnSGTKA0AoaOlUSOsIT7ElY9qpHKW4RIoA6fw9kq3F9jtc9fT7jdZ8Pz/AFHB237vu0bK+boaeXKyjH5evmwjQphyrr3MyLe7IjkPGt276al5JtmLvf6RT5Zs5ky9kEDKGagAE6rJVWwsj70JKS+aNQ53rFqzWfq+k4OVXmYld9b3GS/B+aLt+QzY7Ysk0sWZl04dLuuklFLt6lkxYbZbdtXA8Tzp8Qy53T7dor0Rj6v1PGwRgxxSHmLp3NBJSRqEX42PbkWqumuU5vySNOOTLWkbtOnUcL8Owq5bM1qcv+muy/3JNvs8Xk9Rm3y4/Efd0EYqMUopJLskYeXM78ykAAAAAAZ/FOFUcQh9NctiX0Zokxt9PH5V8E+PTjOI8LyMCbV0Po76TXZnCaafoePyseaPlny8EjnL6olFjTRJlhTTRuElI1CDZpBssCSOtUlI6IUuxJWFUjlLcIkUtkF2Jk2Yl8ban1XdeqEW1LlmxVy17bOvwc+jMgpR0pecfNHWLRL85yOLbFP8NKqS6aD49PVHsSUQzMqrDx533zUYxX4/IjWLHbLeKUh844lmSzsyeRLa5n0XovJHKZ3L9dx8MYccUh5SO4AZQFgMoCj1YXEcvB5v2W5wUurj3T+4bfPm42LN+eNo5ebk5s1LJtlN+SfZfcPbWLBjxRqkaUIOqaLDMpRTbSSbb7aNMzMN/hfhu/I1ZmbqqfXl+s/9ht5XJ6lSny4/M/8Ajq8PDow61Xj1qEfzZNvEyZb5Z3eXoI5gAAAAAAAACFlcLIOFkVKL6NMLWZrO4YPEPDNFu54kvZS+y+sTE44l6WDqd6+MnmHN53CczD37amXL9qK2vxOc009jDzMWX8ss9xa8jHa+vY7FgPZqJNDZo0WxEmk4PZ2rLMwk5G00g5GdtRCOzMy0izMiJFBFTptnTNTrk4yXmixLF6ReNS2sPxLkVaV9cLF8OjNRf7vMy9Lx2/LOnot8XXaapxoRfk5S2SbudekV/dZh5+flZ9inlWuevdS6KPyRmZl6WDjY8EapDykfQAABgBoBQwAAKhpFGpwvg2XxBp1w9nV/1JrS+71LD4eTzceHxPmfs7DhfBcTAScY89vnZLv93oNvA5HMy5/EzqPs0ktEfIYAAAAAAAAAAAABoBaXoBn5nBsDKe7MeKl9qHR/kTtiX04+ZnxerMrI8I0y60ZE4fCS2ZmkPup1e8fnrtm3+FeIV9anXavg9P8AMnZL7KdVw297hm38Lz8f/FxLkvVQ2vyGn105eG/5bQ8bi09NNP0YiH0RMT6Sj0OlYSUn2Nz6SFZzbLZFISEZUAAAAECAAGAgGAGgFDACo9GHh5Gbaq8aqU5eeuy+bK5Zs9MNd3nTreE+F6cflszWrrF9TX0V/uHg8nql7/Lj8Q6KMYxioxSSS0kkHlTO/MmAAAAAAAAAAAAAAAAAAAAAALQFN2JRetXU1zX80Uw3TJen5ZmGff4c4bbvVHs/9OTRdvrp1HkV/dv+3gv8Jw/yMuS9FOO/zLFn006rb91WZkeF8+G3X7O7+mWv1JM7fZTquCfe4Zl/C86jftcS2K9eXa/Izp9tOVhv+W0PHL6L1JafoyPoid+iGlBAEAAiAKGQBQDQNF0AAKJ11ztmoVRlOT7KK22Vi161jdp06XhXhWdmrOIycI/9KPd/NlePyeqxHy4vP8urxsWnFrVePXGuC8ooPEyZL5Ld152uDAAAAAAAAAAAAAAAAAAAAAAAAAAAAAAWgDSApuw8a9aux6rP6oJh0plyU/LMwzr/AA3wu3esf2bf/Tk0NPqp1Lk1/dv+2bf4OqfWjLnF+k4pk0+unWb/ALqs6/wnxCv/AApVWr4PT/Mmn106tgt7iYZ9/B+I0f4mJakvOK5v0Jp9dObx7+rw8U4ShLlnFxfo1oPpraLeYIKC6AAwgA9GNw/MynqjGsnvz1pfiXTjk5OLH+a0N3A8JXT1LNuVa+xDq/xGnmZ+r1jxijf9umwOGYmBHWNTGL85vrJ/eV4+bk5c0/PL2aDgYAAAAAAAAAAAAAAAAAAAAAAAAAAAAAAAAAAAAAAAAFdtNdq1ZXCa9JRTDVbWr+WXht4Hwy7fNhUp+sVy/oTUPorzeTX1eXmn4X4VL/KnH+mxjtdo6pyY+v8A4j/+KcL37tv/AMg7V/5Xk/eP/wAWQ8NcLh//ADuX9U2xpi3UuTP7tPbRw3Bx9exxKYNeagtl0+e/JzX/ADWl61rXRBxMAAAAAAAAAAAAAAAAAA//2Q==">
            <a:extLst>
              <a:ext uri="{FF2B5EF4-FFF2-40B4-BE49-F238E27FC236}">
                <a16:creationId xmlns:a16="http://schemas.microsoft.com/office/drawing/2014/main" id="{4625EC43-92CB-DD4E-BDAD-5C6881610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41" y="1562230"/>
            <a:ext cx="1726092" cy="172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45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2295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Belief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A “Bayesian’s” interpretation of probability. </a:t>
            </a: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Probability is a measure of one’s state of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knowlege</a:t>
            </a:r>
            <a:r>
              <a:rPr lang="en-GB" sz="2800" baseline="30000" dirty="0" err="1">
                <a:solidFill>
                  <a:srgbClr val="000000"/>
                </a:solidFill>
                <a:latin typeface="Times New Roman" pitchFamily="18" charset="0"/>
              </a:rPr>
              <a:t>Jaynes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266117"/>
            <a:ext cx="8686800" cy="12866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Bayesian-probabilities reflect degree of belief and can be assigned to any statement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4717715"/>
            <a:ext cx="8686800" cy="1664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Beliefs (probabilities) can be updated in light of new evidence (data) via Bayes’ theorem. </a:t>
            </a:r>
          </a:p>
        </p:txBody>
      </p:sp>
    </p:spTree>
    <p:extLst>
      <p:ext uri="{BB962C8B-B14F-4D97-AF65-F5344CB8AC3E}">
        <p14:creationId xmlns:p14="http://schemas.microsoft.com/office/powerpoint/2010/main" val="389999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753" y="2941726"/>
            <a:ext cx="1930078" cy="2667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109" y="1272646"/>
            <a:ext cx="1947778" cy="1378699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26997" y="5355324"/>
            <a:ext cx="4289926" cy="1461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6600" dirty="0" err="1">
                <a:solidFill>
                  <a:srgbClr val="000000"/>
                </a:solidFill>
                <a:latin typeface="Times New Roman" pitchFamily="18" charset="0"/>
              </a:rPr>
              <a:t>Pr</a:t>
            </a:r>
            <a:r>
              <a:rPr lang="en-GB" sz="6600" dirty="0">
                <a:solidFill>
                  <a:srgbClr val="000000"/>
                </a:solidFill>
                <a:latin typeface="Times New Roman" pitchFamily="18" charset="0"/>
              </a:rPr>
              <a:t>(   ) = ??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895" y="6017392"/>
            <a:ext cx="752842" cy="532885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73D7BF53-0199-524C-A14F-193FC7403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Probability: Belief</a:t>
            </a:r>
          </a:p>
        </p:txBody>
      </p:sp>
    </p:spTree>
    <p:extLst>
      <p:ext uri="{BB962C8B-B14F-4D97-AF65-F5344CB8AC3E}">
        <p14:creationId xmlns:p14="http://schemas.microsoft.com/office/powerpoint/2010/main" val="73131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Belief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43707" y="985895"/>
            <a:ext cx="4289926" cy="1461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6600" dirty="0" err="1">
                <a:solidFill>
                  <a:srgbClr val="000000"/>
                </a:solidFill>
                <a:latin typeface="Times New Roman" pitchFamily="18" charset="0"/>
              </a:rPr>
              <a:t>Pr</a:t>
            </a:r>
            <a:r>
              <a:rPr lang="en-GB" sz="6600" dirty="0">
                <a:solidFill>
                  <a:srgbClr val="000000"/>
                </a:solidFill>
                <a:latin typeface="Times New Roman" pitchFamily="18" charset="0"/>
              </a:rPr>
              <a:t>(   ) = ??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836736" y="3876798"/>
            <a:ext cx="2058737" cy="9491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74B081-EA30-CF4B-9FE0-2D146FE31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2" r="23333"/>
          <a:stretch/>
        </p:blipFill>
        <p:spPr bwMode="auto">
          <a:xfrm>
            <a:off x="4131883" y="1566276"/>
            <a:ext cx="592517" cy="61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8544747-5040-3D48-ADEF-8513976ED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2" r="23333"/>
          <a:stretch/>
        </p:blipFill>
        <p:spPr bwMode="auto">
          <a:xfrm>
            <a:off x="6283569" y="3294129"/>
            <a:ext cx="2155247" cy="223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&quot; Symbol 4">
            <a:extLst>
              <a:ext uri="{FF2B5EF4-FFF2-40B4-BE49-F238E27FC236}">
                <a16:creationId xmlns:a16="http://schemas.microsoft.com/office/drawing/2014/main" id="{963B4F5C-5F8A-5A41-9D36-BC65865373B7}"/>
              </a:ext>
            </a:extLst>
          </p:cNvPr>
          <p:cNvSpPr>
            <a:spLocks noChangeAspect="1"/>
          </p:cNvSpPr>
          <p:nvPr/>
        </p:nvSpPr>
        <p:spPr>
          <a:xfrm>
            <a:off x="6126175" y="3136996"/>
            <a:ext cx="2464870" cy="2442732"/>
          </a:xfrm>
          <a:prstGeom prst="noSmoking">
            <a:avLst>
              <a:gd name="adj" fmla="val 3659"/>
            </a:avLst>
          </a:prstGeom>
          <a:gradFill>
            <a:gsLst>
              <a:gs pos="10000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&quot;No&quot; Symbol 12">
            <a:extLst>
              <a:ext uri="{FF2B5EF4-FFF2-40B4-BE49-F238E27FC236}">
                <a16:creationId xmlns:a16="http://schemas.microsoft.com/office/drawing/2014/main" id="{BB2BBB81-F4A1-FD45-8B57-4A37B0922BC4}"/>
              </a:ext>
            </a:extLst>
          </p:cNvPr>
          <p:cNvSpPr>
            <a:spLocks noChangeAspect="1"/>
          </p:cNvSpPr>
          <p:nvPr/>
        </p:nvSpPr>
        <p:spPr>
          <a:xfrm>
            <a:off x="4064060" y="1470020"/>
            <a:ext cx="742402" cy="735734"/>
          </a:xfrm>
          <a:prstGeom prst="noSmoking">
            <a:avLst>
              <a:gd name="adj" fmla="val 3659"/>
            </a:avLst>
          </a:prstGeom>
          <a:gradFill>
            <a:gsLst>
              <a:gs pos="10000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B69102F-7B3C-E949-AC5B-14340E49E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5" y="280914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A405C1-0D24-1349-AC3F-E841B9BF9CF5}"/>
              </a:ext>
            </a:extLst>
          </p:cNvPr>
          <p:cNvSpPr/>
          <p:nvPr/>
        </p:nvSpPr>
        <p:spPr>
          <a:xfrm>
            <a:off x="1321295" y="3140436"/>
            <a:ext cx="162449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6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79630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249</Words>
  <Application>Microsoft Macintosh PowerPoint</Application>
  <PresentationFormat>On-screen Show (4:3)</PresentationFormat>
  <Paragraphs>51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42</cp:revision>
  <dcterms:created xsi:type="dcterms:W3CDTF">2015-01-28T12:06:18Z</dcterms:created>
  <dcterms:modified xsi:type="dcterms:W3CDTF">2021-01-19T18:26:44Z</dcterms:modified>
</cp:coreProperties>
</file>