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61" r:id="rId3"/>
    <p:sldId id="289" r:id="rId4"/>
    <p:sldId id="290" r:id="rId5"/>
    <p:sldId id="291" r:id="rId6"/>
    <p:sldId id="293" r:id="rId7"/>
    <p:sldId id="294" r:id="rId8"/>
    <p:sldId id="295" r:id="rId9"/>
    <p:sldId id="301" r:id="rId10"/>
    <p:sldId id="296" r:id="rId11"/>
    <p:sldId id="297" r:id="rId12"/>
    <p:sldId id="298" r:id="rId13"/>
    <p:sldId id="299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/>
    <p:restoredTop sz="92099"/>
  </p:normalViewPr>
  <p:slideViewPr>
    <p:cSldViewPr snapToGrid="0" snapToObjects="1">
      <p:cViewPr varScale="1">
        <p:scale>
          <a:sx n="63" d="100"/>
          <a:sy n="63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F003-B696-4347-8F8C-D9FE9D369C6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7283-A724-3C4A-A2C4-A2280BB9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83C9-5454-D249-8874-543BDF572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3279-749B-E54F-8DB0-0710F837BB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387B-DAC8-4943-8014-DC4EE29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1D1BC-C72D-1348-9888-3027E12F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7846C97-A739-4545-A154-02B64FED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Interval Estimation 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84D0E0-7BB1-D14A-8F7F-80FC64D4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79" y="5501214"/>
            <a:ext cx="6473554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25063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" y="1958340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56710" y="4185015"/>
            <a:ext cx="554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  <a:sym typeface="Mathematica1"/>
              </a:rPr>
              <a:t>Putting this together: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[1.520052 - (3.17)(0.00001), 1.520052 + (3.17)(0.00001)]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135" y="5147708"/>
            <a:ext cx="5953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99% CI for sample = [1.520017, 1.520087]</a:t>
            </a:r>
            <a:endParaRPr lang="en-US" sz="26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72" y="1587622"/>
            <a:ext cx="2747632" cy="2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6241" y="1121555"/>
            <a:ext cx="8520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suspect, one Mr. B. Mayhew is captured by law enforcement officials in possession of many mini-Ziploc baggies containing what is determined to be very pure, dry methamphetamine. The forensic lab’s analytical balances are reliable to 4-decimal places. The baggies are emptied and collected into one mass of crystals. 10 mass measurements are taken (units </a:t>
            </a:r>
            <a:r>
              <a:rPr lang="en-US" i="1" u="sng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):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887" y="3947458"/>
            <a:ext cx="8520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lower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Compute the one-sided 95% CI for the upper bound on the mean mass</a:t>
            </a:r>
          </a:p>
          <a:p>
            <a:pPr marL="342900" indent="-342900">
              <a:buFontTx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Sketch pictures of where these CIs would appear on the approximate sampling distribution for the meth’s mass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6594" y="2905164"/>
            <a:ext cx="44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49.9996, 49.9994, 49.9993, 49.9996, 49.9995, 49.9995, 49.9995, 49.9994, 49.9995, 49.9994</a:t>
            </a:r>
          </a:p>
        </p:txBody>
      </p:sp>
    </p:spTree>
    <p:extLst>
      <p:ext uri="{BB962C8B-B14F-4D97-AF65-F5344CB8AC3E}">
        <p14:creationId xmlns:p14="http://schemas.microsoft.com/office/powerpoint/2010/main" val="349943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4" y="67764"/>
            <a:ext cx="9007231" cy="6740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Data for Mr. Mayhew's seizure: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x &lt;- c(49.9996,49.9994,49.9993,49.9996,49.9995,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   49.9995,49.9995,49.9994,49.9995,49.9994)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lower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"upper limit" is 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Estimate of mean: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Estimate of the standard deviation of the data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Standard error of the mean estimate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&lt;- 0.95</a:t>
            </a: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(1 - alpha,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**This is the big change.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Now we don't split the alpha between the tails.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For the lower bound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on 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                                #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the lower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 Therefore -</a:t>
            </a:r>
            <a:r>
              <a:rPr lang="en-US" sz="135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Put the One-sided lower bound CI together: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3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**One-sided upper bound.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 The assumed "lower limit" is -Infinity</a:t>
            </a:r>
          </a:p>
          <a:p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# Everything is the same except now we </a:t>
            </a:r>
            <a:r>
              <a:rPr lang="en-US" sz="1350" b="1" dirty="0">
                <a:solidFill>
                  <a:srgbClr val="FF151A"/>
                </a:solidFill>
                <a:latin typeface="Courier"/>
                <a:cs typeface="Courier"/>
              </a:rPr>
              <a:t>put all the alpha in the upper tail</a:t>
            </a:r>
            <a:r>
              <a:rPr lang="en-US" sz="1350" dirty="0">
                <a:solidFill>
                  <a:srgbClr val="FFFF00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3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c(-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Inf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35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35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035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133600"/>
            <a:ext cx="520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846"/>
            <a:ext cx="4545889" cy="331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06" y="1572845"/>
            <a:ext cx="4545889" cy="3311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5499" y="4884670"/>
            <a:ext cx="329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lower bound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015" y="4850883"/>
            <a:ext cx="3343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One sided, upper bound</a:t>
            </a:r>
            <a:endParaRPr lang="en-US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Exercise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CAB04-6104-D84F-A097-9AD2D99E24BA}"/>
              </a:ext>
            </a:extLst>
          </p:cNvPr>
          <p:cNvCxnSpPr/>
          <p:nvPr/>
        </p:nvCxnSpPr>
        <p:spPr>
          <a:xfrm flipH="1">
            <a:off x="3356658" y="3750197"/>
            <a:ext cx="266218" cy="61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CC5CFE-77C2-0B46-946C-6E6C47C56B36}"/>
              </a:ext>
            </a:extLst>
          </p:cNvPr>
          <p:cNvCxnSpPr>
            <a:cxnSpLocks/>
          </p:cNvCxnSpPr>
          <p:nvPr/>
        </p:nvCxnSpPr>
        <p:spPr>
          <a:xfrm>
            <a:off x="5673803" y="3752127"/>
            <a:ext cx="266218" cy="61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535C8C-5BCE-3941-A600-7E64EC01305E}"/>
              </a:ext>
            </a:extLst>
          </p:cNvPr>
          <p:cNvSpPr txBox="1"/>
          <p:nvPr/>
        </p:nvSpPr>
        <p:spPr>
          <a:xfrm>
            <a:off x="5105244" y="349699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49.99942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7063-B4BC-5E40-AD5B-9B4CF8EDB539}"/>
              </a:ext>
            </a:extLst>
          </p:cNvPr>
          <p:cNvSpPr txBox="1"/>
          <p:nvPr/>
        </p:nvSpPr>
        <p:spPr>
          <a:xfrm>
            <a:off x="3328312" y="349289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49.99952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7639FC-0B32-8B4D-87AD-5E1D113F88F9}"/>
              </a:ext>
            </a:extLst>
          </p:cNvPr>
          <p:cNvCxnSpPr>
            <a:cxnSpLocks/>
          </p:cNvCxnSpPr>
          <p:nvPr/>
        </p:nvCxnSpPr>
        <p:spPr>
          <a:xfrm>
            <a:off x="335666" y="4236334"/>
            <a:ext cx="299264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C9A8BB-E70B-6841-9288-84D4706ABB96}"/>
              </a:ext>
            </a:extLst>
          </p:cNvPr>
          <p:cNvSpPr txBox="1"/>
          <p:nvPr/>
        </p:nvSpPr>
        <p:spPr>
          <a:xfrm>
            <a:off x="1312034" y="388123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AACB1-2599-7C41-94C2-A7B9FD4580BF}"/>
              </a:ext>
            </a:extLst>
          </p:cNvPr>
          <p:cNvCxnSpPr>
            <a:cxnSpLocks/>
          </p:cNvCxnSpPr>
          <p:nvPr/>
        </p:nvCxnSpPr>
        <p:spPr>
          <a:xfrm flipV="1">
            <a:off x="5960941" y="4236334"/>
            <a:ext cx="3032588" cy="19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B83B11-3403-6645-A598-114280E5A367}"/>
              </a:ext>
            </a:extLst>
          </p:cNvPr>
          <p:cNvSpPr txBox="1"/>
          <p:nvPr/>
        </p:nvSpPr>
        <p:spPr>
          <a:xfrm>
            <a:off x="6301107" y="38831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</a:t>
            </a:r>
          </a:p>
        </p:txBody>
      </p:sp>
    </p:spTree>
    <p:extLst>
      <p:ext uri="{BB962C8B-B14F-4D97-AF65-F5344CB8AC3E}">
        <p14:creationId xmlns:p14="http://schemas.microsoft.com/office/powerpoint/2010/main" val="296055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138763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So how do we compute a (1 −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)×100% confidence interval given a set of data??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20" y="2553319"/>
            <a:ext cx="8839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Conceptually, if we are trying to estimate a parameter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with some estimator     we have to know something about the sampling distribution of the estimator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4857"/>
          <a:stretch/>
        </p:blipFill>
        <p:spPr>
          <a:xfrm>
            <a:off x="1774293" y="2962862"/>
            <a:ext cx="197917" cy="407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024655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For large IID samples, one can show that     is approximately normal: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4857"/>
          <a:stretch/>
        </p:blipFill>
        <p:spPr>
          <a:xfrm>
            <a:off x="5656481" y="4026815"/>
            <a:ext cx="197917" cy="4079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83473" y="5608767"/>
            <a:ext cx="629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Approx. sampling dist. of an estimator (large IID sample assumed)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98" y="4740038"/>
            <a:ext cx="292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510367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To explicitly take sample size,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, into account (and thus be more conservative), instead use the student-T distribution: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347" y="3985323"/>
            <a:ext cx="582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Approx. sampling dist. of an estimator (IID sample of size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42" y="2691128"/>
            <a:ext cx="5356403" cy="9775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44211" y="5023599"/>
            <a:ext cx="5927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We will use the Student-T assumption for the sampling distribution by default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9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Intuition: Student-t vs Normal Sampling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Dists</a:t>
            </a:r>
            <a:endParaRPr lang="en-GB" sz="32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58" t="10883" r="3526" b="12168"/>
          <a:stretch/>
        </p:blipFill>
        <p:spPr>
          <a:xfrm>
            <a:off x="1043923" y="1395621"/>
            <a:ext cx="7257200" cy="4700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3192" y="187109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Normal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352" y="20201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Student-t distribution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43192" y="2227335"/>
            <a:ext cx="1092607" cy="653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16194" y="2389452"/>
            <a:ext cx="1139113" cy="2487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9352" y="3979496"/>
            <a:ext cx="18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Fatter in the tails</a:t>
            </a: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 flipH="1">
            <a:off x="2348991" y="2389452"/>
            <a:ext cx="767203" cy="159004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2805" y="4348828"/>
            <a:ext cx="0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22805" y="4348828"/>
            <a:ext cx="4655898" cy="10459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13739B2-7855-8842-9BD6-CDFE8ED4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50" y="6214110"/>
            <a:ext cx="215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Intuition: Student-t and </a:t>
            </a:r>
            <a:r>
              <a:rPr lang="en-GB" sz="40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4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52885" y="1292936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Student-t PDF, </a:t>
            </a:r>
            <a:r>
              <a:rPr lang="en-US" sz="2400" b="1" dirty="0" err="1">
                <a:latin typeface="Times New Roman"/>
                <a:cs typeface="Times New Roman"/>
              </a:rPr>
              <a:t>d.f.</a:t>
            </a:r>
            <a:r>
              <a:rPr lang="en-US" sz="2400" b="1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315" y="6275214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3.18 for (two-sided) 95% confidence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074"/>
          <a:stretch/>
        </p:blipFill>
        <p:spPr>
          <a:xfrm>
            <a:off x="1204580" y="1715319"/>
            <a:ext cx="6729932" cy="461510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391152" y="5263801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3645" y="5272166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02426" y="555994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3.18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6516" y="5564964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-3.18 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3810138" y="4862616"/>
            <a:ext cx="1793776" cy="2047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33318" y="3807378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0.95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0438" y="5259073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3430" y="4957912"/>
            <a:ext cx="6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-5.84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2504" y="5254345"/>
            <a:ext cx="0" cy="26188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17868" y="495318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5.84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28602" y="3802650"/>
            <a:ext cx="1056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Area =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0.99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1599" y="6283580"/>
            <a:ext cx="526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t</a:t>
            </a:r>
            <a:r>
              <a:rPr lang="en-US" sz="2400" i="1" baseline="-25000" dirty="0" err="1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 = 5.84 for (two-sided) 99% confidence</a:t>
            </a:r>
          </a:p>
        </p:txBody>
      </p:sp>
    </p:spTree>
    <p:extLst>
      <p:ext uri="{BB962C8B-B14F-4D97-AF65-F5344CB8AC3E}">
        <p14:creationId xmlns:p14="http://schemas.microsoft.com/office/powerpoint/2010/main" val="13017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  <p:bldP spid="15" grpId="0" animBg="1"/>
      <p:bldP spid="15" grpId="1" animBg="1"/>
      <p:bldP spid="15" grpId="2" animBg="1"/>
      <p:bldP spid="16" grpId="0"/>
      <p:bldP spid="16" grpId="1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026847"/>
            <a:ext cx="8686800" cy="562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CI for a mean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depends on: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1775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1308" y="2031303"/>
            <a:ext cx="7667760" cy="1144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estimate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Estimated standard error for the mean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1692" y="3015122"/>
            <a:ext cx="8686800" cy="1531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Level of confidence 1-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sz="2800" dirty="0">
              <a:solidFill>
                <a:srgbClr val="000000"/>
              </a:solidFill>
              <a:latin typeface="Symbol" pitchFamily="18" charset="2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significance level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078" y="4585056"/>
            <a:ext cx="8686800" cy="1089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(1-α)×100% CI for population mean using a sample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average and standard error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66" y="2646029"/>
            <a:ext cx="387602" cy="3876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5675009"/>
            <a:ext cx="3886200" cy="4826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424897" y="5350214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449622" y="5365711"/>
            <a:ext cx="270411" cy="1711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523" y="6440854"/>
            <a:ext cx="5461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478" y="6440854"/>
            <a:ext cx="558800" cy="4191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4800" y="1534797"/>
            <a:ext cx="8686800" cy="47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221CA-226D-194B-9841-51B8F5429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40" y="2082800"/>
            <a:ext cx="228600" cy="3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945546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a 99% two sided confidence interval for the the RI of a glass shard using this sample set: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74545"/>
              </p:ext>
            </p:extLst>
          </p:nvPr>
        </p:nvGraphicFramePr>
        <p:xfrm>
          <a:off x="671469" y="1998358"/>
          <a:ext cx="3201988" cy="4137660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Fragment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1.52008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1" r="30867"/>
          <a:stretch/>
        </p:blipFill>
        <p:spPr>
          <a:xfrm>
            <a:off x="4219800" y="2177443"/>
            <a:ext cx="2910206" cy="391855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7156468" y="2064180"/>
            <a:ext cx="873062" cy="4137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74283" y="3360367"/>
            <a:ext cx="612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0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1966" y="1152137"/>
            <a:ext cx="8880274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c(1.52005,1.52003,1.52001,1.52004,1.52000,1.52001,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1.52008,1.52011,1.52008,1.52008,1.52008)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Estimate of parameter: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deviation of the data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estimate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(n)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for given sample size and chosen confidence level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conf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&lt;- 0.99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alpha &lt;- 1-conf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  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qt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(1 - alpha/2,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df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n-1)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Put the CI together: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tc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*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se.hat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c(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mu.hat.lo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mu.hat.hi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31" y="3863100"/>
            <a:ext cx="2421406" cy="28890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05372" y="6614902"/>
            <a:ext cx="1203767" cy="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F9E618-5A23-9645-A69C-FCDD3F75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060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Example: Confidence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9A981-6B1D-B04D-8976-05879AA8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1AEBAC-F353-C448-9348-D26EF999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915089"/>
            <a:ext cx="7656986" cy="5722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DBBBD4-7244-604F-B220-547F0AA8108E}"/>
              </a:ext>
            </a:extLst>
          </p:cNvPr>
          <p:cNvSpPr/>
          <p:nvPr/>
        </p:nvSpPr>
        <p:spPr>
          <a:xfrm>
            <a:off x="1360895" y="526106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1.520017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7D6AB-6284-2440-9D98-7E309EEA9018}"/>
              </a:ext>
            </a:extLst>
          </p:cNvPr>
          <p:cNvSpPr/>
          <p:nvPr/>
        </p:nvSpPr>
        <p:spPr>
          <a:xfrm>
            <a:off x="6848234" y="523034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1.520087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0233B-3098-F946-B789-CC63A30FF0A9}"/>
              </a:ext>
            </a:extLst>
          </p:cNvPr>
          <p:cNvCxnSpPr/>
          <p:nvPr/>
        </p:nvCxnSpPr>
        <p:spPr>
          <a:xfrm>
            <a:off x="1828330" y="5564949"/>
            <a:ext cx="127791" cy="34972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0AE35B-983A-254C-BBC2-A9D58C502967}"/>
              </a:ext>
            </a:extLst>
          </p:cNvPr>
          <p:cNvCxnSpPr>
            <a:cxnSpLocks/>
          </p:cNvCxnSpPr>
          <p:nvPr/>
        </p:nvCxnSpPr>
        <p:spPr>
          <a:xfrm flipH="1">
            <a:off x="7164728" y="5541799"/>
            <a:ext cx="116216" cy="379209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A4B04-E313-D846-9B84-4BCF3D539477}"/>
              </a:ext>
            </a:extLst>
          </p:cNvPr>
          <p:cNvCxnSpPr/>
          <p:nvPr/>
        </p:nvCxnSpPr>
        <p:spPr>
          <a:xfrm flipH="1">
            <a:off x="5254905" y="1932972"/>
            <a:ext cx="567159" cy="590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364691-85A6-C84E-9B81-65ACABA13A06}"/>
              </a:ext>
            </a:extLst>
          </p:cNvPr>
          <p:cNvSpPr txBox="1"/>
          <p:nvPr/>
        </p:nvSpPr>
        <p:spPr>
          <a:xfrm>
            <a:off x="4964165" y="132879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Approx. Sampling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Mean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B61AD8-88FA-F64A-A498-39AC40D28D47}"/>
              </a:ext>
            </a:extLst>
          </p:cNvPr>
          <p:cNvCxnSpPr>
            <a:cxnSpLocks/>
          </p:cNvCxnSpPr>
          <p:nvPr/>
        </p:nvCxnSpPr>
        <p:spPr>
          <a:xfrm flipV="1">
            <a:off x="1956121" y="5731403"/>
            <a:ext cx="5208607" cy="18948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0A5FC0-4807-3843-BA7F-9C08FA13EB66}"/>
              </a:ext>
            </a:extLst>
          </p:cNvPr>
          <p:cNvSpPr txBox="1"/>
          <p:nvPr/>
        </p:nvSpPr>
        <p:spPr>
          <a:xfrm>
            <a:off x="3464033" y="5222752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Confidence</a:t>
            </a:r>
          </a:p>
        </p:txBody>
      </p:sp>
    </p:spTree>
    <p:extLst>
      <p:ext uri="{BB962C8B-B14F-4D97-AF65-F5344CB8AC3E}">
        <p14:creationId xmlns:p14="http://schemas.microsoft.com/office/powerpoint/2010/main" val="6492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953</Words>
  <Application>Microsoft Macintosh PowerPoint</Application>
  <PresentationFormat>On-screen Show (4:3)</PresentationFormat>
  <Paragraphs>170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58</cp:revision>
  <dcterms:created xsi:type="dcterms:W3CDTF">2016-01-24T15:32:10Z</dcterms:created>
  <dcterms:modified xsi:type="dcterms:W3CDTF">2021-04-07T23:37:56Z</dcterms:modified>
</cp:coreProperties>
</file>