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7" r:id="rId2"/>
    <p:sldId id="256" r:id="rId3"/>
    <p:sldId id="257" r:id="rId4"/>
    <p:sldId id="286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326"/>
  </p:normalViewPr>
  <p:slideViewPr>
    <p:cSldViewPr snapToGrid="0" snapToObjects="1">
      <p:cViewPr varScale="1">
        <p:scale>
          <a:sx n="64" d="100"/>
          <a:sy n="64" d="100"/>
        </p:scale>
        <p:origin x="32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21:30:1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F003-B696-4347-8F8C-D9FE9D369C61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D7283-A724-3C4A-A2C4-A2280BB9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3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7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3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2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2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3279-749B-E54F-8DB0-0710F837BB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4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E1D1BC-C72D-1348-9888-3027E12F4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7846C97-A739-4545-A154-02B64FED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Interval Estimation 1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84D0E0-7BB1-D14A-8F7F-80FC64D47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79" y="5501214"/>
            <a:ext cx="6473554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 of Confidence</a:t>
            </a:r>
          </a:p>
        </p:txBody>
      </p:sp>
    </p:spTree>
    <p:extLst>
      <p:ext uri="{BB962C8B-B14F-4D97-AF65-F5344CB8AC3E}">
        <p14:creationId xmlns:p14="http://schemas.microsoft.com/office/powerpoint/2010/main" val="81976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534459"/>
            <a:ext cx="8987246" cy="5262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We are interested in </a:t>
            </a:r>
            <a:r>
              <a:rPr lang="en-GB" sz="2600" b="1" i="1" u="sng" dirty="0">
                <a:solidFill>
                  <a:srgbClr val="000000"/>
                </a:solidFill>
                <a:latin typeface="Times New Roman" pitchFamily="18" charset="0"/>
              </a:rPr>
              <a:t>methods that produce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 an interval: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377" y="3435681"/>
            <a:ext cx="8987246" cy="21304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Common interval methods for:</a:t>
            </a:r>
            <a:endParaRPr lang="en-GB" sz="2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Prediction intervals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Tolerance intervals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Credibility/Probability intervals (Bayesian)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Interval Estimation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88" y="2154278"/>
            <a:ext cx="1473200" cy="609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968591" y="4095605"/>
            <a:ext cx="1191130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F3ECEE-23C1-6942-BA6F-318A3392A609}"/>
                  </a:ext>
                </a:extLst>
              </p14:cNvPr>
              <p14:cNvContentPartPr/>
              <p14:nvPr/>
            </p14:nvContentPartPr>
            <p14:xfrm>
              <a:off x="-310422" y="-22508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F3ECEE-23C1-6942-BA6F-318A3392A6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9422" y="-23408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97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240600"/>
            <a:ext cx="8686800" cy="1526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a parameter we are interested in and assume we don</a:t>
            </a:r>
            <a:r>
              <a:rPr lang="fr-FR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 know its true value.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mean, a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 proportion, etc.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2999388"/>
            <a:ext cx="883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Consider an experiment that will collect a sample of data.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001988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Then </a:t>
            </a:r>
            <a:r>
              <a:rPr lang="en-US" sz="2400" i="1" u="sng" dirty="0">
                <a:solidFill>
                  <a:srgbClr val="000000"/>
                </a:solidFill>
                <a:latin typeface="Times New Roman" pitchFamily="18" charset="0"/>
              </a:rPr>
              <a:t>BEFORE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we collect the data, we can devise </a:t>
            </a:r>
            <a:r>
              <a:rPr lang="en-US" sz="2400" i="1" u="sng" dirty="0">
                <a:solidFill>
                  <a:srgbClr val="000000"/>
                </a:solidFill>
                <a:latin typeface="Times New Roman" pitchFamily="18" charset="0"/>
              </a:rPr>
              <a:t>procedure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such that: 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00421" y="5686923"/>
            <a:ext cx="0" cy="368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670929" y="5689598"/>
            <a:ext cx="0" cy="368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7053" y="6181193"/>
            <a:ext cx="585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Estimates we will get from the sample we have yet to collect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687053" y="6055890"/>
            <a:ext cx="19873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210" y="5111044"/>
            <a:ext cx="5003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24026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013401"/>
            <a:ext cx="8686800" cy="23472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Caution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method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produces an interval that covers the true value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a probability of (1-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α)×100%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NOT CORRECT to say that any given  CI has 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α)×100% probability of containing the true value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277752" y="4550249"/>
            <a:ext cx="2362200" cy="1588"/>
          </a:xfrm>
          <a:prstGeom prst="line">
            <a:avLst/>
          </a:prstGeom>
          <a:solidFill>
            <a:srgbClr val="00B8FF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3959293" y="5771715"/>
            <a:ext cx="1231427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true value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of parameter</a:t>
            </a:r>
            <a:endParaRPr lang="en-US" sz="1600" dirty="0"/>
          </a:p>
        </p:txBody>
      </p:sp>
      <p:grpSp>
        <p:nvGrpSpPr>
          <p:cNvPr id="2" name="Group 21"/>
          <p:cNvGrpSpPr/>
          <p:nvPr/>
        </p:nvGrpSpPr>
        <p:grpSpPr>
          <a:xfrm>
            <a:off x="4762858" y="4353618"/>
            <a:ext cx="685800" cy="151606"/>
            <a:chOff x="7315200" y="4433455"/>
            <a:chExt cx="685800" cy="151606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2"/>
          <p:cNvGrpSpPr/>
          <p:nvPr/>
        </p:nvGrpSpPr>
        <p:grpSpPr>
          <a:xfrm>
            <a:off x="4305658" y="3411508"/>
            <a:ext cx="685800" cy="151606"/>
            <a:chOff x="7315200" y="4433455"/>
            <a:chExt cx="685800" cy="151606"/>
          </a:xfrm>
        </p:grpSpPr>
        <p:cxnSp>
          <p:nvCxnSpPr>
            <p:cNvPr id="24" name="Straight Connector 23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26"/>
          <p:cNvGrpSpPr/>
          <p:nvPr/>
        </p:nvGrpSpPr>
        <p:grpSpPr>
          <a:xfrm>
            <a:off x="4000858" y="3675537"/>
            <a:ext cx="685800" cy="151606"/>
            <a:chOff x="7315200" y="4433455"/>
            <a:chExt cx="685800" cy="151606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30"/>
          <p:cNvGrpSpPr/>
          <p:nvPr/>
        </p:nvGrpSpPr>
        <p:grpSpPr>
          <a:xfrm>
            <a:off x="4305658" y="3980337"/>
            <a:ext cx="685800" cy="151606"/>
            <a:chOff x="7315200" y="4433455"/>
            <a:chExt cx="685800" cy="151606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34"/>
          <p:cNvGrpSpPr/>
          <p:nvPr/>
        </p:nvGrpSpPr>
        <p:grpSpPr>
          <a:xfrm>
            <a:off x="3848458" y="4513737"/>
            <a:ext cx="685800" cy="151606"/>
            <a:chOff x="7315200" y="4433455"/>
            <a:chExt cx="685800" cy="151606"/>
          </a:xfrm>
        </p:grpSpPr>
        <p:cxnSp>
          <p:nvCxnSpPr>
            <p:cNvPr id="36" name="Straight Connector 35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oup 38"/>
          <p:cNvGrpSpPr/>
          <p:nvPr/>
        </p:nvGrpSpPr>
        <p:grpSpPr>
          <a:xfrm>
            <a:off x="4077058" y="4790827"/>
            <a:ext cx="685800" cy="151606"/>
            <a:chOff x="7315200" y="4433455"/>
            <a:chExt cx="685800" cy="151606"/>
          </a:xfrm>
        </p:grpSpPr>
        <p:cxnSp>
          <p:nvCxnSpPr>
            <p:cNvPr id="40" name="Straight Connector 39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Group 42"/>
          <p:cNvGrpSpPr/>
          <p:nvPr/>
        </p:nvGrpSpPr>
        <p:grpSpPr>
          <a:xfrm>
            <a:off x="3848458" y="5046343"/>
            <a:ext cx="685800" cy="151606"/>
            <a:chOff x="7315200" y="4433455"/>
            <a:chExt cx="685800" cy="151606"/>
          </a:xfrm>
        </p:grpSpPr>
        <p:cxnSp>
          <p:nvCxnSpPr>
            <p:cNvPr id="44" name="Straight Connector 43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46"/>
          <p:cNvGrpSpPr/>
          <p:nvPr/>
        </p:nvGrpSpPr>
        <p:grpSpPr>
          <a:xfrm>
            <a:off x="4305658" y="5275737"/>
            <a:ext cx="685800" cy="151606"/>
            <a:chOff x="7315200" y="4433455"/>
            <a:chExt cx="685800" cy="151606"/>
          </a:xfrm>
        </p:grpSpPr>
        <p:cxnSp>
          <p:nvCxnSpPr>
            <p:cNvPr id="48" name="Straight Connector 47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50"/>
          <p:cNvGrpSpPr/>
          <p:nvPr/>
        </p:nvGrpSpPr>
        <p:grpSpPr>
          <a:xfrm>
            <a:off x="4000858" y="5580537"/>
            <a:ext cx="685800" cy="151606"/>
            <a:chOff x="7315200" y="4433455"/>
            <a:chExt cx="685800" cy="151606"/>
          </a:xfrm>
        </p:grpSpPr>
        <p:cxnSp>
          <p:nvCxnSpPr>
            <p:cNvPr id="52" name="Straight Connector 51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54"/>
          <p:cNvGrpSpPr/>
          <p:nvPr/>
        </p:nvGrpSpPr>
        <p:grpSpPr>
          <a:xfrm>
            <a:off x="3924658" y="4208937"/>
            <a:ext cx="685800" cy="151606"/>
            <a:chOff x="7315200" y="4433455"/>
            <a:chExt cx="685800" cy="151606"/>
          </a:xfrm>
        </p:grpSpPr>
        <p:cxnSp>
          <p:nvCxnSpPr>
            <p:cNvPr id="56" name="Straight Connector 55"/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Rectangle 58"/>
          <p:cNvSpPr/>
          <p:nvPr/>
        </p:nvSpPr>
        <p:spPr>
          <a:xfrm>
            <a:off x="5773707" y="3648465"/>
            <a:ext cx="2378789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Here 90% of the</a:t>
            </a:r>
          </a:p>
          <a:p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CIs contain the</a:t>
            </a:r>
          </a:p>
          <a:p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true value of the</a:t>
            </a:r>
          </a:p>
          <a:p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parameter</a:t>
            </a:r>
            <a:endParaRPr lang="en-US" sz="2600" dirty="0"/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0" name="Rectangle 59"/>
          <p:cNvSpPr/>
          <p:nvPr/>
        </p:nvSpPr>
        <p:spPr>
          <a:xfrm>
            <a:off x="0" y="4279279"/>
            <a:ext cx="35958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Graphical representation of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90%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for a parameter:  </a:t>
            </a:r>
            <a:endParaRPr lang="en-US" sz="2400" dirty="0"/>
          </a:p>
        </p:txBody>
      </p:sp>
      <p:grpSp>
        <p:nvGrpSpPr>
          <p:cNvPr id="17" name="Group 64"/>
          <p:cNvGrpSpPr/>
          <p:nvPr/>
        </p:nvGrpSpPr>
        <p:grpSpPr>
          <a:xfrm>
            <a:off x="2240664" y="2998204"/>
            <a:ext cx="1955386" cy="646331"/>
            <a:chOff x="2240664" y="3059668"/>
            <a:chExt cx="1955386" cy="646331"/>
          </a:xfrm>
        </p:grpSpPr>
        <p:sp>
          <p:nvSpPr>
            <p:cNvPr id="61" name="Rectangle 60"/>
            <p:cNvSpPr/>
            <p:nvPr/>
          </p:nvSpPr>
          <p:spPr>
            <a:xfrm>
              <a:off x="2240664" y="3059668"/>
              <a:ext cx="15592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Take a sample.</a:t>
              </a:r>
              <a:endParaRPr lang="en-US" dirty="0"/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Compute a CI.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3595856" y="3382834"/>
              <a:ext cx="600194" cy="1524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2562972" y="2602636"/>
            <a:ext cx="40860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confidence </a:t>
            </a:r>
            <a:r>
              <a:rPr lang="en-US" sz="2600" b="1" i="1" u="sng" dirty="0">
                <a:latin typeface="Times New Roman"/>
                <a:cs typeface="Times New Roman"/>
              </a:rPr>
              <a:t>is not</a:t>
            </a:r>
            <a:r>
              <a:rPr lang="en-US" sz="2600" dirty="0">
                <a:latin typeface="Times New Roman"/>
                <a:cs typeface="Times New Roman"/>
              </a:rPr>
              <a:t> probability</a:t>
            </a:r>
          </a:p>
        </p:txBody>
      </p:sp>
    </p:spTree>
    <p:extLst>
      <p:ext uri="{BB962C8B-B14F-4D97-AF65-F5344CB8AC3E}">
        <p14:creationId xmlns:p14="http://schemas.microsoft.com/office/powerpoint/2010/main" val="176503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2624E-6 1.07432E-6 L -0.02899 0.0437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" y="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99 0.04376 L 0.00017 0.0828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" y="1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8289 L -0.04304 0.12294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" y="20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7976E-6 -5.26279E-6 L -0.00278 0.24149 " pathEditMode="relative" ptsTypes="AA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04 0.12294 L 0.05727 0.13938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8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27 0.13938 L -0.04304 0.16184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11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04 0.16184 L -0.02135 0.20051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" y="19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35 0.20051 L -0.04304 0.23918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" y="19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04 0.23918 L 0.00729 0.27761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90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27761 L -0.02899 0.3213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" y="220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9" grpId="0"/>
      <p:bldP spid="60" grpId="0"/>
      <p:bldP spid="60" grpId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1368585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Once the data is collected we cannot say that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is in the specific, realized interval with probability greater than or equal to 1-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196" y="5920280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But that’s a mouthful, so let’s make up a new word: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confidence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736" y="2266422"/>
            <a:ext cx="80504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The “probability” of the outcome is now:  0 (outcome did not happen) or 1 (outcome did happen).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6649" y="3081904"/>
            <a:ext cx="7170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This is true </a:t>
            </a:r>
            <a:r>
              <a:rPr lang="en-US" sz="2200" i="1" u="sng" dirty="0">
                <a:latin typeface="Times New Roman"/>
                <a:cs typeface="Times New Roman"/>
              </a:rPr>
              <a:t>even if you don’t know what the outcome was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6649" y="3750319"/>
            <a:ext cx="80504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For realized CIs something happened. We just can’t tell what the outcome was if we don’t know the true value of </a:t>
            </a:r>
            <a:r>
              <a:rPr lang="en-US" sz="2200" i="1" dirty="0">
                <a:latin typeface="Symbol" charset="2"/>
                <a:cs typeface="Symbol" charset="2"/>
              </a:rPr>
              <a:t>q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4897832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i="1" u="sng" dirty="0">
                <a:solidFill>
                  <a:srgbClr val="000000"/>
                </a:solidFill>
                <a:latin typeface="Times New Roman" pitchFamily="18" charset="0"/>
              </a:rPr>
              <a:t>What we could say is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“considering the data we’ve collected              is a set of plausible values for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”.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708" y="4959679"/>
            <a:ext cx="964944" cy="3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321</Words>
  <Application>Microsoft Macintosh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41</cp:revision>
  <dcterms:created xsi:type="dcterms:W3CDTF">2016-01-24T15:32:10Z</dcterms:created>
  <dcterms:modified xsi:type="dcterms:W3CDTF">2021-04-07T18:06:23Z</dcterms:modified>
</cp:coreProperties>
</file>