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5" r:id="rId3"/>
    <p:sldId id="280" r:id="rId4"/>
    <p:sldId id="303" r:id="rId5"/>
    <p:sldId id="302" r:id="rId6"/>
    <p:sldId id="282" r:id="rId7"/>
    <p:sldId id="3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43AD2-D747-4E19-A401-6E566A6DB279}" v="17" dt="2020-03-24T18:20:07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1"/>
    <p:restoredTop sz="93957"/>
  </p:normalViewPr>
  <p:slideViewPr>
    <p:cSldViewPr snapToGrid="0" snapToObjects="1">
      <p:cViewPr varScale="1">
        <p:scale>
          <a:sx n="77" d="100"/>
          <a:sy n="77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E5-5DC6-7049-9542-9BAC9898629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 5: 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617" r="13964"/>
          <a:stretch/>
        </p:blipFill>
        <p:spPr>
          <a:xfrm>
            <a:off x="1852705" y="724646"/>
            <a:ext cx="56178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AF2B395-2549-824E-B472-3CC11EC8D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A12196-4F35-3B43-8D2D-3197D4FBE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74DD61-EA46-9D41-A419-902955C36704}"/>
              </a:ext>
            </a:extLst>
          </p:cNvPr>
          <p:cNvSpPr/>
          <p:nvPr/>
        </p:nvSpPr>
        <p:spPr>
          <a:xfrm>
            <a:off x="0" y="11386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Bootstrap is a technique to approximate a parameter’s sampling distribution.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E5202-7D3C-BD47-9941-C507FF979ACD}"/>
              </a:ext>
            </a:extLst>
          </p:cNvPr>
          <p:cNvSpPr/>
          <p:nvPr/>
        </p:nvSpPr>
        <p:spPr>
          <a:xfrm>
            <a:off x="287206" y="2322416"/>
            <a:ext cx="852989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Makes no assumption about the shape of the distribution</a:t>
            </a:r>
          </a:p>
          <a:p>
            <a:pPr marL="1257300" lvl="2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e.g.  Doesn’t assume it’s a bell curve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CD101-D30A-EB43-9F5B-5A7E0F78E2F9}"/>
              </a:ext>
            </a:extLst>
          </p:cNvPr>
          <p:cNvSpPr/>
          <p:nvPr/>
        </p:nvSpPr>
        <p:spPr>
          <a:xfrm>
            <a:off x="287206" y="3569204"/>
            <a:ext cx="60203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Technique works for most parameters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0E8F2-F9CE-BD4C-B925-12BF31B5AF0E}"/>
              </a:ext>
            </a:extLst>
          </p:cNvPr>
          <p:cNvSpPr/>
          <p:nvPr/>
        </p:nvSpPr>
        <p:spPr>
          <a:xfrm>
            <a:off x="287206" y="4386958"/>
            <a:ext cx="75654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Works well even with small-</a:t>
            </a:r>
            <a:r>
              <a:rPr lang="en-US" sz="2600" dirty="0" err="1">
                <a:latin typeface="Times New Roman"/>
                <a:cs typeface="Times New Roman"/>
              </a:rPr>
              <a:t>ish</a:t>
            </a:r>
            <a:r>
              <a:rPr lang="en-US" sz="2600" dirty="0">
                <a:latin typeface="Times New Roman"/>
                <a:cs typeface="Times New Roman"/>
              </a:rPr>
              <a:t> data sample sizes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F5669-65E3-1044-92F1-76FC971170E4}"/>
              </a:ext>
            </a:extLst>
          </p:cNvPr>
          <p:cNvSpPr/>
          <p:nvPr/>
        </p:nvSpPr>
        <p:spPr>
          <a:xfrm>
            <a:off x="287206" y="5296361"/>
            <a:ext cx="53687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Requires a computer to carry out</a:t>
            </a:r>
          </a:p>
        </p:txBody>
      </p:sp>
    </p:spTree>
    <p:extLst>
      <p:ext uri="{BB962C8B-B14F-4D97-AF65-F5344CB8AC3E}">
        <p14:creationId xmlns:p14="http://schemas.microsoft.com/office/powerpoint/2010/main" val="6996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(Non-parametric) Bootstrapping starts with </a:t>
            </a:r>
            <a:r>
              <a:rPr lang="en-US" sz="2600" i="1" u="sng" dirty="0">
                <a:latin typeface="Times New Roman"/>
                <a:cs typeface="Times New Roman"/>
              </a:rPr>
              <a:t>a single</a:t>
            </a:r>
            <a:r>
              <a:rPr lang="en-US" sz="2600" dirty="0">
                <a:latin typeface="Times New Roman"/>
                <a:cs typeface="Times New Roman"/>
              </a:rPr>
              <a:t> sample of data </a:t>
            </a:r>
            <a:r>
              <a:rPr lang="en-US" sz="2600" b="1" dirty="0">
                <a:latin typeface="Times New Roman"/>
                <a:cs typeface="Times New Roman"/>
              </a:rPr>
              <a:t>x</a:t>
            </a:r>
            <a:r>
              <a:rPr lang="en-US" sz="2600" dirty="0">
                <a:latin typeface="Times New Roman"/>
                <a:cs typeface="Times New Roman"/>
              </a:rPr>
              <a:t> of size </a:t>
            </a:r>
            <a:r>
              <a:rPr lang="en-US" sz="2600" i="1" dirty="0">
                <a:latin typeface="Times New Roman"/>
                <a:cs typeface="Times New Roman"/>
              </a:rPr>
              <a:t>n:</a:t>
            </a:r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83" y="1965916"/>
            <a:ext cx="3835400" cy="4699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364" y="4047679"/>
            <a:ext cx="8493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each “bootstrap sample”, </a:t>
            </a:r>
            <a:r>
              <a:rPr lang="en-US" sz="2400" b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*, compute your statistic of interest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*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28" y="3242495"/>
            <a:ext cx="4064000" cy="469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6261" y="2560961"/>
            <a:ext cx="68664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and re-samples (“bootstraps”) it many times, </a:t>
            </a:r>
            <a:r>
              <a:rPr lang="en-US" sz="2600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59" y="5101309"/>
            <a:ext cx="8493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collection of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*’s is the “bootstrap approximation” for the sampling distribution of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9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8685" y="1138646"/>
            <a:ext cx="849366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Consider the measurements of the length of a gun barrel (</a:t>
            </a:r>
            <a:r>
              <a:rPr lang="en-US" sz="2600" i="1" dirty="0">
                <a:latin typeface="Times New Roman"/>
                <a:cs typeface="Times New Roman"/>
              </a:rPr>
              <a:t>in</a:t>
            </a:r>
            <a:r>
              <a:rPr lang="en-US" sz="2600" dirty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685" y="1950400"/>
            <a:ext cx="8105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"/>
                <a:cs typeface="Times"/>
              </a:rPr>
              <a:t>18.449, 18.468, 18.431, 18.390, 18.450, </a:t>
            </a:r>
          </a:p>
          <a:p>
            <a:pPr algn="ctr"/>
            <a:r>
              <a:rPr lang="en-US" sz="2800" dirty="0">
                <a:latin typeface="Times"/>
                <a:cs typeface="Times"/>
              </a:rPr>
              <a:t>18.426, 18.401, 18.438, 18.431, 18.417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424" y="3325580"/>
            <a:ext cx="84936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mean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median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measurement standard deviation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Compute the bootstrap point estimates for the parameters and their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279509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5" y="1005026"/>
            <a:ext cx="8758447" cy="341632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Length measurements (in):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&lt;- c(18.449, 18.468, 18.431, 18.390, 18.450,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18.426, 18.401, 18.438, 18.431, 18.417)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 &lt;- length(x)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B &lt;- 2000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Do this many bootstrap iterations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(1:B, function(xx){mean(sample(x, size = n, replace = T))})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b.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(1:B, function(xx){median(sample(x, size = n, replace = T))})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(1:B, function(xx){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(sample(x, size = n, replace = T))})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505" t="13937" b="2837"/>
          <a:stretch/>
        </p:blipFill>
        <p:spPr>
          <a:xfrm>
            <a:off x="538808" y="4467288"/>
            <a:ext cx="2398098" cy="2363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922" t="14534" r="8787" b="2638"/>
          <a:stretch/>
        </p:blipFill>
        <p:spPr>
          <a:xfrm>
            <a:off x="3686958" y="4523974"/>
            <a:ext cx="2116589" cy="231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714" t="13938" r="8161" b="3035"/>
          <a:stretch/>
        </p:blipFill>
        <p:spPr>
          <a:xfrm>
            <a:off x="6568244" y="4457150"/>
            <a:ext cx="2157554" cy="23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14670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The set of </a:t>
            </a:r>
            <a:r>
              <a:rPr lang="en-US" sz="2600" i="1" dirty="0">
                <a:latin typeface="Times New Roman"/>
                <a:cs typeface="Times New Roman"/>
              </a:rPr>
              <a:t>B</a:t>
            </a:r>
            <a:r>
              <a:rPr lang="en-US" sz="2600" dirty="0">
                <a:latin typeface="Times New Roman"/>
                <a:cs typeface="Times New Roman"/>
              </a:rPr>
              <a:t> bootstrap replications is an approximate sampling distribution for     so: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Average all the      together to get the </a:t>
            </a:r>
            <a:r>
              <a:rPr lang="en-US" sz="2400" b="1" dirty="0">
                <a:latin typeface="Times New Roman"/>
                <a:cs typeface="Times New Roman"/>
              </a:rPr>
              <a:t>bootstrap</a:t>
            </a:r>
            <a:r>
              <a:rPr lang="en-US" sz="2400" dirty="0">
                <a:latin typeface="Times New Roman"/>
                <a:cs typeface="Times New Roman"/>
              </a:rPr>
              <a:t> based </a:t>
            </a:r>
            <a:r>
              <a:rPr lang="en-US" sz="2400" b="1" dirty="0">
                <a:latin typeface="Times New Roman"/>
                <a:cs typeface="Times New Roman"/>
              </a:rPr>
              <a:t>point estimate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i="1" dirty="0">
                <a:latin typeface="Symbol" charset="2"/>
                <a:cs typeface="Symbol" charset="2"/>
              </a:rPr>
              <a:t>q 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35" y="1604488"/>
            <a:ext cx="170174" cy="3503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79423"/>
          <a:stretch/>
        </p:blipFill>
        <p:spPr>
          <a:xfrm>
            <a:off x="2841456" y="1981582"/>
            <a:ext cx="333223" cy="4292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11" y="2582116"/>
            <a:ext cx="2188038" cy="9860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89" y="3715190"/>
            <a:ext cx="805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 the unbiased </a:t>
            </a:r>
            <a:r>
              <a:rPr lang="en-US" sz="2400" dirty="0" err="1">
                <a:latin typeface="Times New Roman"/>
                <a:cs typeface="Times New Roman"/>
              </a:rPr>
              <a:t>s.d.</a:t>
            </a:r>
            <a:r>
              <a:rPr lang="en-US" sz="2400" dirty="0">
                <a:latin typeface="Times New Roman"/>
                <a:cs typeface="Times New Roman"/>
              </a:rPr>
              <a:t> over all the      to get the </a:t>
            </a:r>
            <a:r>
              <a:rPr lang="en-US" sz="2400" b="1" dirty="0">
                <a:latin typeface="Times New Roman"/>
                <a:cs typeface="Times New Roman"/>
              </a:rPr>
              <a:t>bootstrap</a:t>
            </a:r>
            <a:r>
              <a:rPr lang="en-US" sz="2400" dirty="0">
                <a:latin typeface="Times New Roman"/>
                <a:cs typeface="Times New Roman"/>
              </a:rPr>
              <a:t> based </a:t>
            </a:r>
            <a:r>
              <a:rPr lang="en-US" sz="2400" b="1" dirty="0">
                <a:latin typeface="Times New Roman"/>
                <a:cs typeface="Times New Roman"/>
              </a:rPr>
              <a:t>standard error estimate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i="1" dirty="0">
                <a:latin typeface="Symbol" charset="2"/>
                <a:cs typeface="Symbol" charset="2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 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r="79423"/>
          <a:stretch/>
        </p:blipFill>
        <p:spPr>
          <a:xfrm>
            <a:off x="5667540" y="3733057"/>
            <a:ext cx="333223" cy="429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437" y="4862760"/>
            <a:ext cx="5318920" cy="12852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261927" y="2471483"/>
            <a:ext cx="2405613" cy="12263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35743" y="4736093"/>
            <a:ext cx="5476257" cy="152032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55" y="4109656"/>
            <a:ext cx="170174" cy="3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963" y="1028885"/>
            <a:ext cx="6460332" cy="35394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d.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Bootstrap estimate for the mean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Bootstrap estimate for the standard error of the mean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Bootstrap estimate for the median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Bootstrap estimate for the standard error of the median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Bootstrap estimate for the measurement standard deviation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Bootstrap estimate for the standard error of the standard 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deviation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(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80698-BF45-014A-8C6A-B29D6884E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07"/>
          <a:stretch/>
        </p:blipFill>
        <p:spPr>
          <a:xfrm>
            <a:off x="4371038" y="4086613"/>
            <a:ext cx="4755602" cy="27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8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9348</TotalTime>
  <Words>527</Words>
  <Application>Microsoft Macintosh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60</cp:revision>
  <dcterms:created xsi:type="dcterms:W3CDTF">2016-01-24T15:35:25Z</dcterms:created>
  <dcterms:modified xsi:type="dcterms:W3CDTF">2021-04-03T16:55:04Z</dcterms:modified>
</cp:coreProperties>
</file>