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6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99" r:id="rId16"/>
    <p:sldId id="300" r:id="rId17"/>
    <p:sldId id="301" r:id="rId18"/>
    <p:sldId id="279" r:id="rId19"/>
    <p:sldId id="280" r:id="rId20"/>
    <p:sldId id="303" r:id="rId21"/>
    <p:sldId id="302" r:id="rId22"/>
    <p:sldId id="282" r:id="rId23"/>
    <p:sldId id="304" r:id="rId24"/>
    <p:sldId id="305" r:id="rId25"/>
    <p:sldId id="306" r:id="rId26"/>
    <p:sldId id="287" r:id="rId27"/>
    <p:sldId id="288" r:id="rId28"/>
    <p:sldId id="30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643AD2-D747-4E19-A401-6E566A6DB279}" v="17" dt="2020-03-24T18:20:07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2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2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5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B80E5-5DC6-7049-9542-9BAC98986299}" type="datetimeFigureOut">
              <a:rPr lang="en-US" smtClean="0"/>
              <a:t>5/6/20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F7A7E-4EDD-554F-822E-8F3C96A60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5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emf"/><Relationship Id="rId4" Type="http://schemas.openxmlformats.org/officeDocument/2006/relationships/image" Target="../media/image3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emf"/><Relationship Id="rId5" Type="http://schemas.openxmlformats.org/officeDocument/2006/relationships/image" Target="../media/image42.emf"/><Relationship Id="rId4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688" y="5639898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2943" y="6553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9617" r="13964"/>
          <a:stretch/>
        </p:blipFill>
        <p:spPr>
          <a:xfrm>
            <a:off x="1852705" y="724646"/>
            <a:ext cx="561788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0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Uncertainty in the estimate </a:t>
            </a:r>
            <a:r>
              <a:rPr lang="en-US" sz="2600" dirty="0">
                <a:latin typeface="Times New Roman"/>
                <a:cs typeface="Times New Roman"/>
              </a:rPr>
              <a:t>can be represented as standard deviation for the sampling distribution: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047" y="1715705"/>
            <a:ext cx="382524" cy="3245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197" y="2427978"/>
            <a:ext cx="382524" cy="32456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07548" y="2240349"/>
            <a:ext cx="6763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is called the </a:t>
            </a:r>
            <a:r>
              <a:rPr lang="en-US" sz="2800" b="1" dirty="0">
                <a:latin typeface="Times New Roman"/>
                <a:cs typeface="Times New Roman"/>
              </a:rPr>
              <a:t>standard error </a:t>
            </a:r>
            <a:r>
              <a:rPr lang="en-US" sz="2800" dirty="0">
                <a:latin typeface="Times New Roman"/>
                <a:cs typeface="Times New Roman"/>
              </a:rPr>
              <a:t>of the estimator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342" y="3042320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>
                <a:latin typeface="Times New Roman"/>
                <a:cs typeface="Times New Roman"/>
              </a:rPr>
              <a:t>Important case</a:t>
            </a:r>
            <a:r>
              <a:rPr lang="en-US" sz="2600" dirty="0">
                <a:latin typeface="Times New Roman"/>
                <a:cs typeface="Times New Roman"/>
              </a:rPr>
              <a:t>: The are good reasons to believe* that many typical laboratory measurements, </a:t>
            </a:r>
            <a:r>
              <a:rPr lang="en-US" sz="2600" i="1" dirty="0">
                <a:latin typeface="Times New Roman"/>
                <a:cs typeface="Times New Roman"/>
              </a:rPr>
              <a:t>X</a:t>
            </a:r>
            <a:r>
              <a:rPr lang="en-US" sz="2600" dirty="0">
                <a:latin typeface="Times New Roman"/>
                <a:cs typeface="Times New Roman"/>
              </a:rPr>
              <a:t> (e.g. mass) are approximately normally distributed with mean </a:t>
            </a:r>
            <a:r>
              <a:rPr lang="en-US" sz="2600" i="1" dirty="0">
                <a:latin typeface="Symbol" charset="2"/>
                <a:cs typeface="Symbol" charset="2"/>
              </a:rPr>
              <a:t>m</a:t>
            </a:r>
            <a:r>
              <a:rPr lang="en-US" sz="2600" dirty="0">
                <a:latin typeface="Times New Roman"/>
                <a:cs typeface="Times New Roman"/>
              </a:rPr>
              <a:t> and </a:t>
            </a:r>
            <a:r>
              <a:rPr lang="en-US" sz="2600" dirty="0" err="1">
                <a:latin typeface="Times New Roman"/>
                <a:cs typeface="Times New Roman"/>
              </a:rPr>
              <a:t>s.d.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Symbol" charset="2"/>
                <a:cs typeface="Symbol" charset="2"/>
              </a:rPr>
              <a:t>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714" y="4472965"/>
            <a:ext cx="2113547" cy="3989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237" y="495041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Then the </a:t>
            </a:r>
            <a:r>
              <a:rPr lang="en-US" sz="2400" b="1" i="1" u="sng" dirty="0">
                <a:latin typeface="Times New Roman"/>
                <a:cs typeface="Times New Roman"/>
              </a:rPr>
              <a:t>average measurement in a sample of size n</a:t>
            </a:r>
            <a:r>
              <a:rPr lang="en-US" sz="2400" dirty="0">
                <a:latin typeface="Times New Roman"/>
                <a:cs typeface="Times New Roman"/>
              </a:rPr>
              <a:t>, is also normally distributed, mean </a:t>
            </a:r>
            <a:r>
              <a:rPr lang="en-US" sz="2400" i="1" dirty="0">
                <a:latin typeface="Symbol" charset="2"/>
                <a:cs typeface="Symbol" charset="2"/>
              </a:rPr>
              <a:t>m</a:t>
            </a:r>
            <a:r>
              <a:rPr lang="en-US" sz="2400" dirty="0">
                <a:latin typeface="Times New Roman"/>
                <a:cs typeface="Times New Roman"/>
              </a:rPr>
              <a:t> but </a:t>
            </a:r>
            <a:r>
              <a:rPr lang="en-US" sz="2400" dirty="0" err="1">
                <a:latin typeface="Times New Roman"/>
                <a:cs typeface="Times New Roman"/>
              </a:rPr>
              <a:t>s.d.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869" y="5945605"/>
            <a:ext cx="2745415" cy="8336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760" y="5423268"/>
            <a:ext cx="699865" cy="3032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1411" y="5815798"/>
            <a:ext cx="21793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Sampling distribution of an IID sample average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06316" y="6269790"/>
            <a:ext cx="965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0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342" y="1077162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>
                <a:latin typeface="Times New Roman"/>
                <a:cs typeface="Times New Roman"/>
              </a:rPr>
              <a:t>Important case 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dirty="0" err="1">
                <a:latin typeface="Times New Roman"/>
                <a:cs typeface="Times New Roman"/>
              </a:rPr>
              <a:t>con’t</a:t>
            </a:r>
            <a:r>
              <a:rPr lang="en-US" sz="2600" dirty="0">
                <a:latin typeface="Times New Roman"/>
                <a:cs typeface="Times New Roman"/>
              </a:rPr>
              <a:t>): Thus the uncertainty (</a:t>
            </a:r>
            <a:r>
              <a:rPr lang="en-US" sz="2600" b="1" dirty="0">
                <a:latin typeface="Times New Roman"/>
                <a:cs typeface="Times New Roman"/>
              </a:rPr>
              <a:t>standard error</a:t>
            </a:r>
            <a:r>
              <a:rPr lang="en-US" sz="2600" dirty="0">
                <a:latin typeface="Times New Roman"/>
                <a:cs typeface="Times New Roman"/>
              </a:rPr>
              <a:t>) in the </a:t>
            </a:r>
            <a:r>
              <a:rPr lang="en-US" sz="2600" b="1" dirty="0">
                <a:latin typeface="Times New Roman"/>
                <a:cs typeface="Times New Roman"/>
              </a:rPr>
              <a:t>sample average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600" dirty="0">
              <a:latin typeface="Symbol" charset="2"/>
              <a:cs typeface="Symbol" charset="2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284714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important because a lot of what we do in science is take an average of measurements we make in the lab! </a:t>
            </a:r>
            <a:endParaRPr lang="en-US" sz="2400" dirty="0">
              <a:latin typeface="Symbol" charset="2"/>
              <a:cs typeface="Symbol" charset="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572" y="2078789"/>
            <a:ext cx="4660900" cy="5080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3863141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Since we usually don’t know </a:t>
            </a:r>
            <a:r>
              <a:rPr lang="en-US" sz="2600" i="1" dirty="0" err="1">
                <a:latin typeface="Symbol" charset="2"/>
                <a:cs typeface="Symbol" charset="2"/>
              </a:rPr>
              <a:t>s</a:t>
            </a:r>
            <a:r>
              <a:rPr lang="en-US" sz="2600" i="1" baseline="-25000" dirty="0" err="1">
                <a:latin typeface="Times New Roman"/>
                <a:cs typeface="Times New Roman"/>
              </a:rPr>
              <a:t>X</a:t>
            </a:r>
            <a:r>
              <a:rPr lang="en-US" sz="2600" dirty="0">
                <a:latin typeface="Times New Roman"/>
                <a:cs typeface="Times New Roman"/>
              </a:rPr>
              <a:t>, we </a:t>
            </a:r>
            <a:r>
              <a:rPr lang="en-US" sz="2600" b="1" dirty="0">
                <a:latin typeface="Times New Roman"/>
                <a:cs typeface="Times New Roman"/>
              </a:rPr>
              <a:t>estimate the standard error of the sample average</a:t>
            </a:r>
            <a:r>
              <a:rPr lang="en-US" sz="2600" dirty="0">
                <a:latin typeface="Times New Roman"/>
                <a:cs typeface="Times New Roman"/>
              </a:rPr>
              <a:t> by plugging in</a:t>
            </a:r>
            <a:endParaRPr lang="en-US" sz="2600" dirty="0">
              <a:latin typeface="Symbol" charset="2"/>
              <a:cs typeface="Symbol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589" y="5154864"/>
            <a:ext cx="1917700" cy="1066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61903" b="56140"/>
          <a:stretch/>
        </p:blipFill>
        <p:spPr>
          <a:xfrm>
            <a:off x="6320248" y="4398214"/>
            <a:ext cx="538559" cy="34491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3141579" y="5068642"/>
            <a:ext cx="2219158" cy="1267989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018632" y="1961692"/>
            <a:ext cx="5013158" cy="76546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3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So, to recap, estimators for a parameter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  <a:r>
              <a:rPr lang="en-US" sz="2600" dirty="0">
                <a:latin typeface="Times New Roman"/>
                <a:cs typeface="Times New Roman"/>
              </a:rPr>
              <a:t> have: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715" y="1629111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mean: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0544" y="2332844"/>
            <a:ext cx="781496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</a:t>
            </a:r>
            <a:r>
              <a:rPr lang="en-US" sz="2400" dirty="0" err="1">
                <a:latin typeface="Times New Roman"/>
                <a:cs typeface="Times New Roman"/>
              </a:rPr>
              <a:t>s.d.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Called </a:t>
            </a:r>
            <a:r>
              <a:rPr lang="en-US" sz="2200" b="1" dirty="0">
                <a:latin typeface="Times New Roman"/>
                <a:cs typeface="Times New Roman"/>
              </a:rPr>
              <a:t>standard error</a:t>
            </a:r>
            <a:r>
              <a:rPr lang="en-US" sz="2200" dirty="0">
                <a:latin typeface="Times New Roman"/>
                <a:cs typeface="Times New Roman"/>
              </a:rPr>
              <a:t>. Can itself be estimated with plug-ins.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Ideally we want this to be as small as possible.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612" y="1678221"/>
            <a:ext cx="581327" cy="41255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3726284"/>
            <a:ext cx="124443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If</a:t>
            </a:r>
          </a:p>
        </p:txBody>
      </p:sp>
      <p:sp>
        <p:nvSpPr>
          <p:cNvPr id="9" name="Rectangle 8"/>
          <p:cNvSpPr/>
          <p:nvPr/>
        </p:nvSpPr>
        <p:spPr>
          <a:xfrm>
            <a:off x="2739265" y="3739112"/>
            <a:ext cx="528452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is called an </a:t>
            </a:r>
            <a:r>
              <a:rPr lang="en-US" sz="2600" b="1" dirty="0">
                <a:latin typeface="Times New Roman"/>
                <a:cs typeface="Times New Roman"/>
              </a:rPr>
              <a:t>unbiased estimator</a:t>
            </a:r>
            <a:r>
              <a:rPr lang="en-US" sz="2600" dirty="0">
                <a:latin typeface="Times New Roman"/>
                <a:cs typeface="Times New Roman"/>
              </a:rPr>
              <a:t> for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39" y="3780959"/>
            <a:ext cx="1257808" cy="42571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8000" y="3793787"/>
            <a:ext cx="167049" cy="343916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23538" y="4481579"/>
            <a:ext cx="486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b="1" dirty="0">
                <a:latin typeface="Times New Roman"/>
                <a:cs typeface="Times New Roman"/>
              </a:rPr>
              <a:t>bias</a:t>
            </a:r>
            <a:r>
              <a:rPr lang="en-US" sz="2400" dirty="0">
                <a:latin typeface="Times New Roman"/>
                <a:cs typeface="Times New Roman"/>
              </a:rPr>
              <a:t> for an estimator is thus: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959" y="5049769"/>
            <a:ext cx="2299686" cy="42875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875939" y="5916751"/>
            <a:ext cx="687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u="sng" dirty="0">
                <a:latin typeface="Times New Roman"/>
                <a:cs typeface="Times New Roman"/>
              </a:rPr>
              <a:t>Note</a:t>
            </a:r>
            <a:r>
              <a:rPr lang="en-US" sz="2400" dirty="0">
                <a:latin typeface="Times New Roman"/>
                <a:cs typeface="Times New Roman"/>
              </a:rPr>
              <a:t>: Depending on the situation, bias is not necessarily a bad thing…</a:t>
            </a:r>
            <a:endParaRPr lang="en-US" sz="2400" i="1" dirty="0">
              <a:latin typeface="Symbol" charset="2"/>
              <a:cs typeface="Symbol" charset="2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2243" y="2280992"/>
            <a:ext cx="2679572" cy="4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Handy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</a:t>
            </a:r>
            <a:r>
              <a:rPr lang="en-US" sz="2600" b="1" dirty="0">
                <a:latin typeface="Times New Roman"/>
                <a:cs typeface="Times New Roman"/>
              </a:rPr>
              <a:t>unbiased estimator of the mean</a:t>
            </a:r>
            <a:r>
              <a:rPr lang="en-US" sz="2600" dirty="0">
                <a:latin typeface="Times New Roman"/>
                <a:cs typeface="Times New Roman"/>
              </a:rPr>
              <a:t> that </a:t>
            </a:r>
            <a:r>
              <a:rPr lang="en-US" sz="2600" i="1" u="sng" dirty="0">
                <a:latin typeface="Times New Roman"/>
                <a:cs typeface="Times New Roman"/>
              </a:rPr>
              <a:t>we always use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61992" y="3129413"/>
            <a:ext cx="30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Same as MLE estimate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3476709" y="1910624"/>
            <a:ext cx="1884027" cy="107822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8" y="4151610"/>
            <a:ext cx="91440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An unbiased estimator of the variance</a:t>
            </a:r>
            <a:r>
              <a:rPr lang="en-US" sz="2600" dirty="0">
                <a:latin typeface="Times New Roman"/>
                <a:cs typeface="Times New Roman"/>
              </a:rPr>
              <a:t> (which </a:t>
            </a:r>
            <a:r>
              <a:rPr lang="en-US" sz="2600" i="1" u="sng" dirty="0">
                <a:latin typeface="Times New Roman"/>
                <a:cs typeface="Times New Roman"/>
              </a:rPr>
              <a:t>we will typically use as a variance estimator)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28832" y="5173135"/>
            <a:ext cx="3696353" cy="12263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018" y="2010446"/>
            <a:ext cx="2567118" cy="8824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182" y="5294112"/>
            <a:ext cx="4569876" cy="97714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08829" y="6399533"/>
            <a:ext cx="3811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latin typeface="Times New Roman"/>
                <a:cs typeface="Times New Roman"/>
              </a:rPr>
              <a:t>Different</a:t>
            </a:r>
            <a:r>
              <a:rPr lang="en-US" sz="2400" dirty="0">
                <a:latin typeface="Times New Roman"/>
                <a:cs typeface="Times New Roman"/>
              </a:rPr>
              <a:t> from MLE estimate</a:t>
            </a:r>
          </a:p>
        </p:txBody>
      </p:sp>
    </p:spTree>
    <p:extLst>
      <p:ext uri="{BB962C8B-B14F-4D97-AF65-F5344CB8AC3E}">
        <p14:creationId xmlns:p14="http://schemas.microsoft.com/office/powerpoint/2010/main" val="3527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4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Handy 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Unbiased Estimators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unbiased estimator for a </a:t>
            </a:r>
            <a:r>
              <a:rPr lang="en-US" sz="2600" b="1" dirty="0">
                <a:latin typeface="Times New Roman"/>
                <a:cs typeface="Times New Roman"/>
              </a:rPr>
              <a:t>proportion</a:t>
            </a:r>
            <a:r>
              <a:rPr lang="en-US" sz="2600" dirty="0">
                <a:latin typeface="Times New Roman"/>
                <a:cs typeface="Times New Roman"/>
              </a:rPr>
              <a:t> 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71890" y="1910624"/>
            <a:ext cx="3781778" cy="119382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508" y="4151610"/>
            <a:ext cx="9144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An unbiased estimator of the </a:t>
            </a:r>
            <a:r>
              <a:rPr lang="en-US" sz="2600" b="1" dirty="0">
                <a:latin typeface="Times New Roman"/>
                <a:cs typeface="Times New Roman"/>
              </a:rPr>
              <a:t>standard error of </a:t>
            </a:r>
            <a:r>
              <a:rPr lang="en-US" sz="2600" b="1" i="1" dirty="0">
                <a:latin typeface="Times New Roman"/>
                <a:cs typeface="Times New Roman"/>
              </a:rPr>
              <a:t>p</a:t>
            </a:r>
            <a:r>
              <a:rPr lang="en-US" sz="2600" b="1" dirty="0">
                <a:latin typeface="Times New Roman"/>
                <a:cs typeface="Times New Roman"/>
              </a:rPr>
              <a:t> </a:t>
            </a:r>
            <a:r>
              <a:rPr lang="en-US" sz="2600" dirty="0">
                <a:latin typeface="Times New Roman"/>
                <a:cs typeface="Times New Roman"/>
              </a:rPr>
              <a:t>is:</a:t>
            </a:r>
            <a:endParaRPr lang="en-US" sz="2400" dirty="0"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98889" y="5144912"/>
            <a:ext cx="3598334" cy="1430865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420555" y="2248971"/>
            <a:ext cx="2726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Heads, Success, </a:t>
            </a:r>
            <a:r>
              <a:rPr lang="en-US" sz="2800" i="1" dirty="0" err="1">
                <a:latin typeface="Times New Roman"/>
                <a:cs typeface="Times New Roman"/>
              </a:rPr>
              <a:t>etc</a:t>
            </a:r>
            <a:r>
              <a:rPr lang="en-US" sz="2800" i="1" dirty="0">
                <a:latin typeface="Times New Roman"/>
                <a:cs typeface="Times New Roman"/>
              </a:rPr>
              <a:t>,</a:t>
            </a:r>
            <a:r>
              <a:rPr lang="en-US" sz="2800" dirty="0">
                <a:latin typeface="Times New Roman"/>
                <a:cs typeface="Times New Roman"/>
              </a:rPr>
              <a:t> …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997222" y="2452151"/>
            <a:ext cx="423333" cy="1019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87" y="2112433"/>
            <a:ext cx="5629451" cy="82565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5294633"/>
            <a:ext cx="3225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55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9048" y="2196061"/>
            <a:ext cx="563742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18.438, 18.440, 18.468, 18.437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241" y="1121555"/>
            <a:ext cx="85203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length of a shotgun barrel is measured with a ruler four times (units: </a:t>
            </a:r>
            <a:r>
              <a:rPr lang="en-US" sz="2400" i="1" dirty="0">
                <a:latin typeface="Times New Roman"/>
                <a:cs typeface="Times New Roman"/>
              </a:rPr>
              <a:t>in</a:t>
            </a:r>
            <a:r>
              <a:rPr lang="en-US" sz="2400" dirty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6" name="Rectangle 5"/>
          <p:cNvSpPr/>
          <p:nvPr/>
        </p:nvSpPr>
        <p:spPr>
          <a:xfrm>
            <a:off x="158378" y="3580957"/>
            <a:ext cx="85203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Compute: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What is the measurand?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The sample mean: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The sample </a:t>
            </a:r>
            <a:r>
              <a:rPr lang="en-US" sz="2000" dirty="0" err="1">
                <a:latin typeface="Times New Roman"/>
                <a:cs typeface="Times New Roman"/>
              </a:rPr>
              <a:t>sd</a:t>
            </a:r>
            <a:r>
              <a:rPr lang="en-US" sz="2000" dirty="0">
                <a:latin typeface="Times New Roman"/>
                <a:cs typeface="Times New Roman"/>
              </a:rPr>
              <a:t>: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The estimated standard error of the mean: </a:t>
            </a: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Estimate the %relative standard measurement </a:t>
            </a:r>
            <a:r>
              <a:rPr lang="en-US" sz="2000" dirty="0" err="1">
                <a:latin typeface="Times New Roman"/>
                <a:cs typeface="Times New Roman"/>
              </a:rPr>
              <a:t>uncertainty</a:t>
            </a:r>
            <a:r>
              <a:rPr lang="en-US" sz="2000" baseline="30000" dirty="0" err="1">
                <a:latin typeface="Times New Roman"/>
                <a:cs typeface="Times New Roman"/>
              </a:rPr>
              <a:t>GUM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>
              <a:buAutoNum type="alphaLcPeriod"/>
            </a:pPr>
            <a:r>
              <a:rPr lang="en-US" sz="2000" dirty="0">
                <a:latin typeface="Times New Roman"/>
                <a:cs typeface="Times New Roman"/>
              </a:rPr>
              <a:t>Sketch and label the approximate sampling distribution with the with the </a:t>
            </a:r>
            <a:r>
              <a:rPr lang="en-US" sz="2000" dirty="0" err="1">
                <a:latin typeface="Times New Roman"/>
                <a:cs typeface="Times New Roman"/>
              </a:rPr>
              <a:t>measureand’s</a:t>
            </a:r>
            <a:r>
              <a:rPr lang="en-US" sz="2000" dirty="0">
                <a:latin typeface="Times New Roman"/>
                <a:cs typeface="Times New Roman"/>
              </a:rPr>
              <a:t> estimate and standard uncertainty.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68724"/>
          <a:stretch/>
        </p:blipFill>
        <p:spPr>
          <a:xfrm>
            <a:off x="2665705" y="4331445"/>
            <a:ext cx="246519" cy="2955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r="67916"/>
          <a:stretch/>
        </p:blipFill>
        <p:spPr>
          <a:xfrm>
            <a:off x="2329927" y="4658009"/>
            <a:ext cx="335778" cy="2480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660" y="4934462"/>
            <a:ext cx="332739" cy="332739"/>
          </a:xfrm>
          <a:prstGeom prst="rect">
            <a:avLst/>
          </a:prstGeom>
        </p:spPr>
      </p:pic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033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14424" y="1152137"/>
            <a:ext cx="8758447" cy="357020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Data(Input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values^GUM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x &lt;- c(18.438, 18.440, 18.468, 18.437)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Sample average (measurand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estimate^GUM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mean(x)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Sample SD (standard measurement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d. SE of sample average (measurand standard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se.mu.hat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(x)/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sqrt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(4)</a:t>
            </a:r>
          </a:p>
          <a:p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#e.  %Relative SD (%Relative standard measurement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uncertainty^GUM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):</a:t>
            </a:r>
          </a:p>
          <a:p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rel.sdx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sdx.hat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/</a:t>
            </a:r>
            <a:r>
              <a:rPr lang="en-US" sz="1600" dirty="0" err="1">
                <a:solidFill>
                  <a:srgbClr val="FFFFFF"/>
                </a:solidFill>
                <a:latin typeface="Courier"/>
                <a:cs typeface="Courier"/>
              </a:rPr>
              <a:t>mu.hat</a:t>
            </a:r>
            <a:r>
              <a:rPr lang="en-US" sz="1600" dirty="0">
                <a:solidFill>
                  <a:srgbClr val="FFFFFF"/>
                </a:solidFill>
                <a:latin typeface="Courier"/>
                <a:cs typeface="Courier"/>
              </a:rPr>
              <a:t> * 100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042" y="4787900"/>
            <a:ext cx="17526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3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288"/>
          <a:stretch/>
        </p:blipFill>
        <p:spPr>
          <a:xfrm>
            <a:off x="1204785" y="1384277"/>
            <a:ext cx="6261804" cy="43320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1950" y="1641943"/>
            <a:ext cx="453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f.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68724"/>
          <a:stretch/>
        </p:blipFill>
        <p:spPr>
          <a:xfrm>
            <a:off x="5577933" y="2804951"/>
            <a:ext cx="246519" cy="29558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255" y="5832566"/>
            <a:ext cx="332739" cy="3327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24452" y="2765701"/>
            <a:ext cx="1304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= 18.446 </a:t>
            </a:r>
            <a:r>
              <a:rPr lang="en-US" i="1" dirty="0">
                <a:latin typeface="Times New Roman"/>
                <a:cs typeface="Times New Roman"/>
              </a:rPr>
              <a:t>in</a:t>
            </a:r>
          </a:p>
        </p:txBody>
      </p:sp>
      <p:sp>
        <p:nvSpPr>
          <p:cNvPr id="16" name="Right Brace 15"/>
          <p:cNvSpPr/>
          <p:nvPr/>
        </p:nvSpPr>
        <p:spPr>
          <a:xfrm rot="5400000">
            <a:off x="4509387" y="4991817"/>
            <a:ext cx="800864" cy="7620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28818" y="3100535"/>
            <a:ext cx="1049115" cy="1871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01017" y="5786078"/>
            <a:ext cx="131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= ±0.007 </a:t>
            </a:r>
            <a:r>
              <a:rPr lang="en-US" i="1" dirty="0">
                <a:latin typeface="Times New Roman"/>
                <a:cs typeface="Times New Roman"/>
              </a:rPr>
              <a:t>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98384" y="1030334"/>
            <a:ext cx="610964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err="1">
                <a:latin typeface="Times New Roman"/>
                <a:cs typeface="Times New Roman"/>
              </a:rPr>
              <a:t>Measurand’s</a:t>
            </a:r>
            <a:r>
              <a:rPr lang="en-US" sz="1700" b="1" dirty="0">
                <a:latin typeface="Times New Roman"/>
                <a:cs typeface="Times New Roman"/>
              </a:rPr>
              <a:t> (barrel length) approximate sampling distribution</a:t>
            </a:r>
          </a:p>
        </p:txBody>
      </p:sp>
    </p:spTree>
    <p:extLst>
      <p:ext uri="{BB962C8B-B14F-4D97-AF65-F5344CB8AC3E}">
        <p14:creationId xmlns:p14="http://schemas.microsoft.com/office/powerpoint/2010/main" val="117176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031702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Reality in lab work: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7348" y="1543708"/>
            <a:ext cx="805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Sample sizes are often small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691" y="2083018"/>
            <a:ext cx="80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Parameters we may want estimates for don’t have a known or  convenient sampling distribution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52" y="3002150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Reality in the 21</a:t>
            </a:r>
            <a:r>
              <a:rPr lang="en-US" sz="2600" baseline="30000" dirty="0">
                <a:latin typeface="Times New Roman"/>
                <a:cs typeface="Times New Roman"/>
              </a:rPr>
              <a:t>st</a:t>
            </a:r>
            <a:r>
              <a:rPr lang="en-US" sz="2600" dirty="0">
                <a:latin typeface="Times New Roman"/>
                <a:cs typeface="Times New Roman"/>
              </a:rPr>
              <a:t> century: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2700" y="3514156"/>
            <a:ext cx="805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Computers are powerful, cheap and plentiful!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4103712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i="1" u="sng" dirty="0">
                <a:latin typeface="Times New Roman"/>
                <a:cs typeface="Times New Roman"/>
              </a:rPr>
              <a:t>The bootstrap</a:t>
            </a:r>
            <a:r>
              <a:rPr lang="en-US" sz="2600" dirty="0">
                <a:latin typeface="Times New Roman"/>
                <a:cs typeface="Times New Roman"/>
              </a:rPr>
              <a:t> is a computer based simulation method that can be used to </a:t>
            </a:r>
            <a:r>
              <a:rPr lang="en-US" sz="2600" i="1" u="sng" dirty="0">
                <a:latin typeface="Times New Roman"/>
                <a:cs typeface="Times New Roman"/>
              </a:rPr>
              <a:t>estimate virtually any parameter</a:t>
            </a:r>
            <a:r>
              <a:rPr lang="en-US" sz="2600" dirty="0">
                <a:latin typeface="Times New Roman"/>
                <a:cs typeface="Times New Roman"/>
              </a:rPr>
              <a:t> along with a measure of its </a:t>
            </a:r>
            <a:r>
              <a:rPr lang="en-US" sz="2600" dirty="0" err="1">
                <a:latin typeface="Times New Roman"/>
                <a:cs typeface="Times New Roman"/>
              </a:rPr>
              <a:t>accuracy</a:t>
            </a:r>
            <a:r>
              <a:rPr lang="en-US" sz="2600" baseline="30000" dirty="0" err="1">
                <a:latin typeface="Times New Roman"/>
                <a:cs typeface="Times New Roman"/>
              </a:rPr>
              <a:t>Efron</a:t>
            </a:r>
            <a:endParaRPr lang="en-US" sz="2400" baseline="300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4188" y="5463214"/>
            <a:ext cx="820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Assumes nothing about the underlying data except that it is IID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899" y="5919521"/>
            <a:ext cx="8202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Tends to give good estimates even for small sample sizes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93251" y="6367818"/>
            <a:ext cx="4652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Both handy properties for forensic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7" grpId="0"/>
      <p:bldP spid="18" grpId="0"/>
      <p:bldP spid="19" grpId="0"/>
      <p:bldP spid="20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(Non-parametric) Bootstrapping starts with </a:t>
            </a:r>
            <a:r>
              <a:rPr lang="en-US" sz="2600" i="1" u="sng" dirty="0">
                <a:latin typeface="Times New Roman"/>
                <a:cs typeface="Times New Roman"/>
              </a:rPr>
              <a:t>a</a:t>
            </a:r>
            <a:r>
              <a:rPr lang="en-US" sz="2600" dirty="0">
                <a:latin typeface="Times New Roman"/>
                <a:cs typeface="Times New Roman"/>
              </a:rPr>
              <a:t> sample of data </a:t>
            </a:r>
            <a:r>
              <a:rPr lang="en-US" sz="2600" b="1" dirty="0">
                <a:latin typeface="Times New Roman"/>
                <a:cs typeface="Times New Roman"/>
              </a:rPr>
              <a:t>x</a:t>
            </a:r>
            <a:r>
              <a:rPr lang="en-US" sz="2600" dirty="0">
                <a:latin typeface="Times New Roman"/>
                <a:cs typeface="Times New Roman"/>
              </a:rPr>
              <a:t> of size </a:t>
            </a:r>
            <a:r>
              <a:rPr lang="en-US" sz="2600" i="1" dirty="0">
                <a:latin typeface="Times New Roman"/>
                <a:cs typeface="Times New Roman"/>
              </a:rPr>
              <a:t>n:</a:t>
            </a:r>
            <a:endParaRPr lang="en-US" sz="26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583" y="1861741"/>
            <a:ext cx="3835400" cy="4699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364" y="4047679"/>
            <a:ext cx="8493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each “bootstrap sample”, </a:t>
            </a:r>
            <a:r>
              <a:rPr lang="en-US" sz="2400" b="1" dirty="0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*, compute your statistic of interest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*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928" y="3242495"/>
            <a:ext cx="4064000" cy="4699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6261" y="2560961"/>
            <a:ext cx="686648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and re-samples (“bootstraps”) it many times, </a:t>
            </a:r>
            <a:r>
              <a:rPr lang="en-US" sz="2600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59" y="5101309"/>
            <a:ext cx="84939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The collection of </a:t>
            </a:r>
            <a:r>
              <a:rPr lang="en-US" sz="2400" i="1" dirty="0">
                <a:latin typeface="Times New Roman"/>
                <a:cs typeface="Times New Roman"/>
              </a:rPr>
              <a:t>B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*’s is the “bootstrap approximation” for the sampling distribution of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09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on’t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nything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PMFs and PDFs tell us about what to expect from data when we measure it, including how “uncertain” we are about our measurements but…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492276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PMFs and PDFs depend on parameters that we </a:t>
            </a:r>
            <a:r>
              <a:rPr lang="en-US" sz="2400" i="1" u="sng" dirty="0">
                <a:latin typeface="Times New Roman"/>
                <a:cs typeface="Times New Roman"/>
              </a:rPr>
              <a:t>don’t know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All we really have is data…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90" y="3412668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We can’t make much use of PMFs or PDFs without values for their parameters, so what can we do??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78" y="4245456"/>
            <a:ext cx="3892176" cy="242837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07112" y="5097040"/>
            <a:ext cx="3653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Learn to read crystal balls??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4600391" y="6643452"/>
            <a:ext cx="14188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The Telegraph 2009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1784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8685" y="1138646"/>
            <a:ext cx="849366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/>
                <a:cs typeface="Times New Roman"/>
              </a:rPr>
              <a:t>Consider the measurements of the length of a gun barrel (</a:t>
            </a:r>
            <a:r>
              <a:rPr lang="en-US" sz="2600" i="1" dirty="0">
                <a:latin typeface="Times New Roman"/>
                <a:cs typeface="Times New Roman"/>
              </a:rPr>
              <a:t>in</a:t>
            </a:r>
            <a:r>
              <a:rPr lang="en-US" sz="2600" dirty="0">
                <a:latin typeface="Times New Roman"/>
                <a:cs typeface="Times New Roman"/>
              </a:rPr>
              <a:t>):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8685" y="1950400"/>
            <a:ext cx="81057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"/>
                <a:cs typeface="Times"/>
              </a:rPr>
              <a:t>18.449, 18.468, 18.431, 18.390, 18.450, </a:t>
            </a:r>
          </a:p>
          <a:p>
            <a:pPr algn="ctr"/>
            <a:r>
              <a:rPr lang="en-US" sz="2800" dirty="0">
                <a:latin typeface="Times"/>
                <a:cs typeface="Times"/>
              </a:rPr>
              <a:t>18.426, 18.401, 18.438, 18.431, 18.417</a:t>
            </a:r>
          </a:p>
        </p:txBody>
      </p:sp>
      <p:sp>
        <p:nvSpPr>
          <p:cNvPr id="9" name="Rectangle 8"/>
          <p:cNvSpPr/>
          <p:nvPr/>
        </p:nvSpPr>
        <p:spPr>
          <a:xfrm>
            <a:off x="214424" y="3325580"/>
            <a:ext cx="8493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mean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median</a:t>
            </a:r>
          </a:p>
          <a:p>
            <a:pPr marL="457200" indent="-457200">
              <a:buFontTx/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Find a bootstrap approximation for the sampling distribution of the measurement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795094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9315" y="1097626"/>
            <a:ext cx="8758447" cy="309315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Length measurements (in):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x &lt;- c(18.449, 18.468, 18.431, 18.390, 18.450, 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     18.426, 18.401, 18.438, 18.431, 18.417)</a:t>
            </a:r>
          </a:p>
          <a:p>
            <a:endParaRPr lang="en-US" sz="13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B &lt;- 2000 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Do this many bootstrap iterations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function(xx){mean(sample(x,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function(xx){median(sample(x,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function(xx){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(sample(x, size = n, replace = T))})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1505" t="13937" b="2837"/>
          <a:stretch/>
        </p:blipFill>
        <p:spPr>
          <a:xfrm>
            <a:off x="538808" y="4467288"/>
            <a:ext cx="2398098" cy="23634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1922" t="14534" r="8787" b="2638"/>
          <a:stretch/>
        </p:blipFill>
        <p:spPr>
          <a:xfrm>
            <a:off x="3686958" y="4523974"/>
            <a:ext cx="2116589" cy="2316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714" t="13938" r="8161" b="3035"/>
          <a:stretch/>
        </p:blipFill>
        <p:spPr>
          <a:xfrm>
            <a:off x="6568244" y="4457150"/>
            <a:ext cx="2157554" cy="234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146705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The set of </a:t>
            </a:r>
            <a:r>
              <a:rPr lang="en-US" sz="2600" i="1" dirty="0">
                <a:latin typeface="Times New Roman"/>
                <a:cs typeface="Times New Roman"/>
              </a:rPr>
              <a:t>B</a:t>
            </a:r>
            <a:r>
              <a:rPr lang="en-US" sz="2600" dirty="0">
                <a:latin typeface="Times New Roman"/>
                <a:cs typeface="Times New Roman"/>
              </a:rPr>
              <a:t> bootstrap replications is an approximate sampling distribution for     so:</a:t>
            </a:r>
          </a:p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Average all the      together to get the </a:t>
            </a:r>
            <a:r>
              <a:rPr lang="en-US" sz="2400" b="1" dirty="0">
                <a:latin typeface="Times New Roman"/>
                <a:cs typeface="Times New Roman"/>
              </a:rPr>
              <a:t>bootstrap</a:t>
            </a:r>
            <a:r>
              <a:rPr lang="en-US" sz="2400" dirty="0">
                <a:latin typeface="Times New Roman"/>
                <a:cs typeface="Times New Roman"/>
              </a:rPr>
              <a:t> based </a:t>
            </a:r>
            <a:r>
              <a:rPr lang="en-US" sz="2400" b="1" dirty="0">
                <a:latin typeface="Times New Roman"/>
                <a:cs typeface="Times New Roman"/>
              </a:rPr>
              <a:t>point estimate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i="1" dirty="0">
                <a:latin typeface="Symbol" charset="2"/>
                <a:cs typeface="Symbol" charset="2"/>
              </a:rPr>
              <a:t>q 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135" y="1604488"/>
            <a:ext cx="170174" cy="3503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r="79423"/>
          <a:stretch/>
        </p:blipFill>
        <p:spPr>
          <a:xfrm>
            <a:off x="2841456" y="1981582"/>
            <a:ext cx="333223" cy="4292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111" y="2582116"/>
            <a:ext cx="2188038" cy="98602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24289" y="3715190"/>
            <a:ext cx="8058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Compute the unbiased </a:t>
            </a:r>
            <a:r>
              <a:rPr lang="en-US" sz="2400" dirty="0" err="1">
                <a:latin typeface="Times New Roman"/>
                <a:cs typeface="Times New Roman"/>
              </a:rPr>
              <a:t>s.d.</a:t>
            </a:r>
            <a:r>
              <a:rPr lang="en-US" sz="2400" dirty="0">
                <a:latin typeface="Times New Roman"/>
                <a:cs typeface="Times New Roman"/>
              </a:rPr>
              <a:t> over all the      to get the </a:t>
            </a:r>
            <a:r>
              <a:rPr lang="en-US" sz="2400" b="1" dirty="0">
                <a:latin typeface="Times New Roman"/>
                <a:cs typeface="Times New Roman"/>
              </a:rPr>
              <a:t>bootstrap</a:t>
            </a:r>
            <a:r>
              <a:rPr lang="en-US" sz="2400" dirty="0">
                <a:latin typeface="Times New Roman"/>
                <a:cs typeface="Times New Roman"/>
              </a:rPr>
              <a:t> based </a:t>
            </a:r>
            <a:r>
              <a:rPr lang="en-US" sz="2400" b="1" dirty="0">
                <a:latin typeface="Times New Roman"/>
                <a:cs typeface="Times New Roman"/>
              </a:rPr>
              <a:t>standard error estimate</a:t>
            </a:r>
            <a:r>
              <a:rPr lang="en-US" sz="2400" dirty="0">
                <a:latin typeface="Times New Roman"/>
                <a:cs typeface="Times New Roman"/>
              </a:rPr>
              <a:t> for </a:t>
            </a:r>
            <a:r>
              <a:rPr lang="en-US" sz="2400" i="1" dirty="0">
                <a:latin typeface="Symbol" charset="2"/>
                <a:cs typeface="Symbol" charset="2"/>
              </a:rPr>
              <a:t>  </a:t>
            </a:r>
            <a:r>
              <a:rPr lang="en-US" sz="2400" dirty="0">
                <a:latin typeface="Times New Roman"/>
                <a:cs typeface="Times New Roman"/>
              </a:rPr>
              <a:t> :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r="79423"/>
          <a:stretch/>
        </p:blipFill>
        <p:spPr>
          <a:xfrm>
            <a:off x="5667540" y="3733057"/>
            <a:ext cx="333223" cy="4292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0437" y="4862760"/>
            <a:ext cx="5318920" cy="128524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261927" y="2471483"/>
            <a:ext cx="2405613" cy="1226398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635743" y="4736093"/>
            <a:ext cx="5476257" cy="1520327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55" y="4109656"/>
            <a:ext cx="170174" cy="3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1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962" y="1271954"/>
            <a:ext cx="8758447" cy="2308324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mean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median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boot.samp.med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Bootstrap estimate for the measurement standard deviation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06" y="4186310"/>
            <a:ext cx="2476500" cy="1651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 (</a:t>
            </a:r>
            <a:r>
              <a:rPr lang="en-US" sz="4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868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Bootstrapping Fail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016317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How would our last bootstrap algorithm be different for estimating the standard error of a sample max over a uniform distribution?  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-15202" y="2076101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We will simulate some fake data from a uniform distribution with known min = 1 and known max = 3. The sample size will be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= 15.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56002" y="3236760"/>
            <a:ext cx="691289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1.891304, 2.909405, 1.417487, 1.386373, 1.070313, 1.031299, 2.010315, 2.537558, 1.424424, 2.286100, 1.385528, 1.608154, 1.102906, 2.753568, 1.010469</a:t>
            </a:r>
          </a:p>
        </p:txBody>
      </p:sp>
    </p:spTree>
    <p:extLst>
      <p:ext uri="{BB962C8B-B14F-4D97-AF65-F5344CB8AC3E}">
        <p14:creationId xmlns:p14="http://schemas.microsoft.com/office/powerpoint/2010/main" val="349306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Bootstrapping Fail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12059" y="1172334"/>
            <a:ext cx="8930409" cy="160043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Bootstrap fail: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x &lt;- c(1.891304, 2.909405, 1.417487, 1.386373, 1.070313, 1.031299, 2.010315,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2.537558, 1.424424, 2.286100, 1.385528, 1.608154, 1.102906, 2.753568,    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      1.010469)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){max(sample(x, size = n, replace = T))})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hist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boot.samp.max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90" t="13073" r="7539" b="3040"/>
          <a:stretch/>
        </p:blipFill>
        <p:spPr>
          <a:xfrm>
            <a:off x="597667" y="3135288"/>
            <a:ext cx="3224915" cy="35141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72374" y="3135288"/>
            <a:ext cx="29260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u="sng" dirty="0">
                <a:latin typeface="Times New Roman"/>
                <a:cs typeface="Times New Roman"/>
              </a:rPr>
              <a:t>If</a:t>
            </a:r>
            <a:r>
              <a:rPr lang="en-US" sz="1600" dirty="0">
                <a:latin typeface="Times New Roman"/>
                <a:cs typeface="Times New Roman"/>
              </a:rPr>
              <a:t> the </a:t>
            </a:r>
            <a:r>
              <a:rPr lang="en-US" sz="1600" u="sng" dirty="0">
                <a:latin typeface="Times New Roman"/>
                <a:cs typeface="Times New Roman"/>
              </a:rPr>
              <a:t>histogram</a:t>
            </a:r>
            <a:r>
              <a:rPr lang="en-US" sz="1600" dirty="0">
                <a:latin typeface="Times New Roman"/>
                <a:cs typeface="Times New Roman"/>
              </a:rPr>
              <a:t> of bootstrap replications </a:t>
            </a:r>
            <a:r>
              <a:rPr lang="en-US" sz="1600" u="sng" dirty="0">
                <a:latin typeface="Times New Roman"/>
                <a:cs typeface="Times New Roman"/>
              </a:rPr>
              <a:t>looks like this</a:t>
            </a:r>
            <a:r>
              <a:rPr lang="en-US" sz="1600" dirty="0">
                <a:latin typeface="Times New Roman"/>
                <a:cs typeface="Times New Roman"/>
              </a:rPr>
              <a:t>, the bootstrap didn’t work! </a:t>
            </a:r>
            <a:r>
              <a:rPr lang="en-US" sz="1600" u="sng" dirty="0">
                <a:latin typeface="Times New Roman"/>
                <a:cs typeface="Times New Roman"/>
              </a:rPr>
              <a:t>Don’t use it!!</a:t>
            </a:r>
            <a:endParaRPr lang="en-US" sz="1400" u="sng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28024" y="4131183"/>
            <a:ext cx="1095724" cy="2768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28024" y="4131183"/>
            <a:ext cx="474631" cy="10915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06223" y="4131183"/>
            <a:ext cx="1621801" cy="17479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19936" r="19400"/>
          <a:stretch/>
        </p:blipFill>
        <p:spPr>
          <a:xfrm>
            <a:off x="5204691" y="3035671"/>
            <a:ext cx="2926079" cy="36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Bootstrap Bias Correction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b="1" dirty="0">
                <a:latin typeface="Times New Roman"/>
                <a:cs typeface="Times New Roman"/>
              </a:rPr>
              <a:t>Bias</a:t>
            </a:r>
            <a:r>
              <a:rPr lang="en-US" sz="2600" dirty="0">
                <a:latin typeface="Times New Roman"/>
                <a:cs typeface="Times New Roman"/>
              </a:rPr>
              <a:t> is also an measure of estimator accuracy that typically comes up when comparing data produced by a methodology to a reference standard: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4802" y="2737032"/>
            <a:ext cx="2299686" cy="42875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 flipH="1" flipV="1">
            <a:off x="5324384" y="3152419"/>
            <a:ext cx="183407" cy="2698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59154" y="3424811"/>
            <a:ext cx="23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If we have a reference standard (i.e. a CRM) we can plug it in here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43684" y="3128178"/>
            <a:ext cx="289838" cy="2941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99886" y="3334461"/>
            <a:ext cx="2392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Mean of the sampling dist. For the estimator of </a:t>
            </a:r>
            <a:r>
              <a:rPr lang="en-US" i="1" dirty="0">
                <a:latin typeface="Symbol" charset="2"/>
                <a:cs typeface="Symbol" charset="2"/>
              </a:rPr>
              <a:t>q</a:t>
            </a:r>
            <a:r>
              <a:rPr lang="en-US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0" y="4526204"/>
            <a:ext cx="9144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If the bootstrap must be used to estimate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  <a:r>
              <a:rPr lang="en-US" sz="2600" dirty="0">
                <a:latin typeface="Times New Roman"/>
                <a:cs typeface="Times New Roman"/>
              </a:rPr>
              <a:t> (e.g. the sampling dist. of     is unknown), </a:t>
            </a:r>
            <a:r>
              <a:rPr lang="en-US" sz="2600" i="1" u="sng" dirty="0">
                <a:latin typeface="Times New Roman"/>
                <a:cs typeface="Times New Roman"/>
              </a:rPr>
              <a:t>and</a:t>
            </a:r>
            <a:r>
              <a:rPr lang="en-US" sz="2600" dirty="0">
                <a:latin typeface="Times New Roman"/>
                <a:cs typeface="Times New Roman"/>
              </a:rPr>
              <a:t> </a:t>
            </a:r>
            <a:r>
              <a:rPr lang="en-US" sz="2600" i="1" u="sng" dirty="0">
                <a:latin typeface="Symbol" charset="2"/>
                <a:cs typeface="Symbol" charset="2"/>
              </a:rPr>
              <a:t>q</a:t>
            </a:r>
            <a:r>
              <a:rPr lang="en-US" sz="2600" i="1" u="sng" dirty="0">
                <a:latin typeface="Times New Roman"/>
                <a:cs typeface="Times New Roman"/>
              </a:rPr>
              <a:t> is available</a:t>
            </a:r>
            <a:r>
              <a:rPr lang="en-US" sz="2600" dirty="0">
                <a:latin typeface="Times New Roman"/>
                <a:cs typeface="Times New Roman"/>
              </a:rPr>
              <a:t> then just plug in         for 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64" y="4963947"/>
            <a:ext cx="170174" cy="35035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/>
          <a:srcRect r="73770"/>
          <a:stretch/>
        </p:blipFill>
        <p:spPr>
          <a:xfrm>
            <a:off x="8266153" y="4736691"/>
            <a:ext cx="573934" cy="986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l="44961" r="23067"/>
          <a:stretch/>
        </p:blipFill>
        <p:spPr>
          <a:xfrm>
            <a:off x="907769" y="5350007"/>
            <a:ext cx="735265" cy="4287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472" y="5872338"/>
            <a:ext cx="3340100" cy="5588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5943681" y="5792130"/>
            <a:ext cx="794004" cy="3407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684211" y="5594096"/>
            <a:ext cx="1087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q</a:t>
            </a:r>
            <a:r>
              <a:rPr lang="en-US" dirty="0">
                <a:latin typeface="Times New Roman"/>
                <a:cs typeface="Times New Roman"/>
              </a:rPr>
              <a:t> known!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1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18686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 dirty="0">
                <a:latin typeface="Times New Roman"/>
                <a:cs typeface="Times New Roman"/>
              </a:rPr>
              <a:t>Example: Bias with the bootstrap and    known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0" y="1280385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 CRM solution of 150ng/mL Oxycodone in blood is used to assess the bias of a Laboratory’s SOP for concentration determination. 15 assay runs are conducted under the same conditions with the following data recorded (</a:t>
            </a:r>
            <a:r>
              <a:rPr lang="en-US" sz="2400" dirty="0" err="1">
                <a:latin typeface="Times New Roman"/>
                <a:cs typeface="Times New Roman"/>
              </a:rPr>
              <a:t>ng</a:t>
            </a:r>
            <a:r>
              <a:rPr lang="en-US" sz="2400" dirty="0">
                <a:latin typeface="Times New Roman"/>
                <a:cs typeface="Times New Roman"/>
              </a:rPr>
              <a:t>/mL):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5010" y="3060455"/>
            <a:ext cx="7845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117.7, 97.6, 147.4, 139.6, 135.5, 130.8, 141.0, 137.6, 115.0, 134.0, 122.3, 148.0, 121.6, 132.5, 119.8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855101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Compute the MLE, unbiased and bootstrap estimates for: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average concentration</a:t>
            </a:r>
          </a:p>
          <a:p>
            <a:pPr marL="457200" indent="-457200">
              <a:buAutoNum type="alphaLcPeriod"/>
            </a:pPr>
            <a:r>
              <a:rPr lang="en-US" sz="2400" dirty="0" err="1">
                <a:latin typeface="Times New Roman"/>
                <a:cs typeface="Times New Roman"/>
              </a:rPr>
              <a:t>s.d.</a:t>
            </a:r>
            <a:r>
              <a:rPr lang="en-US" sz="2400" dirty="0">
                <a:latin typeface="Times New Roman"/>
                <a:cs typeface="Times New Roman"/>
              </a:rPr>
              <a:t> concentration</a:t>
            </a:r>
          </a:p>
          <a:p>
            <a:pPr marL="457200" indent="-457200">
              <a:buAutoNum type="alphaLcPeriod"/>
            </a:pPr>
            <a:r>
              <a:rPr lang="en-US" sz="2400" dirty="0" err="1">
                <a:latin typeface="Times New Roman"/>
                <a:cs typeface="Times New Roman"/>
              </a:rPr>
              <a:t>s.e.</a:t>
            </a:r>
            <a:r>
              <a:rPr lang="en-US" sz="2400" dirty="0">
                <a:latin typeface="Times New Roman"/>
                <a:cs typeface="Times New Roman"/>
              </a:rPr>
              <a:t> of the average concentration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/>
                <a:cs typeface="Times New Roman"/>
              </a:rPr>
              <a:t>bias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49A9ED3-B2F3-4A74-A2B0-90605596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710" y="357897"/>
            <a:ext cx="217423" cy="34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152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000" dirty="0">
                <a:latin typeface="Times New Roman"/>
                <a:cs typeface="Times New Roman"/>
              </a:rPr>
              <a:t>Example: Bias with the bootstrap and     known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12059" y="736514"/>
            <a:ext cx="8930409" cy="609397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x &lt;- c(117.7, 97.6, 147.4, 139.6, 135.5, 130.8, 141.0, 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      137.6, 115.0, 134.0, 122.3, 148.0, 121.6, 132.5, 119.8)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n &lt;- length(x)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B &lt;- 2000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#a. MLE, unbiased and bootstrap estimates for average concentration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mean(x) 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MLE and unbiased est. are the same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){mean(sample(x, size = n, replace = T))})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#b. MLE, unbiased and bootstrap estimates for </a:t>
            </a:r>
            <a:r>
              <a:rPr lang="en-US" sz="1300" dirty="0" err="1">
                <a:solidFill>
                  <a:srgbClr val="FFFF00"/>
                </a:solidFill>
                <a:latin typeface="Courier"/>
                <a:cs typeface="Courier"/>
              </a:rPr>
              <a:t>s.d.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 concentration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(1/length(x) * sum((x - mean(x))^2))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(x)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sapply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(1:B, function(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i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){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(sample(x, size = n, replace = T))})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#c. MLE, unbiased and bootstrap estimates for </a:t>
            </a:r>
            <a:r>
              <a:rPr lang="en-US" sz="1300" dirty="0" err="1">
                <a:solidFill>
                  <a:srgbClr val="FFFF00"/>
                </a:solidFill>
                <a:latin typeface="Courier"/>
                <a:cs typeface="Courier"/>
              </a:rPr>
              <a:t>s.e.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 of the average concentration</a:t>
            </a: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 Thanks for the fix </a:t>
            </a:r>
            <a:r>
              <a:rPr lang="en-US" sz="1300" dirty="0" err="1">
                <a:solidFill>
                  <a:srgbClr val="FFFF00"/>
                </a:solidFill>
                <a:latin typeface="Courier"/>
                <a:cs typeface="Courier"/>
              </a:rPr>
              <a:t>HelenJ</a:t>
            </a:r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!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(1/length(x) * sum((x - mean(x))^2))/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(length(x))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(x)/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sqrt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(length(x))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sd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/>
                <a:cs typeface="Courier"/>
              </a:rPr>
              <a:t>#d. Bootstrap estimates for bias</a:t>
            </a:r>
          </a:p>
          <a:p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mean(</a:t>
            </a:r>
            <a:r>
              <a:rPr lang="en-US" sz="1300" dirty="0" err="1">
                <a:solidFill>
                  <a:schemeClr val="bg1"/>
                </a:solidFill>
                <a:latin typeface="Courier"/>
                <a:cs typeface="Courier"/>
              </a:rPr>
              <a:t>boot.samp.mean</a:t>
            </a:r>
            <a:r>
              <a:rPr lang="en-US" sz="1300" dirty="0">
                <a:solidFill>
                  <a:schemeClr val="bg1"/>
                </a:solidFill>
                <a:latin typeface="Courier"/>
                <a:cs typeface="Courier"/>
              </a:rPr>
              <a:t>) - 150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0041" y="1825500"/>
            <a:ext cx="5041900" cy="1054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3947" y="3065963"/>
            <a:ext cx="4635500" cy="1473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3947" y="6263123"/>
            <a:ext cx="3175000" cy="495300"/>
          </a:xfrm>
          <a:prstGeom prst="rect">
            <a:avLst/>
          </a:prstGeom>
        </p:spPr>
      </p:pic>
      <p:pic>
        <p:nvPicPr>
          <p:cNvPr id="2" name="Picture 6">
            <a:extLst>
              <a:ext uri="{FF2B5EF4-FFF2-40B4-BE49-F238E27FC236}">
                <a16:creationId xmlns:a16="http://schemas.microsoft.com/office/drawing/2014/main" id="{3F0E12D5-32DB-4DA0-9C3D-3A0D22D8F6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710" y="313814"/>
            <a:ext cx="204827" cy="329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140A4-78E0-9B48-A209-82F105B7A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3947" y="4831032"/>
            <a:ext cx="4915564" cy="122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on’t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4000" i="1" u="sng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4000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nything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In the absence of having a functioning crystal ball, we can take two routes: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1894636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the parameters are actual numbers that are fixed and exist, we just don’t know them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Leverage data we can actually measure to infer what their values may be as “best” we can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433" y="3434505"/>
            <a:ext cx="739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called </a:t>
            </a:r>
            <a:r>
              <a:rPr lang="en-US" sz="2400" b="1" dirty="0">
                <a:latin typeface="Times New Roman"/>
                <a:cs typeface="Times New Roman"/>
              </a:rPr>
              <a:t>frequentist inference</a:t>
            </a:r>
            <a:r>
              <a:rPr lang="en-US" sz="2400" dirty="0">
                <a:latin typeface="Times New Roman"/>
                <a:cs typeface="Times New Roman"/>
              </a:rPr>
              <a:t>, and comprises the most common approach.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4311254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the parameters </a:t>
            </a:r>
            <a:r>
              <a:rPr lang="en-US" sz="2400" dirty="0" err="1">
                <a:latin typeface="Times New Roman"/>
                <a:cs typeface="Times New Roman"/>
              </a:rPr>
              <a:t>r.v.s</a:t>
            </a:r>
            <a:r>
              <a:rPr lang="en-US" sz="2400" dirty="0">
                <a:latin typeface="Times New Roman"/>
                <a:cs typeface="Times New Roman"/>
              </a:rPr>
              <a:t> just like data.</a:t>
            </a:r>
          </a:p>
          <a:p>
            <a:pPr marL="1257300" lvl="2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Assume a “prior” dist. which represents your “beliefs” about the parameters before you’ve seen data. Combine that with data to get “updated beliefs” about the parameters.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6482" y="5891169"/>
            <a:ext cx="73907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This is called </a:t>
            </a:r>
            <a:r>
              <a:rPr lang="en-US" sz="2400" b="1" dirty="0">
                <a:latin typeface="Times New Roman"/>
                <a:cs typeface="Times New Roman"/>
              </a:rPr>
              <a:t>Bayesian inference</a:t>
            </a:r>
            <a:r>
              <a:rPr lang="en-US" sz="2400" dirty="0">
                <a:latin typeface="Times New Roman"/>
                <a:cs typeface="Times New Roman"/>
              </a:rPr>
              <a:t>, and is generally much more difficult to carry out.</a:t>
            </a:r>
          </a:p>
        </p:txBody>
      </p:sp>
    </p:spTree>
    <p:extLst>
      <p:ext uri="{BB962C8B-B14F-4D97-AF65-F5344CB8AC3E}">
        <p14:creationId xmlns:p14="http://schemas.microsoft.com/office/powerpoint/2010/main" val="277150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Parameter Estimation Methods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Estimator are functions of a sample of data, so they are properly called </a:t>
            </a:r>
            <a:r>
              <a:rPr lang="en-US" sz="2600" b="1" dirty="0">
                <a:latin typeface="Times New Roman"/>
                <a:cs typeface="Times New Roman"/>
              </a:rPr>
              <a:t>statistics</a:t>
            </a:r>
            <a:r>
              <a:rPr lang="en-US" sz="2600" dirty="0">
                <a:latin typeface="Times New Roman"/>
                <a:cs typeface="Times New Roman"/>
              </a:rPr>
              <a:t>. They are known as </a:t>
            </a:r>
            <a:r>
              <a:rPr lang="en-US" sz="2600" b="1" dirty="0">
                <a:latin typeface="Times New Roman"/>
                <a:cs typeface="Times New Roman"/>
              </a:rPr>
              <a:t>point estimates</a:t>
            </a:r>
            <a:r>
              <a:rPr lang="en-US" sz="2600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15406"/>
          <a:stretch/>
        </p:blipFill>
        <p:spPr>
          <a:xfrm>
            <a:off x="1827767" y="2251660"/>
            <a:ext cx="4458533" cy="55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4594"/>
          <a:stretch/>
        </p:blipFill>
        <p:spPr>
          <a:xfrm>
            <a:off x="6286299" y="2251660"/>
            <a:ext cx="811967" cy="558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3040404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Think of </a:t>
            </a:r>
            <a:r>
              <a:rPr lang="en-US" sz="2400" i="1" dirty="0">
                <a:latin typeface="Times New Roman"/>
                <a:cs typeface="Times New Roman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as an “</a:t>
            </a:r>
            <a:r>
              <a:rPr lang="en-US" sz="2400" b="1" dirty="0">
                <a:latin typeface="Times New Roman"/>
                <a:cs typeface="Times New Roman"/>
              </a:rPr>
              <a:t>algorithm</a:t>
            </a:r>
            <a:r>
              <a:rPr lang="en-US" sz="2400" dirty="0">
                <a:latin typeface="Times New Roman"/>
                <a:cs typeface="Times New Roman"/>
              </a:rPr>
              <a:t>” to approximate </a:t>
            </a:r>
            <a:r>
              <a:rPr lang="en-US" sz="2400" i="1" dirty="0">
                <a:latin typeface="Symbol" charset="2"/>
                <a:cs typeface="Symbol" charset="2"/>
              </a:rPr>
              <a:t>q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830933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What choices of algorithms do we have to estimate </a:t>
            </a:r>
            <a:r>
              <a:rPr lang="en-US" sz="2600" i="1" dirty="0">
                <a:latin typeface="Symbol" charset="2"/>
                <a:cs typeface="Symbol" charset="2"/>
              </a:rPr>
              <a:t>q </a:t>
            </a:r>
            <a:r>
              <a:rPr lang="en-US" sz="2600" dirty="0"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7512" y="4385205"/>
            <a:ext cx="5336941" cy="231084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There are many…</a:t>
            </a:r>
            <a:endParaRPr lang="en-US" sz="2000" dirty="0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Method of Moments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Maximum Likelihood Estimators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plug-in principle</a:t>
            </a:r>
          </a:p>
          <a:p>
            <a:pPr lvl="2"/>
            <a:r>
              <a:rPr lang="en-US" sz="2000" dirty="0">
                <a:latin typeface="Times New Roman"/>
                <a:cs typeface="Times New Roman"/>
              </a:rPr>
              <a:t>Bootstrapping</a:t>
            </a:r>
          </a:p>
          <a:p>
            <a:pPr lvl="1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Bayes estimators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003382" y="5400454"/>
            <a:ext cx="107765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592171" y="6162031"/>
            <a:ext cx="24888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5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Say your data </a:t>
            </a:r>
            <a:r>
              <a:rPr lang="en-US" sz="2600" i="1" dirty="0">
                <a:latin typeface="Times New Roman"/>
                <a:cs typeface="Times New Roman"/>
              </a:rPr>
              <a:t>X</a:t>
            </a:r>
            <a:r>
              <a:rPr lang="en-US" sz="2600" i="1" baseline="-25000" dirty="0">
                <a:latin typeface="Times New Roman"/>
                <a:cs typeface="Times New Roman"/>
              </a:rPr>
              <a:t>i</a:t>
            </a:r>
            <a:r>
              <a:rPr lang="en-US" sz="2600" dirty="0">
                <a:latin typeface="Times New Roman"/>
                <a:cs typeface="Times New Roman"/>
              </a:rPr>
              <a:t> follows some distribution with parameters </a:t>
            </a:r>
            <a:r>
              <a:rPr lang="en-US" sz="2600" i="1" dirty="0">
                <a:latin typeface="Symbol" charset="2"/>
                <a:cs typeface="Symbol" charset="2"/>
              </a:rPr>
              <a:t>q</a:t>
            </a:r>
            <a:r>
              <a:rPr lang="en-US" sz="2600" dirty="0">
                <a:latin typeface="Times New Roman"/>
                <a:cs typeface="Times New Roman"/>
              </a:rPr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1750996"/>
            <a:ext cx="1181100" cy="4699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-1548" y="2381426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Next say you get an </a:t>
            </a:r>
            <a:r>
              <a:rPr lang="en-US" sz="2600" i="1" u="sng" dirty="0">
                <a:latin typeface="Times New Roman"/>
                <a:cs typeface="Times New Roman"/>
              </a:rPr>
              <a:t>independent and identically distributed </a:t>
            </a:r>
            <a:r>
              <a:rPr lang="en-US" sz="2600" dirty="0">
                <a:latin typeface="Times New Roman"/>
                <a:cs typeface="Times New Roman"/>
              </a:rPr>
              <a:t>(</a:t>
            </a:r>
            <a:r>
              <a:rPr lang="en-US" sz="2600" b="1" dirty="0">
                <a:latin typeface="Times New Roman"/>
                <a:cs typeface="Times New Roman"/>
              </a:rPr>
              <a:t>IID</a:t>
            </a:r>
            <a:r>
              <a:rPr lang="en-US" sz="2600" dirty="0">
                <a:latin typeface="Times New Roman"/>
                <a:cs typeface="Times New Roman"/>
              </a:rPr>
              <a:t>) sample of size </a:t>
            </a:r>
            <a:r>
              <a:rPr lang="en-US" sz="2600" i="1" dirty="0">
                <a:latin typeface="Times New Roman"/>
                <a:cs typeface="Times New Roman"/>
              </a:rPr>
              <a:t>n</a:t>
            </a:r>
            <a:r>
              <a:rPr lang="en-US" sz="2600" dirty="0">
                <a:latin typeface="Times New Roman"/>
                <a:cs typeface="Times New Roman"/>
              </a:rPr>
              <a:t>. The </a:t>
            </a:r>
            <a:r>
              <a:rPr lang="en-US" sz="2600" b="1" dirty="0">
                <a:latin typeface="Times New Roman"/>
                <a:cs typeface="Times New Roman"/>
              </a:rPr>
              <a:t>log likelihood </a:t>
            </a:r>
            <a:r>
              <a:rPr lang="en-US" sz="2600" dirty="0">
                <a:latin typeface="Times New Roman"/>
                <a:cs typeface="Times New Roman"/>
              </a:rPr>
              <a:t>of your sample is: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6150" y="4977606"/>
            <a:ext cx="828091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i="1" dirty="0">
                <a:latin typeface="Symbol" charset="2"/>
                <a:cs typeface="Symbol" charset="2"/>
              </a:rPr>
              <a:t>q</a:t>
            </a:r>
            <a:r>
              <a:rPr lang="en-US" sz="2800" dirty="0">
                <a:latin typeface="Times New Roman"/>
                <a:cs typeface="Times New Roman"/>
              </a:rPr>
              <a:t> which gives the </a:t>
            </a:r>
            <a:r>
              <a:rPr lang="en-US" sz="2800" b="1" i="1" u="sng" dirty="0">
                <a:latin typeface="Times New Roman"/>
                <a:cs typeface="Times New Roman"/>
              </a:rPr>
              <a:t>maximum</a:t>
            </a:r>
            <a:r>
              <a:rPr lang="en-US" sz="2800" dirty="0">
                <a:latin typeface="Times New Roman"/>
                <a:cs typeface="Times New Roman"/>
              </a:rPr>
              <a:t>  </a:t>
            </a:r>
            <a:r>
              <a:rPr lang="en-US" sz="2800" i="1" u="sng" dirty="0">
                <a:latin typeface="Times New Roman"/>
                <a:cs typeface="Times New Roman"/>
              </a:rPr>
              <a:t>log likelihood</a:t>
            </a:r>
            <a:r>
              <a:rPr lang="en-US" sz="2800" i="1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 the “maximum likelihood estimator”: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029" y="3617554"/>
            <a:ext cx="2973599" cy="9286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366" y="5522761"/>
            <a:ext cx="622605" cy="31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09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Sometimes we can get closed form formulas for MLEs.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153" y="1783489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Luckily, one of the few times this happens is for the </a:t>
            </a:r>
            <a:r>
              <a:rPr lang="en-US" sz="2400" u="sng" dirty="0">
                <a:latin typeface="Times New Roman"/>
                <a:cs typeface="Times New Roman"/>
              </a:rPr>
              <a:t>normal</a:t>
            </a:r>
            <a:r>
              <a:rPr lang="en-US" sz="2400" dirty="0">
                <a:latin typeface="Times New Roman"/>
                <a:cs typeface="Times New Roman"/>
              </a:rPr>
              <a:t> distribution: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4540" y="3581911"/>
            <a:ext cx="2800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The sample average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45478" y="2536809"/>
            <a:ext cx="1866523" cy="1078224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31034"/>
          <a:stretch/>
        </p:blipFill>
        <p:spPr>
          <a:xfrm>
            <a:off x="5269416" y="2636631"/>
            <a:ext cx="1770426" cy="8824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27172" y="2805701"/>
            <a:ext cx="4358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mean </a:t>
            </a:r>
            <a:r>
              <a:rPr lang="en-US" sz="2400" dirty="0">
                <a:latin typeface="Times New Roman"/>
                <a:cs typeface="Times New Roman"/>
              </a:rPr>
              <a:t>of Gaussian data: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3576" y="4901178"/>
            <a:ext cx="393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</a:t>
            </a:r>
            <a:r>
              <a:rPr lang="en-US" sz="2400" b="1" dirty="0" err="1">
                <a:latin typeface="Times New Roman"/>
                <a:cs typeface="Times New Roman"/>
              </a:rPr>
              <a:t>sd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 Gaussian data: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84540" y="4520307"/>
            <a:ext cx="3405364" cy="1297856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402" y="4636561"/>
            <a:ext cx="2672692" cy="105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24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Maximum Likelihood Estimators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1138646"/>
            <a:ext cx="9144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Sometimes we can get closed form formulas for MLEs.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0153" y="1783489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u="sng" dirty="0">
                <a:latin typeface="Times New Roman"/>
                <a:cs typeface="Times New Roman"/>
              </a:rPr>
              <a:t>Bernoulli/Binomial </a:t>
            </a:r>
            <a:r>
              <a:rPr lang="en-US" sz="2400" dirty="0">
                <a:latin typeface="Times New Roman"/>
                <a:cs typeface="Times New Roman"/>
              </a:rPr>
              <a:t>distributed data and sample size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: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56464" y="2497932"/>
            <a:ext cx="3151988" cy="912693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27172" y="2805701"/>
            <a:ext cx="2960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proportion: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806" y="2697420"/>
            <a:ext cx="3021694" cy="5950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29115" y="368997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For </a:t>
            </a:r>
            <a:r>
              <a:rPr lang="en-US" sz="2400" u="sng" dirty="0">
                <a:latin typeface="Times New Roman"/>
                <a:cs typeface="Times New Roman"/>
              </a:rPr>
              <a:t>Poisson</a:t>
            </a:r>
            <a:r>
              <a:rPr lang="en-US" sz="2400" dirty="0">
                <a:latin typeface="Times New Roman"/>
                <a:cs typeface="Times New Roman"/>
              </a:rPr>
              <a:t> distributed data of sample size </a:t>
            </a:r>
            <a:r>
              <a:rPr lang="en-US" sz="2400" i="1" dirty="0">
                <a:latin typeface="Times New Roman"/>
                <a:cs typeface="Times New Roman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43783" y="4455710"/>
            <a:ext cx="3151988" cy="1065450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66440" y="4712184"/>
            <a:ext cx="317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MLE for mean counts: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015" y="4541564"/>
            <a:ext cx="2681037" cy="8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8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2872" y="1377329"/>
            <a:ext cx="9144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Because estimators are based on random samples, they are random </a:t>
            </a:r>
            <a:r>
              <a:rPr lang="en-US" sz="2600" dirty="0" err="1">
                <a:latin typeface="Times New Roman"/>
                <a:cs typeface="Times New Roman"/>
              </a:rPr>
              <a:t>variates</a:t>
            </a:r>
            <a:r>
              <a:rPr lang="en-US" sz="2600" dirty="0">
                <a:latin typeface="Times New Roman"/>
                <a:cs typeface="Times New Roman"/>
              </a:rPr>
              <a:t> just like data!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872" y="2378376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Estimators have distributions called </a:t>
            </a:r>
            <a:r>
              <a:rPr lang="en-US" sz="2400" b="1" dirty="0">
                <a:latin typeface="Times New Roman"/>
                <a:cs typeface="Times New Roman"/>
              </a:rPr>
              <a:t>sampling distributions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038074" y="3216550"/>
            <a:ext cx="492451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Say are interested in mean </a:t>
            </a:r>
            <a:r>
              <a:rPr lang="en-US" sz="2000" dirty="0" err="1">
                <a:latin typeface="Times New Roman"/>
                <a:cs typeface="Times New Roman"/>
              </a:rPr>
              <a:t>Mn</a:t>
            </a:r>
            <a:r>
              <a:rPr lang="en-US" sz="2000" dirty="0">
                <a:latin typeface="Times New Roman"/>
                <a:cs typeface="Times New Roman"/>
              </a:rPr>
              <a:t> mass contained in bullets manufactured at a particular factory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5250" y="4342747"/>
            <a:ext cx="40878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Lets use the average mass of </a:t>
            </a:r>
            <a:r>
              <a:rPr lang="en-US" sz="2000" dirty="0" err="1">
                <a:latin typeface="Times New Roman"/>
                <a:cs typeface="Times New Roman"/>
              </a:rPr>
              <a:t>Mn</a:t>
            </a:r>
            <a:r>
              <a:rPr lang="en-US" sz="2000" dirty="0">
                <a:latin typeface="Times New Roman"/>
                <a:cs typeface="Times New Roman"/>
              </a:rPr>
              <a:t> in a sample (of size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) to estimate the population mean mass: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2" y="4545441"/>
            <a:ext cx="4171576" cy="70838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69247" y="5736855"/>
            <a:ext cx="8211569" cy="872146"/>
            <a:chOff x="484188" y="5706973"/>
            <a:chExt cx="8211569" cy="872146"/>
          </a:xfrm>
        </p:grpSpPr>
        <p:sp>
          <p:nvSpPr>
            <p:cNvPr id="15" name="Rectangle 14"/>
            <p:cNvSpPr/>
            <p:nvPr/>
          </p:nvSpPr>
          <p:spPr>
            <a:xfrm>
              <a:off x="484188" y="5839888"/>
              <a:ext cx="33258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What might the distribution of</a:t>
              </a:r>
              <a:endParaRPr lang="en-US" sz="20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700580" y="5835124"/>
              <a:ext cx="3995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look like if we take 1000 samples of</a:t>
              </a:r>
              <a:endParaRPr lang="en-US" sz="20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49929" y="6179009"/>
              <a:ext cx="399517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size 10 over the course of a week? </a:t>
              </a:r>
              <a:endParaRPr lang="en-US" sz="2000" dirty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/>
            <a:srcRect r="76504" b="15186"/>
            <a:stretch/>
          </p:blipFill>
          <p:spPr>
            <a:xfrm>
              <a:off x="3765176" y="5706973"/>
              <a:ext cx="980140" cy="600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401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3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70" y="1792893"/>
            <a:ext cx="5713346" cy="476628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79102"/>
            <a:ext cx="9104312" cy="8713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Sampling Distributions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grpSp>
        <p:nvGrpSpPr>
          <p:cNvPr id="7" name="Group 6"/>
          <p:cNvGrpSpPr/>
          <p:nvPr/>
        </p:nvGrpSpPr>
        <p:grpSpPr>
          <a:xfrm>
            <a:off x="110659" y="1925296"/>
            <a:ext cx="3325812" cy="796592"/>
            <a:chOff x="484188" y="5839888"/>
            <a:chExt cx="3325812" cy="796592"/>
          </a:xfrm>
        </p:grpSpPr>
        <p:sp>
          <p:nvSpPr>
            <p:cNvPr id="8" name="Rectangle 7"/>
            <p:cNvSpPr/>
            <p:nvPr/>
          </p:nvSpPr>
          <p:spPr>
            <a:xfrm>
              <a:off x="484188" y="5839888"/>
              <a:ext cx="332581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Times New Roman"/>
                  <a:cs typeface="Times New Roman"/>
                </a:rPr>
                <a:t>(Approximate) sampling distribution of </a:t>
              </a:r>
              <a:endParaRPr lang="en-US" sz="2000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r="76504" b="15186"/>
            <a:stretch/>
          </p:blipFill>
          <p:spPr>
            <a:xfrm>
              <a:off x="2166489" y="6035675"/>
              <a:ext cx="980140" cy="600805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/>
        </p:nvSpPr>
        <p:spPr>
          <a:xfrm>
            <a:off x="263057" y="2785582"/>
            <a:ext cx="3173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Sample size, </a:t>
            </a:r>
            <a:r>
              <a:rPr lang="en-US" sz="2000" i="1" dirty="0">
                <a:latin typeface="Times New Roman"/>
                <a:cs typeface="Times New Roman"/>
              </a:rPr>
              <a:t>n</a:t>
            </a:r>
            <a:r>
              <a:rPr lang="en-US" sz="2000" dirty="0">
                <a:latin typeface="Times New Roman"/>
                <a:cs typeface="Times New Roman"/>
              </a:rPr>
              <a:t> = 10 bullets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92940" y="3254972"/>
            <a:ext cx="31734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Number of samples = 1000</a:t>
            </a:r>
            <a:endParaRPr lang="en-US" sz="20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437529" y="2854302"/>
            <a:ext cx="1927413" cy="29279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902888" y="2146416"/>
            <a:ext cx="21632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Sampling </a:t>
            </a:r>
            <a:r>
              <a:rPr lang="en-US" sz="2000" dirty="0" err="1">
                <a:latin typeface="Times New Roman"/>
                <a:cs typeface="Times New Roman"/>
              </a:rPr>
              <a:t>dist</a:t>
            </a:r>
            <a:r>
              <a:rPr lang="en-US" sz="2000" dirty="0">
                <a:latin typeface="Times New Roman"/>
                <a:cs typeface="Times New Roman"/>
              </a:rPr>
              <a:t> mean: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77" y="2556102"/>
            <a:ext cx="1370359" cy="283259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400770" y="1085007"/>
            <a:ext cx="47840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Important features of an estimator’s sampling distribution:</a:t>
            </a:r>
            <a:endParaRPr lang="en-US" sz="2000" dirty="0"/>
          </a:p>
        </p:txBody>
      </p:sp>
      <p:sp>
        <p:nvSpPr>
          <p:cNvPr id="27" name="Right Brace 26"/>
          <p:cNvSpPr/>
          <p:nvPr/>
        </p:nvSpPr>
        <p:spPr>
          <a:xfrm rot="5400000">
            <a:off x="5553627" y="5792681"/>
            <a:ext cx="800864" cy="76200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713451" y="6293930"/>
            <a:ext cx="21632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Sampling </a:t>
            </a:r>
            <a:r>
              <a:rPr lang="en-US" sz="2000" dirty="0" err="1">
                <a:latin typeface="Times New Roman"/>
                <a:cs typeface="Times New Roman"/>
              </a:rPr>
              <a:t>dist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s.d.</a:t>
            </a:r>
            <a:r>
              <a:rPr lang="en-US" sz="2000" dirty="0">
                <a:latin typeface="Times New Roman"/>
                <a:cs typeface="Times New Roman"/>
              </a:rPr>
              <a:t>:</a:t>
            </a:r>
            <a:endParaRPr lang="en-US" sz="20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7153" y="6459456"/>
            <a:ext cx="1112605" cy="22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9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27" grpId="0" animBg="1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2193</Words>
  <Application>Microsoft Macintosh PowerPoint</Application>
  <PresentationFormat>On-screen Show (4:3)</PresentationFormat>
  <Paragraphs>224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</vt:lpstr>
      <vt:lpstr>Symbol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51</cp:revision>
  <dcterms:created xsi:type="dcterms:W3CDTF">2016-01-24T15:35:25Z</dcterms:created>
  <dcterms:modified xsi:type="dcterms:W3CDTF">2020-05-06T22:48:14Z</dcterms:modified>
</cp:coreProperties>
</file>