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6" r:id="rId6"/>
    <p:sldId id="261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68" r:id="rId19"/>
    <p:sldId id="269" r:id="rId20"/>
    <p:sldId id="270" r:id="rId21"/>
    <p:sldId id="278" r:id="rId22"/>
    <p:sldId id="279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1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F003-B696-4347-8F8C-D9FE9D369C6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7283-A724-3C4A-A2C4-A2280BB9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3279-749B-E54F-8DB0-0710F837BB10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91865"/>
            <a:ext cx="8987246" cy="5262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600" b="1" i="1" u="sng" dirty="0">
                <a:solidFill>
                  <a:srgbClr val="000000"/>
                </a:solidFill>
                <a:latin typeface="Times New Roman" pitchFamily="18" charset="0"/>
              </a:rPr>
              <a:t>methods that produce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an interval: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125956"/>
            <a:ext cx="8987246" cy="213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Common interval methods for:</a:t>
            </a:r>
            <a:endParaRPr lang="en-GB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Credibility/Probability intervals (Bayesian)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754366"/>
            <a:ext cx="8987246" cy="11710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Given the assumptions of the methods are satisfied, the interval covers the true value of the parameter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with (approximate) probability at least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1 –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88" y="1911684"/>
            <a:ext cx="14732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890214" y="4785880"/>
            <a:ext cx="1191130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1270687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CI for a mean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depends on: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2360639"/>
            <a:ext cx="5032140" cy="443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Standard error for the mean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1692" y="2913522"/>
            <a:ext cx="8686800" cy="1531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Level of confidence 1-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sz="2800" dirty="0">
              <a:solidFill>
                <a:srgbClr val="000000"/>
              </a:solidFill>
              <a:latin typeface="Symbol" pitchFamily="18" charset="2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significance level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078" y="4483456"/>
            <a:ext cx="8686800" cy="1089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(1-α)×100% CI for population mean using a sample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average and standard error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226" y="2442829"/>
            <a:ext cx="387602" cy="3876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5573409"/>
            <a:ext cx="3886200" cy="4826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424897" y="5248614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449622" y="5264111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523" y="6339254"/>
            <a:ext cx="5461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478" y="6339254"/>
            <a:ext cx="558800" cy="4191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4800" y="1859917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29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" grpId="0" animBg="1"/>
      <p:bldP spid="1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74545"/>
              </p:ext>
            </p:extLst>
          </p:nvPr>
        </p:nvGraphicFramePr>
        <p:xfrm>
          <a:off x="671469" y="1998358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1" r="30867"/>
          <a:stretch/>
        </p:blipFill>
        <p:spPr>
          <a:xfrm>
            <a:off x="4219800" y="2177443"/>
            <a:ext cx="2910206" cy="391855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7156468" y="2064180"/>
            <a:ext cx="873062" cy="4137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74283" y="3360367"/>
            <a:ext cx="612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/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100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1966" y="1152137"/>
            <a:ext cx="8880274" cy="470898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Data (input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quantities^GUM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c(1.52005,1.52003,1.52001,1.52004,1.52000,1.52001,1.52008,1.52011,1.52008,1.52008,1.52008)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Estimate of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measurand^GUM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uncertainty of the input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quantities^GUM</a:t>
            </a:r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uncertainty of the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measurand^GUM</a:t>
            </a:r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(n)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&lt;- 0.99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(1 - alpha/2,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Put the CI together: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169" y="3863100"/>
            <a:ext cx="2421406" cy="28890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55710" y="6614902"/>
            <a:ext cx="1203767" cy="1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" y="1958340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56710" y="4185015"/>
            <a:ext cx="554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Putting this together: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[1.520052 - (3.17)(0.00001), 1.520052 + (3.17)(0.00001)]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4310" y="5147708"/>
            <a:ext cx="56233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99% CI for sample = [1.52002, 1.52009]</a:t>
            </a:r>
            <a:endParaRPr lang="en-US" sz="26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72" y="1587622"/>
            <a:ext cx="2747632" cy="2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6241" y="1121555"/>
            <a:ext cx="8520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suspect, one Mr. B. Mayhew is captured by law enforcement officials in possession of many mini-Ziploc baggies containing what is determined to be very pure, dry methamphetamine. The forensic lab’s analytical balances are reliable to 4-decimal places. The baggies are emptied and collected into one mass of crystals. 10 mass measurements are taken (units </a:t>
            </a:r>
            <a:r>
              <a:rPr lang="en-US" i="1" u="sng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):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887" y="3947458"/>
            <a:ext cx="8520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lower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upper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Sketch pictures of where these CIs would appear on the approximate sampling distribution for the meth’s mass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6594" y="2905164"/>
            <a:ext cx="44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49.9996, 49.9994, 49.9993, 49.9996, 49.9995, 49.9995, 49.9995, 49.9994, 49.9995, 49.9994</a:t>
            </a:r>
          </a:p>
        </p:txBody>
      </p:sp>
    </p:spTree>
    <p:extLst>
      <p:ext uri="{BB962C8B-B14F-4D97-AF65-F5344CB8AC3E}">
        <p14:creationId xmlns:p14="http://schemas.microsoft.com/office/powerpoint/2010/main" val="349943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4" y="67764"/>
            <a:ext cx="9007231" cy="6740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Input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quantities^GUM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for some of Mr. Mayhew's seizure: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x &lt;- c(49.9996,49.9994,49.9993,49.9996,49.9995,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   49.9995,49.9995,49.9994,49.9995,49.9994)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lower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"upper limit" is 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Estimate of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measurand^GUM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Standard uncertainty of the input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quantities^GUM</a:t>
            </a:r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Standard uncertainty of the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measurand^GUM</a:t>
            </a:r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(n)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&lt;- 0.95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(1 - alpha,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**This is the big change.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Now we don't split the alpha between the tails.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For the lower bound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on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the lower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 Therefore -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!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Put the One-sided lower bound CI together: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b.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upper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"lower limit" is -Infinity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Everything is the same except now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in the upper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c(-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035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133600"/>
            <a:ext cx="5207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72846"/>
            <a:ext cx="4545889" cy="3311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06" y="1572845"/>
            <a:ext cx="4545889" cy="3311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5499" y="4884670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6015" y="485088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55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Equation Catalogue: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Case 1a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CIs for the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Large sample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u="sng" dirty="0">
                <a:solidFill>
                  <a:srgbClr val="000000"/>
                </a:solidFill>
                <a:latin typeface="Times New Roman"/>
                <a:cs typeface="Times New Roman"/>
              </a:rPr>
              <a:t>at least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30),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known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9566" y="3287889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296745" y="4286949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293924" y="5286009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68778" y="3735443"/>
            <a:ext cx="2328333" cy="2402892"/>
            <a:chOff x="1368778" y="3735443"/>
            <a:chExt cx="2328333" cy="240289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68778" y="3735443"/>
              <a:ext cx="0" cy="5373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368778" y="4706281"/>
              <a:ext cx="705555" cy="6841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68778" y="3979333"/>
              <a:ext cx="2328333" cy="14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97111" y="3749554"/>
              <a:ext cx="0" cy="2438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87222" y="5747674"/>
              <a:ext cx="0" cy="3906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85411" y="6081891"/>
            <a:ext cx="510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(0,1)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b="1" dirty="0">
                <a:latin typeface="Courier"/>
                <a:cs typeface="Courier"/>
              </a:rPr>
              <a:t>(1-a/2)</a:t>
            </a:r>
            <a:r>
              <a:rPr lang="en-US" dirty="0">
                <a:latin typeface="Times New Roman"/>
                <a:cs typeface="Times New Roman"/>
              </a:rPr>
              <a:t> or </a:t>
            </a: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b="1" dirty="0">
                <a:latin typeface="Courier"/>
                <a:cs typeface="Courier"/>
              </a:rPr>
              <a:t>(1-a)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5" y="3228653"/>
            <a:ext cx="4535080" cy="6128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56" y="4216394"/>
            <a:ext cx="2770915" cy="6185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6" y="5284612"/>
            <a:ext cx="2770915" cy="5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Case 1b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CIs for the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Large sample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u="sng" dirty="0">
                <a:solidFill>
                  <a:srgbClr val="000000"/>
                </a:solidFill>
                <a:latin typeface="Times New Roman"/>
                <a:cs typeface="Times New Roman"/>
              </a:rPr>
              <a:t>at least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30),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u="sng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known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9566" y="3287889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296745" y="4286949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293924" y="5286009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3188739"/>
            <a:ext cx="4465385" cy="6758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" y="4230509"/>
            <a:ext cx="2601661" cy="6504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7" y="5219588"/>
            <a:ext cx="2601661" cy="575104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Equation Catalogue: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1944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40600"/>
            <a:ext cx="8686800" cy="1526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 parameter we are interested in and assume we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know its true value.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mean, a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 proportion, etc.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999388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Consider an experiment that will collect a sample of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001988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Then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we collect the data, we can devise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such that: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00421" y="5686923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70929" y="5689598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7053" y="6181193"/>
            <a:ext cx="585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Estimates we will get from the sample we have yet to collect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87053" y="6055890"/>
            <a:ext cx="19873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10" y="5111044"/>
            <a:ext cx="5003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Case 1c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CIs for the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Small sample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u="sng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known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1118" y="3372555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748297" y="4371615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745476" y="5370675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41779" y="3834220"/>
            <a:ext cx="2539998" cy="2402892"/>
            <a:chOff x="1368778" y="3735443"/>
            <a:chExt cx="2539998" cy="240289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68778" y="3735443"/>
              <a:ext cx="0" cy="5373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68778" y="4706281"/>
              <a:ext cx="705555" cy="6841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68778" y="3979333"/>
              <a:ext cx="2529501" cy="14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908776" y="3749554"/>
              <a:ext cx="0" cy="2438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87222" y="5747674"/>
              <a:ext cx="0" cy="3906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411" y="6138335"/>
            <a:ext cx="691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Student-t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-1)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qt</a:t>
            </a:r>
            <a:r>
              <a:rPr lang="en-US" b="1" dirty="0">
                <a:latin typeface="Courier"/>
                <a:cs typeface="Courier"/>
              </a:rPr>
              <a:t>(1-a/2,df=n-1)</a:t>
            </a:r>
            <a:r>
              <a:rPr lang="en-US" dirty="0">
                <a:latin typeface="Times New Roman"/>
                <a:cs typeface="Times New Roman"/>
              </a:rPr>
              <a:t> or  </a:t>
            </a:r>
            <a:r>
              <a:rPr lang="en-US" b="1" dirty="0" err="1">
                <a:latin typeface="Courier"/>
                <a:cs typeface="Courier"/>
              </a:rPr>
              <a:t>qt</a:t>
            </a:r>
            <a:r>
              <a:rPr lang="en-US" b="1" dirty="0">
                <a:latin typeface="Courier"/>
                <a:cs typeface="Courier"/>
              </a:rPr>
              <a:t>(1-a,df=n-1)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29" y="3319631"/>
            <a:ext cx="5261281" cy="655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2" y="4258727"/>
            <a:ext cx="3142367" cy="6665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72" y="5353755"/>
            <a:ext cx="3142367" cy="601273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Equation Catalogue: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9345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Bootstrap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For any parameter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you can try to obtain bootstrap based CIs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20" y="2742598"/>
            <a:ext cx="8839200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a sample of size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Obtain a bootstrap sampling distribution for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Find the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empirical percentiles: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-7913" y="4542671"/>
            <a:ext cx="7063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=c(a/2, 1-a/2))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33914" y="4540115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840380" y="5218281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837559" y="596334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" y="5252684"/>
            <a:ext cx="584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20" y="6001897"/>
            <a:ext cx="6160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=c(1-a))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1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41" y="1121555"/>
            <a:ext cx="852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again the case of Mr. B. Mayhew with seizure mass measurements of: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1780" y="1708622"/>
            <a:ext cx="11571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49.9996g </a:t>
            </a:r>
          </a:p>
          <a:p>
            <a:r>
              <a:rPr lang="en-US" dirty="0">
                <a:latin typeface="Times New Roman"/>
                <a:cs typeface="Times New Roman"/>
              </a:rPr>
              <a:t>49.9994g </a:t>
            </a:r>
          </a:p>
          <a:p>
            <a:r>
              <a:rPr lang="en-US" dirty="0">
                <a:latin typeface="Times New Roman"/>
                <a:cs typeface="Times New Roman"/>
              </a:rPr>
              <a:t>49.9993g </a:t>
            </a:r>
          </a:p>
          <a:p>
            <a:r>
              <a:rPr lang="en-US" dirty="0">
                <a:latin typeface="Times New Roman"/>
                <a:cs typeface="Times New Roman"/>
              </a:rPr>
              <a:t>49.9996g</a:t>
            </a:r>
          </a:p>
          <a:p>
            <a:r>
              <a:rPr lang="en-US" dirty="0">
                <a:latin typeface="Times New Roman"/>
                <a:cs typeface="Times New Roman"/>
              </a:rPr>
              <a:t>49.9995g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9223" y="1708622"/>
            <a:ext cx="1227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49.9995g </a:t>
            </a:r>
          </a:p>
          <a:p>
            <a:r>
              <a:rPr lang="en-US" dirty="0">
                <a:latin typeface="Times New Roman"/>
                <a:cs typeface="Times New Roman"/>
              </a:rPr>
              <a:t>49.9995g </a:t>
            </a:r>
          </a:p>
          <a:p>
            <a:r>
              <a:rPr lang="en-US" dirty="0">
                <a:latin typeface="Times New Roman"/>
                <a:cs typeface="Times New Roman"/>
              </a:rPr>
              <a:t>49.9994g </a:t>
            </a:r>
          </a:p>
          <a:p>
            <a:r>
              <a:rPr lang="en-US" dirty="0">
                <a:latin typeface="Times New Roman"/>
                <a:cs typeface="Times New Roman"/>
              </a:rPr>
              <a:t>49.9995g </a:t>
            </a:r>
          </a:p>
          <a:p>
            <a:r>
              <a:rPr lang="en-US" dirty="0">
                <a:latin typeface="Times New Roman"/>
                <a:cs typeface="Times New Roman"/>
              </a:rPr>
              <a:t>49.9994g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694" y="4127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776" y="3411728"/>
            <a:ext cx="8520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99% Two-sided CI for the mean mass via the bootstrap.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95% One-sided lower bound CI for the mean mass via the bootstrap.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93% One-sided upper bound CI for the mean mass via the bootstrap.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What is your bootstrap standard error estimate for the estimated mean?</a:t>
            </a:r>
          </a:p>
        </p:txBody>
      </p:sp>
    </p:spTree>
    <p:extLst>
      <p:ext uri="{BB962C8B-B14F-4D97-AF65-F5344CB8AC3E}">
        <p14:creationId xmlns:p14="http://schemas.microsoft.com/office/powerpoint/2010/main" val="239514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A52AE-A6F8-194D-AF3D-AC99887C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694" y="4127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36B55D-CD30-DF42-BE11-6D6EAF569629}"/>
              </a:ext>
            </a:extLst>
          </p:cNvPr>
          <p:cNvSpPr/>
          <p:nvPr/>
        </p:nvSpPr>
        <p:spPr>
          <a:xfrm>
            <a:off x="68384" y="1235252"/>
            <a:ext cx="9007231" cy="549381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x &lt;- c(49.9996, 49.9994, 49.9993, 49.9996, 49.9995, 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   49.9995, 49.9995, 49.9994, 49.9995, 49.9994)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The bootstrap calculation for a mean: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n &lt;- length(x)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B &lt;- 2000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boot.reps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sapply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(1:B, function(ii){mean(sample(x, size = n, replace = T))})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hist(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boot.reps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a. 99% Two-sided CI for the mean mass via the bootstrap: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conf &lt;- 0.99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a &lt;- 1 - conf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quantile(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boot.reps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probs = c(a/2, 1-a/2)) # two-sided BS CI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b. 95% One-sided lower bound CI for the mean mass via the bootstrap: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conf &lt;- 0.95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a &lt;- 1 - conf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quantile(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boot.reps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probs = c(a)) # one-sided lower BS CI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c. 93% One-sided upper bound CI for the mean mass via the bootstrap: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conf &lt;- 0.93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a &lt;- 1 - conf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quantile(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boot.reps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probs = c(1 - a)) # one-sided upper BS CI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d. Bootstrap standard error estimate for the estimated mean: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boot.reps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DC3A7B-D0A3-2B4B-A8B5-6EDA40BC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0958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5330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1775" y="1260902"/>
            <a:ext cx="883920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 order to get actual numerical values for       and       we perform the experiment and plug in the data</a:t>
            </a:r>
          </a:p>
          <a:p>
            <a:pPr marL="8874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outcomes for this experiment are: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4972"/>
          <a:stretch/>
        </p:blipFill>
        <p:spPr>
          <a:xfrm>
            <a:off x="5989052" y="1301006"/>
            <a:ext cx="362287" cy="365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0879"/>
          <a:stretch/>
        </p:blipFill>
        <p:spPr>
          <a:xfrm>
            <a:off x="6923055" y="1314374"/>
            <a:ext cx="404621" cy="3655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110" y="4704736"/>
            <a:ext cx="8504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Under the </a:t>
            </a:r>
            <a:r>
              <a:rPr lang="en-US" sz="2400" b="1" i="1" dirty="0">
                <a:latin typeface="Times New Roman"/>
                <a:cs typeface="Times New Roman"/>
              </a:rPr>
              <a:t>frequentist definition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u="sng" dirty="0">
                <a:latin typeface="Times New Roman"/>
                <a:cs typeface="Times New Roman"/>
              </a:rPr>
              <a:t>probabilities</a:t>
            </a:r>
            <a:r>
              <a:rPr lang="en-US" sz="2400" dirty="0">
                <a:latin typeface="Times New Roman"/>
                <a:cs typeface="Times New Roman"/>
              </a:rPr>
              <a:t> (other than 0 or 1) </a:t>
            </a:r>
            <a:r>
              <a:rPr lang="en-US" sz="2400" i="1" u="sng" dirty="0">
                <a:latin typeface="Times New Roman"/>
                <a:cs typeface="Times New Roman"/>
              </a:rPr>
              <a:t>only exist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for outcomes of experiments that haven’t happened yet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868" y="3147987"/>
            <a:ext cx="5300554" cy="75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368585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Once the data is collected we cannot say that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in the specific, realized interval with probability greater than or equal to 1-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196" y="592028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But that’s a mouthful, so let’s make up a new word: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confidence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736" y="2266422"/>
            <a:ext cx="8050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The “probability” of the outcome is now:  0 (outcome did not happen) or 1 (outcome did happen).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6649" y="3081904"/>
            <a:ext cx="7170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This is true </a:t>
            </a:r>
            <a:r>
              <a:rPr lang="en-US" sz="2200" i="1" u="sng" dirty="0">
                <a:latin typeface="Times New Roman"/>
                <a:cs typeface="Times New Roman"/>
              </a:rPr>
              <a:t>even if you don’t know what the outcome was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649" y="3750319"/>
            <a:ext cx="8050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For realized CIs something happened. We just can’t tell what the outcome was if we don’t know the true value of </a:t>
            </a:r>
            <a:r>
              <a:rPr lang="en-US" sz="2200" i="1" dirty="0">
                <a:latin typeface="Symbol" charset="2"/>
                <a:cs typeface="Symbol" charset="2"/>
              </a:rPr>
              <a:t>q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897832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What we could say is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“considering the data we’ve collected              is a set of plausible values for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”.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08" y="4959679"/>
            <a:ext cx="964944" cy="3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24026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013401"/>
            <a:ext cx="8686800" cy="23472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Caution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method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produces an interval that covers the true value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 probability of (1-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α)×100%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NOT CORRECT to say that any given  CI has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α)×100% probability of containing the true value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277752" y="4550249"/>
            <a:ext cx="2362200" cy="1588"/>
          </a:xfrm>
          <a:prstGeom prst="line">
            <a:avLst/>
          </a:prstGeom>
          <a:solidFill>
            <a:srgbClr val="00B8FF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3959293" y="5771715"/>
            <a:ext cx="1231427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true value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of parameter</a:t>
            </a:r>
            <a:endParaRPr lang="en-US" sz="1600" dirty="0"/>
          </a:p>
        </p:txBody>
      </p:sp>
      <p:grpSp>
        <p:nvGrpSpPr>
          <p:cNvPr id="2" name="Group 21"/>
          <p:cNvGrpSpPr/>
          <p:nvPr/>
        </p:nvGrpSpPr>
        <p:grpSpPr>
          <a:xfrm>
            <a:off x="4762858" y="4353618"/>
            <a:ext cx="685800" cy="151606"/>
            <a:chOff x="7315200" y="4433455"/>
            <a:chExt cx="685800" cy="151606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2"/>
          <p:cNvGrpSpPr/>
          <p:nvPr/>
        </p:nvGrpSpPr>
        <p:grpSpPr>
          <a:xfrm>
            <a:off x="4305658" y="3411508"/>
            <a:ext cx="685800" cy="151606"/>
            <a:chOff x="7315200" y="4433455"/>
            <a:chExt cx="685800" cy="151606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26"/>
          <p:cNvGrpSpPr/>
          <p:nvPr/>
        </p:nvGrpSpPr>
        <p:grpSpPr>
          <a:xfrm>
            <a:off x="4000858" y="3675537"/>
            <a:ext cx="685800" cy="151606"/>
            <a:chOff x="7315200" y="4433455"/>
            <a:chExt cx="685800" cy="151606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30"/>
          <p:cNvGrpSpPr/>
          <p:nvPr/>
        </p:nvGrpSpPr>
        <p:grpSpPr>
          <a:xfrm>
            <a:off x="4305658" y="3980337"/>
            <a:ext cx="685800" cy="151606"/>
            <a:chOff x="7315200" y="4433455"/>
            <a:chExt cx="685800" cy="151606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34"/>
          <p:cNvGrpSpPr/>
          <p:nvPr/>
        </p:nvGrpSpPr>
        <p:grpSpPr>
          <a:xfrm>
            <a:off x="3848458" y="4513737"/>
            <a:ext cx="685800" cy="151606"/>
            <a:chOff x="7315200" y="4433455"/>
            <a:chExt cx="685800" cy="151606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38"/>
          <p:cNvGrpSpPr/>
          <p:nvPr/>
        </p:nvGrpSpPr>
        <p:grpSpPr>
          <a:xfrm>
            <a:off x="4077058" y="4790827"/>
            <a:ext cx="685800" cy="151606"/>
            <a:chOff x="7315200" y="4433455"/>
            <a:chExt cx="685800" cy="151606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42"/>
          <p:cNvGrpSpPr/>
          <p:nvPr/>
        </p:nvGrpSpPr>
        <p:grpSpPr>
          <a:xfrm>
            <a:off x="3848458" y="5046343"/>
            <a:ext cx="685800" cy="151606"/>
            <a:chOff x="7315200" y="4433455"/>
            <a:chExt cx="685800" cy="151606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46"/>
          <p:cNvGrpSpPr/>
          <p:nvPr/>
        </p:nvGrpSpPr>
        <p:grpSpPr>
          <a:xfrm>
            <a:off x="4305658" y="5275737"/>
            <a:ext cx="685800" cy="151606"/>
            <a:chOff x="7315200" y="4433455"/>
            <a:chExt cx="685800" cy="151606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50"/>
          <p:cNvGrpSpPr/>
          <p:nvPr/>
        </p:nvGrpSpPr>
        <p:grpSpPr>
          <a:xfrm>
            <a:off x="4000858" y="5580537"/>
            <a:ext cx="685800" cy="151606"/>
            <a:chOff x="7315200" y="4433455"/>
            <a:chExt cx="685800" cy="151606"/>
          </a:xfrm>
        </p:grpSpPr>
        <p:cxnSp>
          <p:nvCxnSpPr>
            <p:cNvPr id="52" name="Straight Connector 51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3924658" y="4208937"/>
            <a:ext cx="685800" cy="151606"/>
            <a:chOff x="7315200" y="4433455"/>
            <a:chExt cx="685800" cy="151606"/>
          </a:xfrm>
        </p:grpSpPr>
        <p:cxnSp>
          <p:nvCxnSpPr>
            <p:cNvPr id="56" name="Straight Connector 55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/>
          <p:cNvSpPr/>
          <p:nvPr/>
        </p:nvSpPr>
        <p:spPr>
          <a:xfrm>
            <a:off x="5773707" y="3648465"/>
            <a:ext cx="237878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Here 90% of the</a:t>
            </a:r>
          </a:p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CIs contain the</a:t>
            </a:r>
          </a:p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true value of the</a:t>
            </a:r>
          </a:p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parameter</a:t>
            </a:r>
            <a:endParaRPr lang="en-US" sz="2600" dirty="0"/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0" name="Rectangle 59"/>
          <p:cNvSpPr/>
          <p:nvPr/>
        </p:nvSpPr>
        <p:spPr>
          <a:xfrm>
            <a:off x="0" y="4279279"/>
            <a:ext cx="35958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Graphical representation of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90%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for a parameter:  </a:t>
            </a:r>
            <a:endParaRPr lang="en-US" sz="2400" dirty="0"/>
          </a:p>
        </p:txBody>
      </p:sp>
      <p:grpSp>
        <p:nvGrpSpPr>
          <p:cNvPr id="17" name="Group 64"/>
          <p:cNvGrpSpPr/>
          <p:nvPr/>
        </p:nvGrpSpPr>
        <p:grpSpPr>
          <a:xfrm>
            <a:off x="2240664" y="2998204"/>
            <a:ext cx="1955386" cy="646331"/>
            <a:chOff x="2240664" y="3059668"/>
            <a:chExt cx="1955386" cy="646331"/>
          </a:xfrm>
        </p:grpSpPr>
        <p:sp>
          <p:nvSpPr>
            <p:cNvPr id="61" name="Rectangle 60"/>
            <p:cNvSpPr/>
            <p:nvPr/>
          </p:nvSpPr>
          <p:spPr>
            <a:xfrm>
              <a:off x="2240664" y="3059668"/>
              <a:ext cx="15592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Take a sample.</a:t>
              </a:r>
              <a:endParaRPr lang="en-US" dirty="0"/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Compute a CI.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595856" y="3382834"/>
              <a:ext cx="600194" cy="1524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562972" y="2602636"/>
            <a:ext cx="40860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confidence </a:t>
            </a:r>
            <a:r>
              <a:rPr lang="en-US" sz="2600" b="1" i="1" u="sng" dirty="0">
                <a:latin typeface="Times New Roman"/>
                <a:cs typeface="Times New Roman"/>
              </a:rPr>
              <a:t>is not</a:t>
            </a:r>
            <a:r>
              <a:rPr lang="en-US" sz="2600" dirty="0">
                <a:latin typeface="Times New Roman"/>
                <a:cs typeface="Times New Roman"/>
              </a:rPr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11454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624E-6 1.07432E-6 L -0.02899 0.0437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99 0.04376 L 0.00017 0.0828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1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8289 L -0.04304 0.12294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20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976E-6 -5.26279E-6 L -0.00278 0.24149 " pathEditMode="relative" ptsTypes="AA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4 0.12294 L 0.05727 0.1393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8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27 0.13938 L -0.04304 0.16184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1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4 0.16184 L -0.02135 0.2005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19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5 0.20051 L -0.04304 0.23918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9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4 0.23918 L 0.00729 0.27761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90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7761 L -0.02899 0.3213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" y="22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60" grpId="0"/>
      <p:bldP spid="60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38763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553319"/>
            <a:ext cx="8839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Conceptually, if we are trying to estimate a parameter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with some estimator     we have to know something about the sampling distribution of the estimator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4857"/>
          <a:stretch/>
        </p:blipFill>
        <p:spPr>
          <a:xfrm>
            <a:off x="1774293" y="2962862"/>
            <a:ext cx="197917" cy="4079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024655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For large IID samples, one can show that     is approximately normal: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4857"/>
          <a:stretch/>
        </p:blipFill>
        <p:spPr>
          <a:xfrm>
            <a:off x="5656481" y="4026815"/>
            <a:ext cx="197917" cy="4079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83473" y="5608767"/>
            <a:ext cx="629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Approx. sampling dist. of an estimator (large IID sample assumed)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98" y="4740038"/>
            <a:ext cx="292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510367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To explicitly take sample size,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, into account (and thus be more conservative), instead use the student-T distribution: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347" y="3985323"/>
            <a:ext cx="5825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Approx. sampling dist. of an estimator (IID sample of size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42" y="2691128"/>
            <a:ext cx="5356403" cy="9775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44211" y="5023599"/>
            <a:ext cx="5927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We will use the Student-T assumption for the sampling distribution by default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9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Intuition: Student-t and </a:t>
            </a:r>
            <a:r>
              <a:rPr lang="en-GB" sz="40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4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58" t="10883" r="3526" b="2481"/>
          <a:stretch/>
        </p:blipFill>
        <p:spPr>
          <a:xfrm>
            <a:off x="1043923" y="1395621"/>
            <a:ext cx="7257200" cy="5292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435" y="1107933"/>
            <a:ext cx="61096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latin typeface="Times New Roman"/>
                <a:cs typeface="Times New Roman"/>
              </a:rPr>
              <a:t>Measurand’s</a:t>
            </a:r>
            <a:r>
              <a:rPr lang="en-US" sz="1700" b="1" dirty="0">
                <a:latin typeface="Times New Roman"/>
                <a:cs typeface="Times New Roman"/>
              </a:rPr>
              <a:t> (barrel length) approximate sampling distribution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3192" y="187109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Normal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352" y="20201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Student-t distribution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43192" y="2227335"/>
            <a:ext cx="1092607" cy="653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16194" y="2389452"/>
            <a:ext cx="1139113" cy="24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352" y="3979496"/>
            <a:ext cx="18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Fatter in the tails</a:t>
            </a: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>
          <a:xfrm flipH="1">
            <a:off x="2348991" y="2389452"/>
            <a:ext cx="767203" cy="159004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22805" y="4348828"/>
            <a:ext cx="0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22805" y="4348828"/>
            <a:ext cx="4655898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Intuition: Student-t and </a:t>
            </a:r>
            <a:r>
              <a:rPr lang="en-GB" sz="40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4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52885" y="1292936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Student-t PDF, </a:t>
            </a:r>
            <a:r>
              <a:rPr lang="en-US" sz="2400" b="1" dirty="0" err="1">
                <a:latin typeface="Times New Roman"/>
                <a:cs typeface="Times New Roman"/>
              </a:rPr>
              <a:t>d.f.</a:t>
            </a:r>
            <a:r>
              <a:rPr lang="en-US" sz="2400" b="1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315" y="6275214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3.18 for (two-sided) 95% confidence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1074"/>
          <a:stretch/>
        </p:blipFill>
        <p:spPr>
          <a:xfrm>
            <a:off x="1204580" y="1715319"/>
            <a:ext cx="6729932" cy="461510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391152" y="5263801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3645" y="5272166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02426" y="555994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3.18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56516" y="5564964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-3.18 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3810138" y="4862616"/>
            <a:ext cx="1793776" cy="2047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33318" y="3807378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0.95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0438" y="5259073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3430" y="4957912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-5.84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52504" y="5254345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17868" y="495318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5.84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28602" y="3802650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0.99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1599" y="6283580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5.84 for (two-sided) 99% confidence</a:t>
            </a:r>
          </a:p>
        </p:txBody>
      </p:sp>
    </p:spTree>
    <p:extLst>
      <p:ext uri="{BB962C8B-B14F-4D97-AF65-F5344CB8AC3E}">
        <p14:creationId xmlns:p14="http://schemas.microsoft.com/office/powerpoint/2010/main" val="13017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4" grpId="0"/>
      <p:bldP spid="14" grpId="1"/>
      <p:bldP spid="15" grpId="0" animBg="1"/>
      <p:bldP spid="15" grpId="1" animBg="1"/>
      <p:bldP spid="15" grpId="2" animBg="1"/>
      <p:bldP spid="16" grpId="0"/>
      <p:bldP spid="16" grpId="1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2012</Words>
  <Application>Microsoft Macintosh PowerPoint</Application>
  <PresentationFormat>On-screen Show (4:3)</PresentationFormat>
  <Paragraphs>274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38</cp:revision>
  <dcterms:created xsi:type="dcterms:W3CDTF">2016-01-24T15:32:10Z</dcterms:created>
  <dcterms:modified xsi:type="dcterms:W3CDTF">2020-04-21T23:00:01Z</dcterms:modified>
</cp:coreProperties>
</file>