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6" r:id="rId5"/>
    <p:sldId id="267" r:id="rId6"/>
    <p:sldId id="27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9"/>
  </p:normalViewPr>
  <p:slideViewPr>
    <p:cSldViewPr snapToGrid="0" snapToObjects="1">
      <p:cViewPr varScale="1">
        <p:scale>
          <a:sx n="110" d="100"/>
          <a:sy n="110" d="100"/>
        </p:scale>
        <p:origin x="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360-3271-BA44-98E6-3DB931501606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2BF6-7DB8-794F-B134-DD74F15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7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360-3271-BA44-98E6-3DB931501606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2BF6-7DB8-794F-B134-DD74F15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360-3271-BA44-98E6-3DB931501606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2BF6-7DB8-794F-B134-DD74F15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5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360-3271-BA44-98E6-3DB931501606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2BF6-7DB8-794F-B134-DD74F15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2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360-3271-BA44-98E6-3DB931501606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2BF6-7DB8-794F-B134-DD74F15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360-3271-BA44-98E6-3DB931501606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2BF6-7DB8-794F-B134-DD74F15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360-3271-BA44-98E6-3DB931501606}" type="datetimeFigureOut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2BF6-7DB8-794F-B134-DD74F15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9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360-3271-BA44-98E6-3DB931501606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2BF6-7DB8-794F-B134-DD74F15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0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360-3271-BA44-98E6-3DB931501606}" type="datetimeFigureOut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2BF6-7DB8-794F-B134-DD74F15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3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360-3271-BA44-98E6-3DB931501606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2BF6-7DB8-794F-B134-DD74F15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9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360-3271-BA44-98E6-3DB931501606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2BF6-7DB8-794F-B134-DD74F15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67360-3271-BA44-98E6-3DB931501606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92BF6-7DB8-794F-B134-DD74F15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5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xtbc.ca/researchmetho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52" y="1255341"/>
            <a:ext cx="8250052" cy="41697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51540" y="5148052"/>
            <a:ext cx="27751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https://opentextbc.ca/researchmethods/</a:t>
            </a:r>
            <a:endParaRPr lang="en-US" sz="12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113" y="342993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Hypothesis Testing 1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F87FC8EE-41C6-E049-B2FF-60A70C13C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045" y="5553463"/>
            <a:ext cx="5780448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Definitions and Theory</a:t>
            </a:r>
          </a:p>
        </p:txBody>
      </p:sp>
    </p:spTree>
    <p:extLst>
      <p:ext uri="{BB962C8B-B14F-4D97-AF65-F5344CB8AC3E}">
        <p14:creationId xmlns:p14="http://schemas.microsoft.com/office/powerpoint/2010/main" val="426699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32948" y="32507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Basic Idea of Hypothesis 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7059" y="1196395"/>
            <a:ext cx="8107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 private </a:t>
            </a:r>
            <a:r>
              <a:rPr lang="en-US" sz="2000" dirty="0" err="1">
                <a:latin typeface="Times New Roman"/>
                <a:cs typeface="Times New Roman"/>
              </a:rPr>
              <a:t>tox</a:t>
            </a:r>
            <a:r>
              <a:rPr lang="en-US" sz="2000" dirty="0">
                <a:latin typeface="Times New Roman"/>
                <a:cs typeface="Times New Roman"/>
              </a:rPr>
              <a:t> lab is contracted to check an agency’s employees blood levels for Heroin.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6196" y="3300530"/>
            <a:ext cx="8107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Because estimates for the mean concentration can vary from sample to sample, we want to be 95% confident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After extensive QC (quality control), the agency establishes that the sample size should be 20 and that an acceptable specification for the uncertainty in the concentration determination </a:t>
            </a:r>
            <a:r>
              <a:rPr lang="en-US" sz="2000" i="1" u="sng" dirty="0">
                <a:latin typeface="Times New Roman"/>
                <a:cs typeface="Times New Roman"/>
              </a:rPr>
              <a:t>is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Symbol" charset="2"/>
                <a:cs typeface="Symbol" charset="2"/>
              </a:rPr>
              <a:t>s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/>
                <a:cs typeface="Times New Roman"/>
              </a:rPr>
              <a:t> = 0.5 </a:t>
            </a:r>
            <a:r>
              <a:rPr lang="en-US" sz="2000" dirty="0" err="1">
                <a:latin typeface="Times New Roman"/>
                <a:cs typeface="Times New Roman"/>
              </a:rPr>
              <a:t>nM.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7579" y="2065315"/>
            <a:ext cx="8107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agency has a policy that if a </a:t>
            </a:r>
            <a:r>
              <a:rPr lang="en-US" sz="2000" i="1" u="sng" dirty="0">
                <a:latin typeface="Times New Roman"/>
                <a:cs typeface="Times New Roman"/>
              </a:rPr>
              <a:t>mean</a:t>
            </a:r>
            <a:r>
              <a:rPr lang="en-US" sz="2000" dirty="0">
                <a:latin typeface="Times New Roman"/>
                <a:cs typeface="Times New Roman"/>
              </a:rPr>
              <a:t> level greater than 3 </a:t>
            </a:r>
            <a:r>
              <a:rPr lang="en-US" sz="2000" dirty="0" err="1">
                <a:latin typeface="Times New Roman"/>
                <a:cs typeface="Times New Roman"/>
              </a:rPr>
              <a:t>nM</a:t>
            </a:r>
            <a:r>
              <a:rPr lang="en-US" sz="2000" dirty="0">
                <a:latin typeface="Times New Roman"/>
                <a:cs typeface="Times New Roman"/>
              </a:rPr>
              <a:t> are detected the employee is subject to summary dismissal and potential prosecution.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0947" y="5029543"/>
            <a:ext cx="8107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Question: Assuming the (mean) concentration of Heroin in an employee’s blood is less than or equal to 3 </a:t>
            </a:r>
            <a:r>
              <a:rPr lang="en-US" sz="2000" dirty="0" err="1">
                <a:latin typeface="Times New Roman"/>
                <a:cs typeface="Times New Roman"/>
              </a:rPr>
              <a:t>nM</a:t>
            </a:r>
            <a:r>
              <a:rPr lang="en-US" sz="2000" dirty="0">
                <a:latin typeface="Times New Roman"/>
                <a:cs typeface="Times New Roman"/>
              </a:rPr>
              <a:t>, can we detect evidence in a sample to </a:t>
            </a:r>
            <a:r>
              <a:rPr lang="en-US" sz="2000" i="1" u="sng" dirty="0">
                <a:latin typeface="Times New Roman"/>
                <a:cs typeface="Times New Roman"/>
              </a:rPr>
              <a:t>reject</a:t>
            </a:r>
            <a:r>
              <a:rPr lang="en-US" sz="2000" dirty="0">
                <a:latin typeface="Times New Roman"/>
                <a:cs typeface="Times New Roman"/>
              </a:rPr>
              <a:t> this assumption?</a:t>
            </a:r>
          </a:p>
        </p:txBody>
      </p:sp>
      <p:sp>
        <p:nvSpPr>
          <p:cNvPr id="3" name="Rectangle 2"/>
          <p:cNvSpPr/>
          <p:nvPr/>
        </p:nvSpPr>
        <p:spPr>
          <a:xfrm>
            <a:off x="2329614" y="5977003"/>
            <a:ext cx="4976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u="sng" dirty="0">
                <a:latin typeface="Times New Roman"/>
                <a:cs typeface="Times New Roman"/>
              </a:rPr>
              <a:t>Mathematically</a:t>
            </a:r>
            <a:r>
              <a:rPr lang="en-US" sz="2400" dirty="0">
                <a:latin typeface="Times New Roman"/>
                <a:cs typeface="Times New Roman"/>
              </a:rPr>
              <a:t>: Assume H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dirty="0">
                <a:latin typeface="Symbol" charset="2"/>
                <a:cs typeface="Symbol" charset="2"/>
              </a:rPr>
              <a:t>m</a:t>
            </a:r>
            <a:r>
              <a:rPr lang="en-US" sz="2400" dirty="0">
                <a:latin typeface="Times New Roman"/>
                <a:cs typeface="Times New Roman"/>
              </a:rPr>
              <a:t> ≤ 3 </a:t>
            </a:r>
            <a:r>
              <a:rPr lang="en-US" sz="2400" dirty="0" err="1">
                <a:latin typeface="Times New Roman"/>
                <a:cs typeface="Times New Roman"/>
              </a:rPr>
              <a:t>nM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8285" y="6354002"/>
            <a:ext cx="7027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Is there evidence in a sample to reject this hypothesis?</a:t>
            </a:r>
          </a:p>
        </p:txBody>
      </p:sp>
    </p:spTree>
    <p:extLst>
      <p:ext uri="{BB962C8B-B14F-4D97-AF65-F5344CB8AC3E}">
        <p14:creationId xmlns:p14="http://schemas.microsoft.com/office/powerpoint/2010/main" val="360501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32948" y="32507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Basic Idea of Hypothesis Testing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3"/>
          <a:srcRect l="11211" t="12281" r="6668" b="14815"/>
          <a:stretch/>
        </p:blipFill>
        <p:spPr>
          <a:xfrm>
            <a:off x="3172877" y="1405939"/>
            <a:ext cx="4137275" cy="3070120"/>
          </a:xfrm>
          <a:prstGeom prst="rect">
            <a:avLst/>
          </a:prstGeom>
        </p:spPr>
      </p:pic>
      <p:cxnSp>
        <p:nvCxnSpPr>
          <p:cNvPr id="69" name="Straight Connector 68"/>
          <p:cNvCxnSpPr/>
          <p:nvPr/>
        </p:nvCxnSpPr>
        <p:spPr>
          <a:xfrm>
            <a:off x="1526462" y="4573215"/>
            <a:ext cx="5868745" cy="53474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207561" y="4426162"/>
            <a:ext cx="334210" cy="320842"/>
          </a:xfrm>
          <a:prstGeom prst="ellipse">
            <a:avLst/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6257287" y="4366479"/>
            <a:ext cx="403665" cy="413472"/>
          </a:xfrm>
          <a:prstGeom prst="mathMultiply">
            <a:avLst>
              <a:gd name="adj1" fmla="val 52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5138106" y="4387358"/>
            <a:ext cx="403665" cy="413472"/>
          </a:xfrm>
          <a:prstGeom prst="mathMultiply">
            <a:avLst>
              <a:gd name="adj1" fmla="val 52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5039682" y="4394031"/>
            <a:ext cx="403665" cy="413472"/>
          </a:xfrm>
          <a:prstGeom prst="mathMultiply">
            <a:avLst>
              <a:gd name="adj1" fmla="val 52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6055454" y="4390538"/>
            <a:ext cx="403665" cy="413472"/>
          </a:xfrm>
          <a:prstGeom prst="mathMultiply">
            <a:avLst>
              <a:gd name="adj1" fmla="val 52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791523" y="4393286"/>
            <a:ext cx="403665" cy="413472"/>
          </a:xfrm>
          <a:prstGeom prst="mathMultiply">
            <a:avLst>
              <a:gd name="adj1" fmla="val 52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6166023" y="4395296"/>
            <a:ext cx="403665" cy="413472"/>
          </a:xfrm>
          <a:prstGeom prst="mathMultiply">
            <a:avLst>
              <a:gd name="adj1" fmla="val 52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5791522" y="4416797"/>
            <a:ext cx="403665" cy="413472"/>
          </a:xfrm>
          <a:prstGeom prst="mathMultiply">
            <a:avLst>
              <a:gd name="adj1" fmla="val 52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5296901" y="4398228"/>
            <a:ext cx="403665" cy="413472"/>
          </a:xfrm>
          <a:prstGeom prst="mathMultiply">
            <a:avLst>
              <a:gd name="adj1" fmla="val 52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6446361" y="4403305"/>
            <a:ext cx="403665" cy="413472"/>
          </a:xfrm>
          <a:prstGeom prst="mathMultiply">
            <a:avLst>
              <a:gd name="adj1" fmla="val 52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5589690" y="4393286"/>
            <a:ext cx="403665" cy="413472"/>
          </a:xfrm>
          <a:prstGeom prst="mathMultiply">
            <a:avLst>
              <a:gd name="adj1" fmla="val 52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5211583" y="4415738"/>
            <a:ext cx="403665" cy="413472"/>
          </a:xfrm>
          <a:prstGeom prst="mathMultiply">
            <a:avLst>
              <a:gd name="adj1" fmla="val 52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5498734" y="4409616"/>
            <a:ext cx="403665" cy="413472"/>
          </a:xfrm>
          <a:prstGeom prst="mathMultiply">
            <a:avLst>
              <a:gd name="adj1" fmla="val 52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5993355" y="4404531"/>
            <a:ext cx="403665" cy="413472"/>
          </a:xfrm>
          <a:prstGeom prst="mathMultiply">
            <a:avLst>
              <a:gd name="adj1" fmla="val 52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6367856" y="4398528"/>
            <a:ext cx="403665" cy="413472"/>
          </a:xfrm>
          <a:prstGeom prst="mathMultiply">
            <a:avLst>
              <a:gd name="adj1" fmla="val 52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4837850" y="4393286"/>
            <a:ext cx="403665" cy="413472"/>
          </a:xfrm>
          <a:prstGeom prst="mathMultiply">
            <a:avLst>
              <a:gd name="adj1" fmla="val 52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5700566" y="4404531"/>
            <a:ext cx="403665" cy="413472"/>
          </a:xfrm>
          <a:prstGeom prst="mathMultiply">
            <a:avLst>
              <a:gd name="adj1" fmla="val 52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5387858" y="4398228"/>
            <a:ext cx="403665" cy="413472"/>
          </a:xfrm>
          <a:prstGeom prst="mathMultiply">
            <a:avLst>
              <a:gd name="adj1" fmla="val 52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4946450" y="4411121"/>
            <a:ext cx="403665" cy="413472"/>
          </a:xfrm>
          <a:prstGeom prst="mathMultiply">
            <a:avLst>
              <a:gd name="adj1" fmla="val 52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5885864" y="4406057"/>
            <a:ext cx="403665" cy="413472"/>
          </a:xfrm>
          <a:prstGeom prst="mathMultiply">
            <a:avLst>
              <a:gd name="adj1" fmla="val 52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4893236" y="4400097"/>
            <a:ext cx="403665" cy="413472"/>
          </a:xfrm>
          <a:prstGeom prst="mathMultiply">
            <a:avLst>
              <a:gd name="adj1" fmla="val 52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5788561" y="4407050"/>
            <a:ext cx="403665" cy="413472"/>
          </a:xfrm>
          <a:prstGeom prst="mathMultiply">
            <a:avLst>
              <a:gd name="adj1" fmla="val 5210"/>
            </a:avLst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014428" y="5355474"/>
            <a:ext cx="107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Symbol" charset="2"/>
                <a:cs typeface="Symbol" charset="2"/>
              </a:rPr>
              <a:t>m</a:t>
            </a:r>
            <a:r>
              <a:rPr lang="en-US" dirty="0">
                <a:latin typeface="Symbol" charset="2"/>
                <a:cs typeface="Symbol" charset="2"/>
              </a:rPr>
              <a:t> = 3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nM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214817" y="3337228"/>
            <a:ext cx="2716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Obtain a sample:</a:t>
            </a:r>
          </a:p>
          <a:p>
            <a:r>
              <a:rPr lang="en-US" dirty="0">
                <a:latin typeface="Times New Roman"/>
                <a:cs typeface="Times New Roman"/>
              </a:rPr>
              <a:t>Measure the conc. 20 times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1522480" y="5082474"/>
            <a:ext cx="2581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Compute sample average:</a:t>
            </a:r>
            <a:endParaRPr lang="en-US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723" y="5082474"/>
            <a:ext cx="217419" cy="358744"/>
          </a:xfrm>
          <a:prstGeom prst="rect">
            <a:avLst/>
          </a:prstGeom>
        </p:spPr>
      </p:pic>
      <p:cxnSp>
        <p:nvCxnSpPr>
          <p:cNvPr id="96" name="Straight Arrow Connector 95"/>
          <p:cNvCxnSpPr/>
          <p:nvPr/>
        </p:nvCxnSpPr>
        <p:spPr>
          <a:xfrm>
            <a:off x="4916610" y="3820027"/>
            <a:ext cx="922039" cy="550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4297838" y="4609172"/>
            <a:ext cx="1646975" cy="642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261302" y="6113242"/>
            <a:ext cx="3944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Is the employee in trouble????</a:t>
            </a:r>
            <a:endParaRPr lang="en-US" sz="2400" dirty="0"/>
          </a:p>
        </p:txBody>
      </p:sp>
      <p:sp>
        <p:nvSpPr>
          <p:cNvPr id="99" name="Right Brace 98"/>
          <p:cNvSpPr/>
          <p:nvPr/>
        </p:nvSpPr>
        <p:spPr>
          <a:xfrm rot="16200000">
            <a:off x="5396904" y="4048497"/>
            <a:ext cx="427790" cy="5213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780" y="3730227"/>
            <a:ext cx="1752278" cy="365058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5523280" y="4925405"/>
            <a:ext cx="7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1.6 </a:t>
            </a:r>
            <a:r>
              <a:rPr lang="en-US" i="1" dirty="0" err="1">
                <a:latin typeface="Symbol" charset="2"/>
                <a:cs typeface="Symbol" charset="2"/>
              </a:rPr>
              <a:t>s</a:t>
            </a:r>
            <a:r>
              <a:rPr lang="en-US" i="1" baseline="-25000" dirty="0" err="1">
                <a:latin typeface="Symbol" charset="2"/>
                <a:cs typeface="Symbol" charset="2"/>
              </a:rPr>
              <a:t>m</a:t>
            </a:r>
            <a:endParaRPr lang="en-US" i="1" baseline="-25000" dirty="0">
              <a:latin typeface="Symbol" charset="2"/>
              <a:cs typeface="Symbol" charset="2"/>
            </a:endParaRPr>
          </a:p>
        </p:txBody>
      </p:sp>
      <p:sp>
        <p:nvSpPr>
          <p:cNvPr id="102" name="Right Brace 101"/>
          <p:cNvSpPr/>
          <p:nvPr/>
        </p:nvSpPr>
        <p:spPr>
          <a:xfrm rot="5400000">
            <a:off x="5710113" y="4221810"/>
            <a:ext cx="427790" cy="114778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5354023" y="4779951"/>
            <a:ext cx="0" cy="714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188" y="1569077"/>
            <a:ext cx="293488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Sampling distribution for a known mean </a:t>
            </a:r>
            <a:r>
              <a:rPr lang="en-US" sz="2400" i="1" dirty="0">
                <a:latin typeface="Symbol" charset="2"/>
                <a:cs typeface="Symbol" charset="2"/>
              </a:rPr>
              <a:t>m</a:t>
            </a:r>
            <a:r>
              <a:rPr lang="en-US" sz="2400" dirty="0">
                <a:latin typeface="Times New Roman"/>
                <a:cs typeface="Times New Roman"/>
              </a:rPr>
              <a:t> and known </a:t>
            </a:r>
            <a:r>
              <a:rPr lang="en-US" sz="2400" dirty="0" err="1">
                <a:latin typeface="Times New Roman"/>
                <a:cs typeface="Times New Roman"/>
              </a:rPr>
              <a:t>sd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Symbol" charset="2"/>
                <a:cs typeface="Symbol" charset="2"/>
              </a:rPr>
              <a:t>s</a:t>
            </a:r>
            <a:r>
              <a:rPr lang="en-US" sz="2400" i="1" baseline="-25000" dirty="0" err="1">
                <a:latin typeface="Symbol" charset="2"/>
                <a:cs typeface="Symbol" charset="2"/>
              </a:rPr>
              <a:t>m</a:t>
            </a:r>
            <a:r>
              <a:rPr lang="en-US" sz="2400" dirty="0">
                <a:latin typeface="Times New Roman"/>
                <a:cs typeface="Times New Roman"/>
              </a:rPr>
              <a:t>= is: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3261302" y="3034617"/>
            <a:ext cx="10783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308" y="2869490"/>
            <a:ext cx="1858127" cy="346122"/>
          </a:xfrm>
          <a:prstGeom prst="rect">
            <a:avLst/>
          </a:prstGeom>
        </p:spPr>
      </p:pic>
      <p:cxnSp>
        <p:nvCxnSpPr>
          <p:cNvPr id="108" name="Straight Connector 107"/>
          <p:cNvCxnSpPr/>
          <p:nvPr/>
        </p:nvCxnSpPr>
        <p:spPr>
          <a:xfrm flipV="1">
            <a:off x="6498357" y="4070245"/>
            <a:ext cx="0" cy="5143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5475475" y="1980668"/>
            <a:ext cx="1345427" cy="1577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777790" y="1513301"/>
            <a:ext cx="181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Area from -∞ to 1.6 </a:t>
            </a:r>
            <a:r>
              <a:rPr lang="en-US" i="1" dirty="0" err="1">
                <a:latin typeface="Symbol" charset="2"/>
                <a:cs typeface="Symbol" charset="2"/>
              </a:rPr>
              <a:t>s</a:t>
            </a:r>
            <a:r>
              <a:rPr lang="en-US" i="1" baseline="-25000" dirty="0" err="1">
                <a:latin typeface="Symbol" charset="2"/>
                <a:cs typeface="Symbol" charset="2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  is 95%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3411610" y="4130607"/>
            <a:ext cx="3026020" cy="1336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84188" y="3919205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95% right-CI for H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>
                <a:latin typeface="Symbol" charset="2"/>
                <a:cs typeface="Symbol" charset="2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 ≤ 3 </a:t>
            </a:r>
            <a:r>
              <a:rPr lang="en-US" dirty="0" err="1">
                <a:latin typeface="Times New Roman"/>
                <a:cs typeface="Times New Roman"/>
              </a:rPr>
              <a:t>nM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49896" y="2523209"/>
            <a:ext cx="2408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So: </a:t>
            </a:r>
            <a:r>
              <a:rPr lang="en-US" b="1" dirty="0">
                <a:latin typeface="Times"/>
                <a:cs typeface="Times"/>
              </a:rPr>
              <a:t>IF</a:t>
            </a:r>
            <a:r>
              <a:rPr lang="en-US" dirty="0">
                <a:latin typeface="Times"/>
                <a:cs typeface="Times"/>
              </a:rPr>
              <a:t> the mean </a:t>
            </a:r>
            <a:r>
              <a:rPr lang="en-US" dirty="0" err="1">
                <a:latin typeface="Times"/>
                <a:cs typeface="Times"/>
              </a:rPr>
              <a:t>conc</a:t>
            </a:r>
            <a:r>
              <a:rPr lang="en-US" dirty="0">
                <a:latin typeface="Times"/>
                <a:cs typeface="Times"/>
              </a:rPr>
              <a:t> is really less than 3 </a:t>
            </a:r>
            <a:r>
              <a:rPr lang="en-US" dirty="0" err="1">
                <a:latin typeface="Times"/>
                <a:cs typeface="Times"/>
              </a:rPr>
              <a:t>nM</a:t>
            </a:r>
            <a:r>
              <a:rPr lang="en-US" dirty="0">
                <a:latin typeface="Times"/>
                <a:cs typeface="Times"/>
              </a:rPr>
              <a:t>, then we could (95%) plausibly measure it up to here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569688" y="3931750"/>
            <a:ext cx="740370" cy="434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5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500"/>
                            </p:stCondLst>
                            <p:childTnLst>
                              <p:par>
                                <p:cTn id="1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2" grpId="0"/>
      <p:bldP spid="93" grpId="0"/>
      <p:bldP spid="93" grpId="1"/>
      <p:bldP spid="94" grpId="0"/>
      <p:bldP spid="98" grpId="0"/>
      <p:bldP spid="99" grpId="0" animBg="1"/>
      <p:bldP spid="99" grpId="1" animBg="1"/>
      <p:bldP spid="101" grpId="0"/>
      <p:bldP spid="102" grpId="0" animBg="1"/>
      <p:bldP spid="104" grpId="0"/>
      <p:bldP spid="110" grpId="0"/>
      <p:bldP spid="113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120134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Hypothesis Testing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094859"/>
            <a:ext cx="8686800" cy="557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hypothesis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an assumption about a parameter.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196056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81000" y="1848838"/>
            <a:ext cx="8686800" cy="1399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Form a hypothesis about the parameter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the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null hypothesis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What we are “assuming” about the parameter. Typically: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248866"/>
            <a:ext cx="3810000" cy="419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3855454"/>
            <a:ext cx="3810000" cy="41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4429633"/>
            <a:ext cx="3810000" cy="419100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00520" y="4848733"/>
            <a:ext cx="8686800" cy="1827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Identify the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alternative hypothesis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H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we want to “prove”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Not really prove, but “</a:t>
            </a:r>
            <a:r>
              <a:rPr lang="en-GB" sz="2400" b="1" i="1" u="sng" dirty="0">
                <a:solidFill>
                  <a:srgbClr val="000000"/>
                </a:solidFill>
                <a:latin typeface="Times New Roman" pitchFamily="18" charset="0"/>
              </a:rPr>
              <a:t>reject the Null in </a:t>
            </a:r>
            <a:r>
              <a:rPr lang="en-GB" sz="2400" b="1" i="1" u="sng" dirty="0" err="1">
                <a:solidFill>
                  <a:srgbClr val="000000"/>
                </a:solidFill>
                <a:latin typeface="Times New Roman" pitchFamily="18" charset="0"/>
              </a:rPr>
              <a:t>favor</a:t>
            </a:r>
            <a:r>
              <a:rPr lang="en-GB" sz="2400" b="1" i="1" u="sng" dirty="0">
                <a:solidFill>
                  <a:srgbClr val="000000"/>
                </a:solidFill>
                <a:latin typeface="Times New Roman" pitchFamily="18" charset="0"/>
              </a:rPr>
              <a:t> of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342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120134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Hypothesis Testing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094860"/>
            <a:ext cx="8686800" cy="23541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So there are two outcomes for a hypothesis test: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“Cannot Reject”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or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“Reject”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favor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of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outcome is quoted at a state level of confidence: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(1-α)×100%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196056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4" name="Group 3"/>
          <p:cNvGrpSpPr/>
          <p:nvPr/>
        </p:nvGrpSpPr>
        <p:grpSpPr>
          <a:xfrm>
            <a:off x="231775" y="3866145"/>
            <a:ext cx="8686800" cy="1775325"/>
            <a:chOff x="231775" y="3866145"/>
            <a:chExt cx="8686800" cy="1775325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31775" y="3866145"/>
              <a:ext cx="8686800" cy="17753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marL="887413" lvl="1" indent="-323850">
                <a:lnSpc>
                  <a:spcPct val="100000"/>
                </a:lnSpc>
                <a:spcBef>
                  <a:spcPts val="800"/>
                </a:spcBef>
                <a:buFont typeface="Times New Roman" pitchFamily="18" charset="0"/>
                <a:buChar char="•"/>
                <a:tabLst>
                  <a:tab pos="430213" algn="l"/>
                  <a:tab pos="1344613" algn="l"/>
                  <a:tab pos="2259013" algn="l"/>
                  <a:tab pos="3173413" algn="l"/>
                  <a:tab pos="4087813" algn="l"/>
                  <a:tab pos="5002213" algn="l"/>
                  <a:tab pos="5916613" algn="l"/>
                  <a:tab pos="6831013" algn="l"/>
                  <a:tab pos="7745413" algn="l"/>
                  <a:tab pos="8659813" algn="l"/>
                  <a:tab pos="9574213" algn="l"/>
                  <a:tab pos="10488613" algn="l"/>
                </a:tabLst>
              </a:pPr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The procedure uses the sampling distribution of the parameter     as the Null to see if the value of        (i.e. the value you measure) is “unlikely” if the Null is true.</a:t>
              </a:r>
              <a:endParaRPr lang="en-GB" sz="2400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664" y="4347410"/>
              <a:ext cx="203200" cy="3429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2963" y="4280569"/>
              <a:ext cx="215900" cy="44450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78280" y="5582617"/>
            <a:ext cx="8358773" cy="999992"/>
            <a:chOff x="678280" y="5582617"/>
            <a:chExt cx="8358773" cy="999992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678280" y="5654838"/>
              <a:ext cx="8358773" cy="9277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marL="887413" lvl="1" indent="-323850">
                <a:lnSpc>
                  <a:spcPct val="100000"/>
                </a:lnSpc>
                <a:spcBef>
                  <a:spcPts val="800"/>
                </a:spcBef>
                <a:buFont typeface="Times New Roman" pitchFamily="18" charset="0"/>
                <a:buChar char="•"/>
                <a:tabLst>
                  <a:tab pos="430213" algn="l"/>
                  <a:tab pos="1344613" algn="l"/>
                  <a:tab pos="2259013" algn="l"/>
                  <a:tab pos="3173413" algn="l"/>
                  <a:tab pos="4087813" algn="l"/>
                  <a:tab pos="5002213" algn="l"/>
                  <a:tab pos="5916613" algn="l"/>
                  <a:tab pos="6831013" algn="l"/>
                  <a:tab pos="7745413" algn="l"/>
                  <a:tab pos="8659813" algn="l"/>
                  <a:tab pos="9574213" algn="l"/>
                  <a:tab pos="10488613" algn="l"/>
                </a:tabLst>
              </a:pPr>
              <a:r>
                <a:rPr lang="en-GB" sz="2400" dirty="0">
                  <a:solidFill>
                    <a:srgbClr val="000000"/>
                  </a:solidFill>
                  <a:latin typeface="Times New Roman" pitchFamily="18" charset="0"/>
                </a:rPr>
                <a:t>“Unlikely” is measured by a p-value for </a:t>
              </a:r>
              <a:endParaRPr lang="en-GB" sz="2000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5299" y="5582617"/>
              <a:ext cx="215900" cy="444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44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120134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Hypothesis Testing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196056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1211" t="12281" r="6668" b="14815"/>
          <a:stretch/>
        </p:blipFill>
        <p:spPr>
          <a:xfrm>
            <a:off x="1742456" y="1393378"/>
            <a:ext cx="5275965" cy="39151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379412" y="5428788"/>
            <a:ext cx="5868745" cy="53474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937" y="1566780"/>
            <a:ext cx="203200" cy="342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480" y="5704581"/>
            <a:ext cx="215900" cy="44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345" y="1514855"/>
            <a:ext cx="3284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Sampling distribution for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037" y="5796363"/>
            <a:ext cx="4699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Get a data set and compute      . It falls here.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13158" y="5482262"/>
            <a:ext cx="0" cy="413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13158" y="2566735"/>
            <a:ext cx="0" cy="28085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19016" y="2166625"/>
            <a:ext cx="223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p-value is this area.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9793" y="2016624"/>
            <a:ext cx="304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 “Null distribution”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04531" y="3669235"/>
            <a:ext cx="283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p-value is this area.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666" y="2627938"/>
            <a:ext cx="128016" cy="26356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3606" y="4137829"/>
            <a:ext cx="128872" cy="26532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850174" y="5798818"/>
            <a:ext cx="4699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Get a data set and compute      . It falls here.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208295" y="5496293"/>
            <a:ext cx="0" cy="413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208295" y="4992674"/>
            <a:ext cx="0" cy="436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H="1">
            <a:off x="5219017" y="2566735"/>
            <a:ext cx="429429" cy="1644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H="1">
            <a:off x="6392780" y="4069345"/>
            <a:ext cx="291524" cy="1279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2421" y="6253381"/>
            <a:ext cx="748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We will use </a:t>
            </a:r>
            <a:r>
              <a:rPr lang="en-US" b="1" dirty="0" err="1">
                <a:latin typeface="Courier"/>
                <a:cs typeface="Courier"/>
              </a:rPr>
              <a:t>t.test</a:t>
            </a:r>
            <a:r>
              <a:rPr lang="en-US" b="1" dirty="0">
                <a:latin typeface="Courier"/>
                <a:cs typeface="Courier"/>
              </a:rPr>
              <a:t>()</a:t>
            </a:r>
            <a:r>
              <a:rPr lang="en-US" dirty="0">
                <a:latin typeface="Times New Roman"/>
                <a:cs typeface="Times New Roman"/>
              </a:rPr>
              <a:t> and </a:t>
            </a:r>
            <a:r>
              <a:rPr lang="en-US" b="1" dirty="0" err="1">
                <a:latin typeface="Courier"/>
                <a:cs typeface="Courier"/>
              </a:rPr>
              <a:t>prop.test</a:t>
            </a:r>
            <a:r>
              <a:rPr lang="en-US" b="1" dirty="0">
                <a:latin typeface="Courier"/>
                <a:cs typeface="Courier"/>
              </a:rPr>
              <a:t>()</a:t>
            </a:r>
            <a:r>
              <a:rPr lang="en-US" dirty="0">
                <a:latin typeface="Times New Roman"/>
                <a:cs typeface="Times New Roman"/>
              </a:rPr>
              <a:t> to take care of the whole process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035F33-E10B-BF41-B6EF-EFA8CF4622AB}"/>
              </a:ext>
            </a:extLst>
          </p:cNvPr>
          <p:cNvSpPr/>
          <p:nvPr/>
        </p:nvSpPr>
        <p:spPr>
          <a:xfrm>
            <a:off x="278711" y="2706439"/>
            <a:ext cx="2383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If p-value is &gt; </a:t>
            </a:r>
            <a:r>
              <a:rPr lang="en-US" b="1" dirty="0">
                <a:latin typeface="Symbol" pitchFamily="2" charset="2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, it’s “big”: </a:t>
            </a:r>
            <a:r>
              <a:rPr lang="en-US" b="1" dirty="0">
                <a:latin typeface="Times New Roman"/>
                <a:cs typeface="Times New Roman"/>
              </a:rPr>
              <a:t>Don’t reject H</a:t>
            </a:r>
            <a:r>
              <a:rPr lang="en-US" b="1" baseline="-250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3A7D16-5018-E14D-A773-D87FC628371E}"/>
              </a:ext>
            </a:extLst>
          </p:cNvPr>
          <p:cNvSpPr/>
          <p:nvPr/>
        </p:nvSpPr>
        <p:spPr>
          <a:xfrm>
            <a:off x="278711" y="3729372"/>
            <a:ext cx="23834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If p-value is &lt; </a:t>
            </a:r>
            <a:r>
              <a:rPr lang="en-US" b="1" dirty="0">
                <a:latin typeface="Symbol" pitchFamily="2" charset="2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, it’s “small”: </a:t>
            </a:r>
            <a:r>
              <a:rPr lang="en-US" b="1" dirty="0">
                <a:latin typeface="Times New Roman"/>
                <a:cs typeface="Times New Roman"/>
              </a:rPr>
              <a:t>Reject H</a:t>
            </a:r>
            <a:r>
              <a:rPr lang="en-US" b="1" baseline="-25000" dirty="0">
                <a:latin typeface="Times New Roman"/>
                <a:cs typeface="Times New Roman"/>
              </a:rPr>
              <a:t>0</a:t>
            </a:r>
            <a:r>
              <a:rPr lang="en-US" b="1" dirty="0">
                <a:latin typeface="Times New Roman"/>
                <a:cs typeface="Times New Roman"/>
              </a:rPr>
              <a:t> in favor of H</a:t>
            </a:r>
            <a:r>
              <a:rPr lang="en-US" b="1" baseline="-25000" dirty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8BF9C0-7958-5241-8BF7-E50D2956ADB6}"/>
              </a:ext>
            </a:extLst>
          </p:cNvPr>
          <p:cNvSpPr/>
          <p:nvPr/>
        </p:nvSpPr>
        <p:spPr>
          <a:xfrm>
            <a:off x="5989669" y="2602600"/>
            <a:ext cx="2057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It’s “big”, so     is “likely” if the Null is true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6643E-8F95-614C-831D-606C3891B403}"/>
              </a:ext>
            </a:extLst>
          </p:cNvPr>
          <p:cNvSpPr txBox="1"/>
          <p:nvPr/>
        </p:nvSpPr>
        <p:spPr>
          <a:xfrm>
            <a:off x="6803689" y="4131258"/>
            <a:ext cx="219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It’s “small”, so     is “unlikely” if the Null is true. 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5210427-ED7E-DE49-8DE3-F4E158512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467" y="5695461"/>
            <a:ext cx="215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6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25" grpId="0"/>
      <p:bldP spid="25" grpId="1"/>
      <p:bldP spid="27" grpId="0"/>
      <p:bldP spid="31" grpId="0"/>
      <p:bldP spid="39" grpId="0"/>
      <p:bldP spid="24" grpId="0"/>
      <p:bldP spid="34" grpId="0"/>
      <p:bldP spid="3" grpId="0"/>
      <p:bldP spid="3" grpId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308917"/>
            <a:ext cx="8607425" cy="761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Hypothesis Testing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212406"/>
            <a:ext cx="8686800" cy="557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Hypothesis testing can go wrong: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1-</a:t>
            </a:r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GB" sz="2800" dirty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is called test’s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power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u="sng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83545"/>
              </p:ext>
            </p:extLst>
          </p:nvPr>
        </p:nvGraphicFramePr>
        <p:xfrm>
          <a:off x="1219200" y="2144609"/>
          <a:ext cx="6742431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0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24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is really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24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is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really false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Test rejects H</a:t>
                      </a:r>
                      <a:r>
                        <a:rPr lang="en-US" sz="24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Type I error. Probability is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400" dirty="0">
                        <a:latin typeface="Symbol" pitchFamily="18" charset="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Test accepts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H</a:t>
                      </a:r>
                      <a:r>
                        <a:rPr lang="en-US" sz="24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Type II error. Probability is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β</a:t>
                      </a:r>
                      <a:endParaRPr lang="en-US" sz="2400" dirty="0">
                        <a:latin typeface="Symbol" pitchFamily="18" charset="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101665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797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8783</TotalTime>
  <Words>577</Words>
  <Application>Microsoft Macintosh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</vt:lpstr>
      <vt:lpstr>Symbol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79</cp:revision>
  <dcterms:created xsi:type="dcterms:W3CDTF">2016-02-08T21:00:06Z</dcterms:created>
  <dcterms:modified xsi:type="dcterms:W3CDTF">2021-04-28T19:01:18Z</dcterms:modified>
</cp:coreProperties>
</file>