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AD2-D747-4E19-A401-6E566A6DB279}" v="17" dt="2020-03-24T18:20:0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4046B-75FC-6448-AEBC-F477BF3C17E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8CF-0B5C-864D-9239-0478523E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4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8CF-0B5C-864D-9239-0478523E8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1: Maximum Likelihood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PMFs and PDFs tell us about what to expect from data when we measure it, including how “uncertain” we are about our measurements but…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9227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PMFs and PDFs depend on parameters that we </a:t>
            </a:r>
            <a:r>
              <a:rPr lang="en-US" sz="2400" i="1" u="sng" dirty="0">
                <a:latin typeface="Times New Roman"/>
                <a:cs typeface="Times New Roman"/>
              </a:rPr>
              <a:t>don’t know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All we really have is data…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0" y="341266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We can’t make much use of PMFs or PDFs without values for their parameters, so what can we do??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978" y="4245456"/>
            <a:ext cx="3892176" cy="2428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7112" y="5097040"/>
            <a:ext cx="365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Learn to read crystal balls??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00391" y="6643452"/>
            <a:ext cx="1418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The Telegraph 2009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In the absence of having a functioning crystal ball, we can take two routes: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8946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the parameters are actual numbers that are fixed and exist, we just don’t know them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Leverage data we can actually measure to infer what their values may be as “best” we can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433" y="3434505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called </a:t>
            </a:r>
            <a:r>
              <a:rPr lang="en-US" sz="2400" b="1" dirty="0">
                <a:latin typeface="Times New Roman"/>
                <a:cs typeface="Times New Roman"/>
              </a:rPr>
              <a:t>frequentist inference</a:t>
            </a:r>
            <a:r>
              <a:rPr lang="en-US" sz="2400" dirty="0">
                <a:latin typeface="Times New Roman"/>
                <a:cs typeface="Times New Roman"/>
              </a:rPr>
              <a:t>, and comprises the most common approach.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3112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the parameters </a:t>
            </a:r>
            <a:r>
              <a:rPr lang="en-US" sz="2400" dirty="0" err="1">
                <a:latin typeface="Times New Roman"/>
                <a:cs typeface="Times New Roman"/>
              </a:rPr>
              <a:t>r.v.s</a:t>
            </a:r>
            <a:r>
              <a:rPr lang="en-US" sz="2400" dirty="0">
                <a:latin typeface="Times New Roman"/>
                <a:cs typeface="Times New Roman"/>
              </a:rPr>
              <a:t> just like data.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a “prior” dist. which represents your “beliefs” about the parameters before you’ve seen data. Combine that with data to get “updated beliefs” about the parameters.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482" y="5891169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called </a:t>
            </a:r>
            <a:r>
              <a:rPr lang="en-US" sz="2400" b="1" dirty="0">
                <a:latin typeface="Times New Roman"/>
                <a:cs typeface="Times New Roman"/>
              </a:rPr>
              <a:t>Bayesian inference</a:t>
            </a:r>
            <a:r>
              <a:rPr lang="en-US" sz="2400" dirty="0">
                <a:latin typeface="Times New Roman"/>
                <a:cs typeface="Times New Roman"/>
              </a:rPr>
              <a:t>, and is generally much more difficult to carry out.</a:t>
            </a:r>
          </a:p>
        </p:txBody>
      </p:sp>
    </p:spTree>
    <p:extLst>
      <p:ext uri="{BB962C8B-B14F-4D97-AF65-F5344CB8AC3E}">
        <p14:creationId xmlns:p14="http://schemas.microsoft.com/office/powerpoint/2010/main" val="27715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Estimation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Estimator are functions of a sample of data, so they are properly called </a:t>
            </a:r>
            <a:r>
              <a:rPr lang="en-US" sz="2600" b="1" dirty="0">
                <a:latin typeface="Times New Roman"/>
                <a:cs typeface="Times New Roman"/>
              </a:rPr>
              <a:t>statistics</a:t>
            </a:r>
            <a:r>
              <a:rPr lang="en-US" sz="2600" dirty="0">
                <a:latin typeface="Times New Roman"/>
                <a:cs typeface="Times New Roman"/>
              </a:rPr>
              <a:t>. They are known as </a:t>
            </a:r>
            <a:r>
              <a:rPr lang="en-US" sz="2600" b="1" dirty="0">
                <a:latin typeface="Times New Roman"/>
                <a:cs typeface="Times New Roman"/>
              </a:rPr>
              <a:t>point estimates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5406"/>
          <a:stretch/>
        </p:blipFill>
        <p:spPr>
          <a:xfrm>
            <a:off x="1827767" y="2251660"/>
            <a:ext cx="4458533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4594"/>
          <a:stretch/>
        </p:blipFill>
        <p:spPr>
          <a:xfrm>
            <a:off x="6286299" y="2251660"/>
            <a:ext cx="811967" cy="55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404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Think of 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as an “</a:t>
            </a:r>
            <a:r>
              <a:rPr lang="en-US" sz="2400" b="1" dirty="0">
                <a:latin typeface="Times New Roman"/>
                <a:cs typeface="Times New Roman"/>
              </a:rPr>
              <a:t>algorithm</a:t>
            </a:r>
            <a:r>
              <a:rPr lang="en-US" sz="2400" dirty="0">
                <a:latin typeface="Times New Roman"/>
                <a:cs typeface="Times New Roman"/>
              </a:rPr>
              <a:t>” to approximate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30933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What choices of algorithms do we have to estimate </a:t>
            </a:r>
            <a:r>
              <a:rPr lang="en-US" sz="2600" i="1" dirty="0">
                <a:latin typeface="Symbol" charset="2"/>
                <a:cs typeface="Symbol" charset="2"/>
              </a:rPr>
              <a:t>q </a:t>
            </a:r>
            <a:r>
              <a:rPr lang="en-US" sz="26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7512" y="4385205"/>
            <a:ext cx="5336941" cy="2310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There are many…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Method of Moments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Maximum Likelihood Estimators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plug-in principle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Bootstrapping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Bayes estimators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03382" y="5400454"/>
            <a:ext cx="1077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92171" y="6162031"/>
            <a:ext cx="248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Say your data </a:t>
            </a:r>
            <a:r>
              <a:rPr lang="en-US" sz="2600" i="1" dirty="0">
                <a:latin typeface="Times New Roman"/>
                <a:cs typeface="Times New Roman"/>
              </a:rPr>
              <a:t>X</a:t>
            </a:r>
            <a:r>
              <a:rPr lang="en-US" sz="2600" i="1" baseline="-2500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 follows some distribution with parameters </a:t>
            </a:r>
            <a:r>
              <a:rPr lang="en-US" sz="2600" i="1" dirty="0">
                <a:latin typeface="Symbol" charset="2"/>
                <a:cs typeface="Symbol" charset="2"/>
              </a:rPr>
              <a:t>q </a:t>
            </a:r>
            <a:r>
              <a:rPr lang="en-US" sz="26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1750996"/>
            <a:ext cx="1181100" cy="469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548" y="238142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Next say you get an </a:t>
            </a:r>
            <a:r>
              <a:rPr lang="en-US" sz="2600" i="1" u="sng" dirty="0">
                <a:latin typeface="Times New Roman"/>
                <a:cs typeface="Times New Roman"/>
              </a:rPr>
              <a:t>independent and identically distributed 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b="1" dirty="0">
                <a:latin typeface="Times New Roman"/>
                <a:cs typeface="Times New Roman"/>
              </a:rPr>
              <a:t>IID</a:t>
            </a:r>
            <a:r>
              <a:rPr lang="en-US" sz="2600" dirty="0">
                <a:latin typeface="Times New Roman"/>
                <a:cs typeface="Times New Roman"/>
              </a:rPr>
              <a:t>) sample of size </a:t>
            </a:r>
            <a:r>
              <a:rPr lang="en-US" sz="2600" i="1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. The </a:t>
            </a:r>
            <a:r>
              <a:rPr lang="en-US" sz="2600" b="1" dirty="0">
                <a:latin typeface="Times New Roman"/>
                <a:cs typeface="Times New Roman"/>
              </a:rPr>
              <a:t>log likelihood </a:t>
            </a:r>
            <a:r>
              <a:rPr lang="en-US" sz="2600" dirty="0">
                <a:latin typeface="Times New Roman"/>
                <a:cs typeface="Times New Roman"/>
              </a:rPr>
              <a:t>of your sample is: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50" y="4977606"/>
            <a:ext cx="828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i="1" dirty="0">
                <a:latin typeface="Symbol" charset="2"/>
                <a:cs typeface="Symbol" charset="2"/>
              </a:rPr>
              <a:t>q</a:t>
            </a:r>
            <a:r>
              <a:rPr lang="en-US" sz="2800" dirty="0">
                <a:latin typeface="Times New Roman"/>
                <a:cs typeface="Times New Roman"/>
              </a:rPr>
              <a:t> which gives the </a:t>
            </a:r>
            <a:r>
              <a:rPr lang="en-US" sz="2800" b="1" i="1" u="sng" dirty="0">
                <a:latin typeface="Times New Roman"/>
                <a:cs typeface="Times New Roman"/>
              </a:rPr>
              <a:t>maximum</a:t>
            </a:r>
            <a:r>
              <a:rPr lang="en-US" sz="2800" dirty="0">
                <a:latin typeface="Times New Roman"/>
                <a:cs typeface="Times New Roman"/>
              </a:rPr>
              <a:t>  </a:t>
            </a:r>
            <a:r>
              <a:rPr lang="en-US" sz="2800" i="1" u="sng" dirty="0">
                <a:latin typeface="Times New Roman"/>
                <a:cs typeface="Times New Roman"/>
              </a:rPr>
              <a:t>log likelihood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 the “maximum likelihood estimator”: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029" y="3617554"/>
            <a:ext cx="2973599" cy="9286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366" y="5522761"/>
            <a:ext cx="622605" cy="3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Luckily, one of the few times this happens is for the </a:t>
            </a:r>
            <a:r>
              <a:rPr lang="en-US" sz="2400" u="sng" dirty="0">
                <a:latin typeface="Times New Roman"/>
                <a:cs typeface="Times New Roman"/>
              </a:rPr>
              <a:t>normal</a:t>
            </a:r>
            <a:r>
              <a:rPr lang="en-US" sz="2400" dirty="0">
                <a:latin typeface="Times New Roman"/>
                <a:cs typeface="Times New Roman"/>
              </a:rPr>
              <a:t> distribution: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4540" y="3581911"/>
            <a:ext cx="280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The sample average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45478" y="2536809"/>
            <a:ext cx="1866523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1034"/>
          <a:stretch/>
        </p:blipFill>
        <p:spPr>
          <a:xfrm>
            <a:off x="5269416" y="2636631"/>
            <a:ext cx="1770426" cy="8824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7172" y="2805701"/>
            <a:ext cx="435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mean </a:t>
            </a:r>
            <a:r>
              <a:rPr lang="en-US" sz="2400" dirty="0">
                <a:latin typeface="Times New Roman"/>
                <a:cs typeface="Times New Roman"/>
              </a:rPr>
              <a:t>of Gaussian data: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3576" y="4901178"/>
            <a:ext cx="39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</a:t>
            </a:r>
            <a:r>
              <a:rPr lang="en-US" sz="2400" b="1" dirty="0" err="1">
                <a:latin typeface="Times New Roman"/>
                <a:cs typeface="Times New Roman"/>
              </a:rPr>
              <a:t>sd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Gaussian data: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4540" y="4520307"/>
            <a:ext cx="3405364" cy="129785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402" y="4636561"/>
            <a:ext cx="2672692" cy="1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4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u="sng" dirty="0">
                <a:latin typeface="Times New Roman"/>
                <a:cs typeface="Times New Roman"/>
              </a:rPr>
              <a:t>Bernoulli/Binomial </a:t>
            </a:r>
            <a:r>
              <a:rPr lang="en-US" sz="2400" dirty="0">
                <a:latin typeface="Times New Roman"/>
                <a:cs typeface="Times New Roman"/>
              </a:rPr>
              <a:t>distributed data and sample size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6464" y="2497932"/>
            <a:ext cx="3151988" cy="9126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7172" y="2805701"/>
            <a:ext cx="296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proportion: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806" y="2697420"/>
            <a:ext cx="3021694" cy="5950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115" y="36899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u="sng" dirty="0">
                <a:latin typeface="Times New Roman"/>
                <a:cs typeface="Times New Roman"/>
              </a:rPr>
              <a:t>Poisson</a:t>
            </a:r>
            <a:r>
              <a:rPr lang="en-US" sz="2400" dirty="0">
                <a:latin typeface="Times New Roman"/>
                <a:cs typeface="Times New Roman"/>
              </a:rPr>
              <a:t> distributed data of sample size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783" y="4455710"/>
            <a:ext cx="3151988" cy="106545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440" y="4712184"/>
            <a:ext cx="31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mean counts: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015" y="4541564"/>
            <a:ext cx="2681037" cy="8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8032</TotalTime>
  <Words>435</Words>
  <Application>Microsoft Macintosh PowerPoint</Application>
  <PresentationFormat>On-screen Show (4:3)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57</cp:revision>
  <dcterms:created xsi:type="dcterms:W3CDTF">2016-01-24T15:35:25Z</dcterms:created>
  <dcterms:modified xsi:type="dcterms:W3CDTF">2021-03-27T00:33:57Z</dcterms:modified>
</cp:coreProperties>
</file>