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79" r:id="rId3"/>
    <p:sldId id="277" r:id="rId4"/>
    <p:sldId id="27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643AD2-D747-4E19-A401-6E566A6DB279}" v="17" dt="2020-03-24T18:20:07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7"/>
  </p:normalViewPr>
  <p:slideViewPr>
    <p:cSldViewPr snapToGrid="0" snapToObjects="1">
      <p:cViewPr varScale="1">
        <p:scale>
          <a:sx n="110" d="100"/>
          <a:sy n="110" d="100"/>
        </p:scale>
        <p:origin x="7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BD2E2-90DD-434F-8C5E-DB067CD51102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187F0-1C93-D742-8B84-A9CB1BFC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5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187F0-1C93-D742-8B84-A9CB1BFC86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51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187F0-1C93-D742-8B84-A9CB1BFC86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51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187F0-1C93-D742-8B84-A9CB1BFC86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01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187F0-1C93-D742-8B84-A9CB1BFC86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0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2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4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8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2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2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1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0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5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5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6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80E5-5DC6-7049-9542-9BAC989862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5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688" y="5639898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Estimation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Unbiased Estimators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9617" r="13964"/>
          <a:stretch/>
        </p:blipFill>
        <p:spPr>
          <a:xfrm>
            <a:off x="1852705" y="724646"/>
            <a:ext cx="561788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0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DDAC7C7-10AA-5F4D-8C4A-683A5A185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Unbiased Estimators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5B5B8A5-CA5B-8742-BBC2-E7CE64FA0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A14423-F77E-264E-B2E5-085D4E6C43EB}"/>
              </a:ext>
            </a:extLst>
          </p:cNvPr>
          <p:cNvSpPr/>
          <p:nvPr/>
        </p:nvSpPr>
        <p:spPr>
          <a:xfrm>
            <a:off x="484188" y="2047955"/>
            <a:ext cx="124443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If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35155D-1A34-6A40-A67C-CCA97DBC5201}"/>
              </a:ext>
            </a:extLst>
          </p:cNvPr>
          <p:cNvSpPr/>
          <p:nvPr/>
        </p:nvSpPr>
        <p:spPr>
          <a:xfrm>
            <a:off x="3223453" y="2060783"/>
            <a:ext cx="52845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Times New Roman"/>
                <a:cs typeface="Times New Roman"/>
              </a:rPr>
              <a:t>is called an </a:t>
            </a:r>
            <a:r>
              <a:rPr lang="en-US" sz="2600" b="1" dirty="0">
                <a:latin typeface="Times New Roman"/>
                <a:cs typeface="Times New Roman"/>
              </a:rPr>
              <a:t>unbiased estimator</a:t>
            </a:r>
            <a:r>
              <a:rPr lang="en-US" sz="2600" dirty="0">
                <a:latin typeface="Times New Roman"/>
                <a:cs typeface="Times New Roman"/>
              </a:rPr>
              <a:t> for </a:t>
            </a:r>
            <a:r>
              <a:rPr lang="en-US" sz="2600" i="1" dirty="0">
                <a:latin typeface="Symbol" charset="2"/>
                <a:cs typeface="Symbol" charset="2"/>
              </a:rPr>
              <a:t>q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038022-412F-204C-8E51-60B1599A5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127" y="2102630"/>
            <a:ext cx="1257808" cy="4257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CC35AB-21E3-9B42-83CF-3BBE03D9D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2188" y="2115458"/>
            <a:ext cx="167049" cy="34391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2DFF590-D283-0E40-9B11-23298F4D375A}"/>
              </a:ext>
            </a:extLst>
          </p:cNvPr>
          <p:cNvSpPr/>
          <p:nvPr/>
        </p:nvSpPr>
        <p:spPr>
          <a:xfrm>
            <a:off x="1207726" y="2803250"/>
            <a:ext cx="4865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 </a:t>
            </a:r>
            <a:r>
              <a:rPr lang="en-US" sz="2400" b="1" dirty="0">
                <a:latin typeface="Times New Roman"/>
                <a:cs typeface="Times New Roman"/>
              </a:rPr>
              <a:t>bias</a:t>
            </a:r>
            <a:r>
              <a:rPr lang="en-US" sz="2400" dirty="0">
                <a:latin typeface="Times New Roman"/>
                <a:cs typeface="Times New Roman"/>
              </a:rPr>
              <a:t> for an estimator is thus:</a:t>
            </a:r>
            <a:endParaRPr lang="en-US" sz="2400" i="1" dirty="0">
              <a:latin typeface="Symbol" charset="2"/>
              <a:cs typeface="Symbol" charset="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339CD4-7BA0-6D48-BA3C-0FCCA16B32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2147" y="3371440"/>
            <a:ext cx="2299686" cy="4287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A67DA5-235C-C348-BD04-330394763144}"/>
              </a:ext>
            </a:extLst>
          </p:cNvPr>
          <p:cNvSpPr/>
          <p:nvPr/>
        </p:nvSpPr>
        <p:spPr>
          <a:xfrm>
            <a:off x="1360127" y="4238422"/>
            <a:ext cx="687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u="sng" dirty="0">
                <a:latin typeface="Times New Roman"/>
                <a:cs typeface="Times New Roman"/>
              </a:rPr>
              <a:t>Note</a:t>
            </a:r>
            <a:r>
              <a:rPr lang="en-US" sz="2400" dirty="0">
                <a:latin typeface="Times New Roman"/>
                <a:cs typeface="Times New Roman"/>
              </a:rPr>
              <a:t>: Depending on the situation, bias is not necessarily a bad thing…</a:t>
            </a:r>
            <a:endParaRPr lang="en-US" sz="2400" i="1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312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Handy 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Unbiased Estimators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138646"/>
            <a:ext cx="9144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An </a:t>
            </a:r>
            <a:r>
              <a:rPr lang="en-US" sz="2600" b="1" dirty="0">
                <a:latin typeface="Times New Roman"/>
                <a:cs typeface="Times New Roman"/>
              </a:rPr>
              <a:t>unbiased estimator of the mean</a:t>
            </a:r>
            <a:r>
              <a:rPr lang="en-US" sz="2600" dirty="0">
                <a:latin typeface="Times New Roman"/>
                <a:cs typeface="Times New Roman"/>
              </a:rPr>
              <a:t> that </a:t>
            </a:r>
            <a:r>
              <a:rPr lang="en-US" sz="2600" i="1" u="sng" dirty="0">
                <a:latin typeface="Times New Roman"/>
                <a:cs typeface="Times New Roman"/>
              </a:rPr>
              <a:t>we always use</a:t>
            </a:r>
            <a:r>
              <a:rPr lang="en-US" sz="2600" dirty="0">
                <a:latin typeface="Times New Roman"/>
                <a:cs typeface="Times New Roman"/>
              </a:rPr>
              <a:t> is:</a:t>
            </a:r>
            <a:endParaRPr lang="en-US" sz="2400" dirty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61992" y="3129413"/>
            <a:ext cx="30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Same as MLE estimate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3476709" y="1910624"/>
            <a:ext cx="1884027" cy="1078224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8" y="4151610"/>
            <a:ext cx="9144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b="1" dirty="0">
                <a:latin typeface="Times New Roman"/>
                <a:cs typeface="Times New Roman"/>
              </a:rPr>
              <a:t>An unbiased estimator of the variance</a:t>
            </a:r>
            <a:r>
              <a:rPr lang="en-US" sz="2600" dirty="0">
                <a:latin typeface="Times New Roman"/>
                <a:cs typeface="Times New Roman"/>
              </a:rPr>
              <a:t> (which </a:t>
            </a:r>
            <a:r>
              <a:rPr lang="en-US" sz="2600" i="1" u="sng" dirty="0">
                <a:latin typeface="Times New Roman"/>
                <a:cs typeface="Times New Roman"/>
              </a:rPr>
              <a:t>we will typically use as a variance estimator)</a:t>
            </a:r>
            <a:r>
              <a:rPr lang="en-US" sz="2600" dirty="0">
                <a:latin typeface="Times New Roman"/>
                <a:cs typeface="Times New Roman"/>
              </a:rPr>
              <a:t> is:</a:t>
            </a:r>
            <a:endParaRPr lang="en-US" sz="2400" dirty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28832" y="5173135"/>
            <a:ext cx="3696353" cy="1226398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018" y="2010446"/>
            <a:ext cx="2567118" cy="8824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182" y="5294112"/>
            <a:ext cx="4569876" cy="97714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08829" y="6399533"/>
            <a:ext cx="3811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>
                <a:latin typeface="Times New Roman"/>
                <a:cs typeface="Times New Roman"/>
              </a:rPr>
              <a:t>Different</a:t>
            </a:r>
            <a:r>
              <a:rPr lang="en-US" sz="2400" dirty="0">
                <a:latin typeface="Times New Roman"/>
                <a:cs typeface="Times New Roman"/>
              </a:rPr>
              <a:t> from MLE estimate</a:t>
            </a:r>
          </a:p>
        </p:txBody>
      </p:sp>
    </p:spTree>
    <p:extLst>
      <p:ext uri="{BB962C8B-B14F-4D97-AF65-F5344CB8AC3E}">
        <p14:creationId xmlns:p14="http://schemas.microsoft.com/office/powerpoint/2010/main" val="35275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Handy 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Unbiased Estimators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138646"/>
            <a:ext cx="9144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An unbiased estimator for a </a:t>
            </a:r>
            <a:r>
              <a:rPr lang="en-US" sz="2600" b="1" dirty="0">
                <a:latin typeface="Times New Roman"/>
                <a:cs typeface="Times New Roman"/>
              </a:rPr>
              <a:t>proportion</a:t>
            </a:r>
            <a:r>
              <a:rPr lang="en-US" sz="2600" dirty="0">
                <a:latin typeface="Times New Roman"/>
                <a:cs typeface="Times New Roman"/>
              </a:rPr>
              <a:t> is:</a:t>
            </a:r>
            <a:endParaRPr lang="en-US" sz="2400" dirty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71890" y="1910624"/>
            <a:ext cx="3781778" cy="119382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8" y="4151610"/>
            <a:ext cx="9144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An unbiased estimator of the </a:t>
            </a:r>
            <a:r>
              <a:rPr lang="en-US" sz="2600" b="1" dirty="0">
                <a:latin typeface="Times New Roman"/>
                <a:cs typeface="Times New Roman"/>
              </a:rPr>
              <a:t>standard error of </a:t>
            </a:r>
            <a:r>
              <a:rPr lang="en-US" sz="2600" b="1" i="1" dirty="0">
                <a:latin typeface="Times New Roman"/>
                <a:cs typeface="Times New Roman"/>
              </a:rPr>
              <a:t>p</a:t>
            </a:r>
            <a:r>
              <a:rPr lang="en-US" sz="2600" b="1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is:</a:t>
            </a:r>
            <a:endParaRPr lang="en-US" sz="2400" dirty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98889" y="5144912"/>
            <a:ext cx="3598334" cy="1430865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20555" y="2248971"/>
            <a:ext cx="27260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Heads, Success, </a:t>
            </a:r>
            <a:r>
              <a:rPr lang="en-US" sz="2800" i="1" dirty="0" err="1">
                <a:latin typeface="Times New Roman"/>
                <a:cs typeface="Times New Roman"/>
              </a:rPr>
              <a:t>etc</a:t>
            </a:r>
            <a:r>
              <a:rPr lang="en-US" sz="2800" i="1" dirty="0">
                <a:latin typeface="Times New Roman"/>
                <a:cs typeface="Times New Roman"/>
              </a:rPr>
              <a:t>,</a:t>
            </a:r>
            <a:r>
              <a:rPr lang="en-US" sz="2800" dirty="0">
                <a:latin typeface="Times New Roman"/>
                <a:cs typeface="Times New Roman"/>
              </a:rPr>
              <a:t> …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997222" y="2452151"/>
            <a:ext cx="423333" cy="1019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87" y="2112433"/>
            <a:ext cx="5629451" cy="82565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8100" y="5294633"/>
            <a:ext cx="32258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5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6842</TotalTime>
  <Words>113</Words>
  <Application>Microsoft Macintosh PowerPoint</Application>
  <PresentationFormat>On-screen Show (4:3)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56</cp:revision>
  <dcterms:created xsi:type="dcterms:W3CDTF">2016-01-24T15:35:25Z</dcterms:created>
  <dcterms:modified xsi:type="dcterms:W3CDTF">2021-03-27T03:19:54Z</dcterms:modified>
</cp:coreProperties>
</file>