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99" r:id="rId3"/>
    <p:sldId id="300" r:id="rId4"/>
    <p:sldId id="301"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07"/>
  </p:normalViewPr>
  <p:slideViewPr>
    <p:cSldViewPr snapToGrid="0" snapToObjects="1">
      <p:cViewPr varScale="1">
        <p:scale>
          <a:sx n="110" d="100"/>
          <a:sy n="110" d="100"/>
        </p:scale>
        <p:origin x="191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31B80E5-5DC6-7049-9542-9BAC98986299}" type="datetimeFigureOut">
              <a:rPr lang="en-US" smtClean="0"/>
              <a:t>3/26/21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F7A7E-4EDD-554F-822E-8F3C96A60C23}" type="slidenum">
              <a:rPr lang="en-US" smtClean="0"/>
              <a:t>‹#›</a:t>
            </a:fld>
            <a:endParaRPr lang="en-US"/>
          </a:p>
        </p:txBody>
      </p:sp>
    </p:spTree>
    <p:extLst>
      <p:ext uri="{BB962C8B-B14F-4D97-AF65-F5344CB8AC3E}">
        <p14:creationId xmlns:p14="http://schemas.microsoft.com/office/powerpoint/2010/main" val="382812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1B80E5-5DC6-7049-9542-9BAC98986299}" type="datetimeFigureOut">
              <a:rPr lang="en-US" smtClean="0"/>
              <a:t>3/26/21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F7A7E-4EDD-554F-822E-8F3C96A60C23}" type="slidenum">
              <a:rPr lang="en-US" smtClean="0"/>
              <a:t>‹#›</a:t>
            </a:fld>
            <a:endParaRPr lang="en-US"/>
          </a:p>
        </p:txBody>
      </p:sp>
    </p:spTree>
    <p:extLst>
      <p:ext uri="{BB962C8B-B14F-4D97-AF65-F5344CB8AC3E}">
        <p14:creationId xmlns:p14="http://schemas.microsoft.com/office/powerpoint/2010/main" val="2938644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1B80E5-5DC6-7049-9542-9BAC98986299}" type="datetimeFigureOut">
              <a:rPr lang="en-US" smtClean="0"/>
              <a:t>3/26/21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F7A7E-4EDD-554F-822E-8F3C96A60C23}" type="slidenum">
              <a:rPr lang="en-US" smtClean="0"/>
              <a:t>‹#›</a:t>
            </a:fld>
            <a:endParaRPr lang="en-US"/>
          </a:p>
        </p:txBody>
      </p:sp>
    </p:spTree>
    <p:extLst>
      <p:ext uri="{BB962C8B-B14F-4D97-AF65-F5344CB8AC3E}">
        <p14:creationId xmlns:p14="http://schemas.microsoft.com/office/powerpoint/2010/main" val="1162488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1B80E5-5DC6-7049-9542-9BAC98986299}" type="datetimeFigureOut">
              <a:rPr lang="en-US" smtClean="0"/>
              <a:t>3/26/21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F7A7E-4EDD-554F-822E-8F3C96A60C23}" type="slidenum">
              <a:rPr lang="en-US" smtClean="0"/>
              <a:t>‹#›</a:t>
            </a:fld>
            <a:endParaRPr lang="en-US"/>
          </a:p>
        </p:txBody>
      </p:sp>
    </p:spTree>
    <p:extLst>
      <p:ext uri="{BB962C8B-B14F-4D97-AF65-F5344CB8AC3E}">
        <p14:creationId xmlns:p14="http://schemas.microsoft.com/office/powerpoint/2010/main" val="4056424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1B80E5-5DC6-7049-9542-9BAC98986299}" type="datetimeFigureOut">
              <a:rPr lang="en-US" smtClean="0"/>
              <a:t>3/26/21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F7A7E-4EDD-554F-822E-8F3C96A60C23}" type="slidenum">
              <a:rPr lang="en-US" smtClean="0"/>
              <a:t>‹#›</a:t>
            </a:fld>
            <a:endParaRPr lang="en-US"/>
          </a:p>
        </p:txBody>
      </p:sp>
    </p:spTree>
    <p:extLst>
      <p:ext uri="{BB962C8B-B14F-4D97-AF65-F5344CB8AC3E}">
        <p14:creationId xmlns:p14="http://schemas.microsoft.com/office/powerpoint/2010/main" val="431624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1B80E5-5DC6-7049-9542-9BAC98986299}" type="datetimeFigureOut">
              <a:rPr lang="en-US" smtClean="0"/>
              <a:t>3/26/21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F7A7E-4EDD-554F-822E-8F3C96A60C23}" type="slidenum">
              <a:rPr lang="en-US" smtClean="0"/>
              <a:t>‹#›</a:t>
            </a:fld>
            <a:endParaRPr lang="en-US"/>
          </a:p>
        </p:txBody>
      </p:sp>
    </p:spTree>
    <p:extLst>
      <p:ext uri="{BB962C8B-B14F-4D97-AF65-F5344CB8AC3E}">
        <p14:creationId xmlns:p14="http://schemas.microsoft.com/office/powerpoint/2010/main" val="811710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1B80E5-5DC6-7049-9542-9BAC98986299}" type="datetimeFigureOut">
              <a:rPr lang="en-US" smtClean="0"/>
              <a:t>3/26/21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2F7A7E-4EDD-554F-822E-8F3C96A60C23}" type="slidenum">
              <a:rPr lang="en-US" smtClean="0"/>
              <a:t>‹#›</a:t>
            </a:fld>
            <a:endParaRPr lang="en-US"/>
          </a:p>
        </p:txBody>
      </p:sp>
    </p:spTree>
    <p:extLst>
      <p:ext uri="{BB962C8B-B14F-4D97-AF65-F5344CB8AC3E}">
        <p14:creationId xmlns:p14="http://schemas.microsoft.com/office/powerpoint/2010/main" val="2435903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1B80E5-5DC6-7049-9542-9BAC98986299}" type="datetimeFigureOut">
              <a:rPr lang="en-US" smtClean="0"/>
              <a:t>3/26/21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2F7A7E-4EDD-554F-822E-8F3C96A60C23}" type="slidenum">
              <a:rPr lang="en-US" smtClean="0"/>
              <a:t>‹#›</a:t>
            </a:fld>
            <a:endParaRPr lang="en-US"/>
          </a:p>
        </p:txBody>
      </p:sp>
    </p:spTree>
    <p:extLst>
      <p:ext uri="{BB962C8B-B14F-4D97-AF65-F5344CB8AC3E}">
        <p14:creationId xmlns:p14="http://schemas.microsoft.com/office/powerpoint/2010/main" val="694559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1B80E5-5DC6-7049-9542-9BAC98986299}" type="datetimeFigureOut">
              <a:rPr lang="en-US" smtClean="0"/>
              <a:t>3/26/21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2F7A7E-4EDD-554F-822E-8F3C96A60C23}" type="slidenum">
              <a:rPr lang="en-US" smtClean="0"/>
              <a:t>‹#›</a:t>
            </a:fld>
            <a:endParaRPr lang="en-US"/>
          </a:p>
        </p:txBody>
      </p:sp>
    </p:spTree>
    <p:extLst>
      <p:ext uri="{BB962C8B-B14F-4D97-AF65-F5344CB8AC3E}">
        <p14:creationId xmlns:p14="http://schemas.microsoft.com/office/powerpoint/2010/main" val="188705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1B80E5-5DC6-7049-9542-9BAC98986299}" type="datetimeFigureOut">
              <a:rPr lang="en-US" smtClean="0"/>
              <a:t>3/26/21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F7A7E-4EDD-554F-822E-8F3C96A60C23}" type="slidenum">
              <a:rPr lang="en-US" smtClean="0"/>
              <a:t>‹#›</a:t>
            </a:fld>
            <a:endParaRPr lang="en-US"/>
          </a:p>
        </p:txBody>
      </p:sp>
    </p:spTree>
    <p:extLst>
      <p:ext uri="{BB962C8B-B14F-4D97-AF65-F5344CB8AC3E}">
        <p14:creationId xmlns:p14="http://schemas.microsoft.com/office/powerpoint/2010/main" val="2849159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1B80E5-5DC6-7049-9542-9BAC98986299}" type="datetimeFigureOut">
              <a:rPr lang="en-US" smtClean="0"/>
              <a:t>3/26/21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F7A7E-4EDD-554F-822E-8F3C96A60C23}" type="slidenum">
              <a:rPr lang="en-US" smtClean="0"/>
              <a:t>‹#›</a:t>
            </a:fld>
            <a:endParaRPr lang="en-US"/>
          </a:p>
        </p:txBody>
      </p:sp>
    </p:spTree>
    <p:extLst>
      <p:ext uri="{BB962C8B-B14F-4D97-AF65-F5344CB8AC3E}">
        <p14:creationId xmlns:p14="http://schemas.microsoft.com/office/powerpoint/2010/main" val="1832560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1B80E5-5DC6-7049-9542-9BAC98986299}" type="datetimeFigureOut">
              <a:rPr lang="en-US" smtClean="0"/>
              <a:t>3/26/21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2F7A7E-4EDD-554F-822E-8F3C96A60C23}" type="slidenum">
              <a:rPr lang="en-US" smtClean="0"/>
              <a:t>‹#›</a:t>
            </a:fld>
            <a:endParaRPr lang="en-US"/>
          </a:p>
        </p:txBody>
      </p:sp>
    </p:spTree>
    <p:extLst>
      <p:ext uri="{BB962C8B-B14F-4D97-AF65-F5344CB8AC3E}">
        <p14:creationId xmlns:p14="http://schemas.microsoft.com/office/powerpoint/2010/main" val="3904551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emf"/><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28113" y="5639898"/>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solidFill>
                  <a:schemeClr val="tx1"/>
                </a:solidFill>
                <a:latin typeface="Times New Roman" pitchFamily="18" charset="0"/>
                <a:cs typeface="Times New Roman" pitchFamily="18" charset="0"/>
              </a:rPr>
              <a:t>Estimation 4: Examples, MLE and Unbiased estimation</a:t>
            </a:r>
          </a:p>
        </p:txBody>
      </p:sp>
      <p:pic>
        <p:nvPicPr>
          <p:cNvPr id="6"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pic>
        <p:nvPicPr>
          <p:cNvPr id="7" name="Picture 2"/>
          <p:cNvPicPr>
            <a:picLocks noChangeAspect="1" noChangeArrowheads="1"/>
          </p:cNvPicPr>
          <p:nvPr/>
        </p:nvPicPr>
        <p:blipFill>
          <a:blip r:embed="rId2" cstate="print"/>
          <a:srcRect/>
          <a:stretch>
            <a:fillRect/>
          </a:stretch>
        </p:blipFill>
        <p:spPr bwMode="auto">
          <a:xfrm>
            <a:off x="482943" y="6553200"/>
            <a:ext cx="8202612" cy="239712"/>
          </a:xfrm>
          <a:prstGeom prst="rect">
            <a:avLst/>
          </a:prstGeom>
          <a:noFill/>
          <a:ln w="9525">
            <a:noFill/>
            <a:round/>
            <a:headEnd/>
            <a:tailEnd/>
          </a:ln>
        </p:spPr>
      </p:pic>
      <p:pic>
        <p:nvPicPr>
          <p:cNvPr id="8" name="Picture 7"/>
          <p:cNvPicPr>
            <a:picLocks noChangeAspect="1"/>
          </p:cNvPicPr>
          <p:nvPr/>
        </p:nvPicPr>
        <p:blipFill rotWithShape="1">
          <a:blip r:embed="rId3"/>
          <a:srcRect l="19617" r="13964"/>
          <a:stretch/>
        </p:blipFill>
        <p:spPr>
          <a:xfrm>
            <a:off x="1852705" y="724646"/>
            <a:ext cx="5617882" cy="4572000"/>
          </a:xfrm>
          <a:prstGeom prst="rect">
            <a:avLst/>
          </a:prstGeom>
        </p:spPr>
      </p:pic>
    </p:spTree>
    <p:extLst>
      <p:ext uri="{BB962C8B-B14F-4D97-AF65-F5344CB8AC3E}">
        <p14:creationId xmlns:p14="http://schemas.microsoft.com/office/powerpoint/2010/main" val="3238501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9048" y="2196061"/>
            <a:ext cx="5637420" cy="584776"/>
          </a:xfrm>
          <a:prstGeom prst="rect">
            <a:avLst/>
          </a:prstGeom>
        </p:spPr>
        <p:txBody>
          <a:bodyPr wrap="square">
            <a:spAutoFit/>
          </a:bodyPr>
          <a:lstStyle/>
          <a:p>
            <a:r>
              <a:rPr lang="en-US" sz="3200" dirty="0">
                <a:latin typeface="Times New Roman"/>
                <a:cs typeface="Times New Roman"/>
              </a:rPr>
              <a:t>18.438, 18.440, 18.468, 18.437</a:t>
            </a:r>
          </a:p>
        </p:txBody>
      </p:sp>
      <p:sp>
        <p:nvSpPr>
          <p:cNvPr id="3" name="Rectangle 2"/>
          <p:cNvSpPr/>
          <p:nvPr/>
        </p:nvSpPr>
        <p:spPr>
          <a:xfrm>
            <a:off x="186241" y="1121555"/>
            <a:ext cx="8520313" cy="830997"/>
          </a:xfrm>
          <a:prstGeom prst="rect">
            <a:avLst/>
          </a:prstGeom>
        </p:spPr>
        <p:txBody>
          <a:bodyPr wrap="square">
            <a:spAutoFit/>
          </a:bodyPr>
          <a:lstStyle/>
          <a:p>
            <a:r>
              <a:rPr lang="en-US" sz="2400" dirty="0">
                <a:latin typeface="Times New Roman"/>
                <a:cs typeface="Times New Roman"/>
              </a:rPr>
              <a:t>The length of a shotgun barrel is measured with a ruler four times (units: </a:t>
            </a:r>
            <a:r>
              <a:rPr lang="en-US" sz="2400" i="1" dirty="0">
                <a:latin typeface="Times New Roman"/>
                <a:cs typeface="Times New Roman"/>
              </a:rPr>
              <a:t>in</a:t>
            </a:r>
            <a:r>
              <a:rPr lang="en-US" sz="2400" dirty="0">
                <a:latin typeface="Times New Roman"/>
                <a:cs typeface="Times New Roman"/>
              </a:rPr>
              <a:t>):</a:t>
            </a:r>
          </a:p>
        </p:txBody>
      </p:sp>
      <p:sp>
        <p:nvSpPr>
          <p:cNvPr id="6" name="Rectangle 5"/>
          <p:cNvSpPr/>
          <p:nvPr/>
        </p:nvSpPr>
        <p:spPr>
          <a:xfrm>
            <a:off x="158378" y="3580957"/>
            <a:ext cx="8520313" cy="2923877"/>
          </a:xfrm>
          <a:prstGeom prst="rect">
            <a:avLst/>
          </a:prstGeom>
        </p:spPr>
        <p:txBody>
          <a:bodyPr wrap="square">
            <a:spAutoFit/>
          </a:bodyPr>
          <a:lstStyle/>
          <a:p>
            <a:r>
              <a:rPr lang="en-US" sz="2400" dirty="0">
                <a:latin typeface="Times New Roman"/>
                <a:cs typeface="Times New Roman"/>
              </a:rPr>
              <a:t>Compute:</a:t>
            </a:r>
          </a:p>
          <a:p>
            <a:pPr marL="457200" indent="-457200">
              <a:buAutoNum type="alphaLcPeriod"/>
            </a:pPr>
            <a:r>
              <a:rPr lang="en-US" sz="2000" dirty="0">
                <a:latin typeface="Times New Roman"/>
                <a:cs typeface="Times New Roman"/>
              </a:rPr>
              <a:t>The MLE sample mean: </a:t>
            </a:r>
          </a:p>
          <a:p>
            <a:pPr marL="457200" indent="-457200">
              <a:buAutoNum type="alphaLcPeriod"/>
            </a:pPr>
            <a:r>
              <a:rPr lang="en-US" sz="2000" dirty="0">
                <a:latin typeface="Times New Roman"/>
                <a:cs typeface="Times New Roman"/>
              </a:rPr>
              <a:t>The unbiased sample </a:t>
            </a:r>
            <a:r>
              <a:rPr lang="en-US" sz="2000" dirty="0" err="1">
                <a:latin typeface="Times New Roman"/>
                <a:cs typeface="Times New Roman"/>
              </a:rPr>
              <a:t>sd</a:t>
            </a:r>
            <a:r>
              <a:rPr lang="en-US" sz="2000" dirty="0">
                <a:latin typeface="Times New Roman"/>
                <a:cs typeface="Times New Roman"/>
              </a:rPr>
              <a:t>: </a:t>
            </a:r>
          </a:p>
          <a:p>
            <a:pPr marL="457200" indent="-457200">
              <a:buAutoNum type="alphaLcPeriod"/>
            </a:pPr>
            <a:r>
              <a:rPr lang="en-US" sz="2000" dirty="0">
                <a:latin typeface="Times New Roman"/>
                <a:cs typeface="Times New Roman"/>
              </a:rPr>
              <a:t>The unbiased standard error of the sample mean: </a:t>
            </a:r>
          </a:p>
          <a:p>
            <a:pPr marL="457200" indent="-457200">
              <a:buAutoNum type="alphaLcPeriod"/>
            </a:pPr>
            <a:r>
              <a:rPr lang="en-US" sz="2000" dirty="0">
                <a:latin typeface="Times New Roman"/>
                <a:cs typeface="Times New Roman"/>
              </a:rPr>
              <a:t>Estimate the %relative (unbiased) standard deviation (with respect to the sample mean)</a:t>
            </a:r>
          </a:p>
          <a:p>
            <a:pPr marL="457200" indent="-457200">
              <a:buAutoNum type="alphaLcPeriod"/>
            </a:pPr>
            <a:r>
              <a:rPr lang="en-US" sz="2000" dirty="0">
                <a:latin typeface="Times New Roman"/>
                <a:cs typeface="Times New Roman"/>
              </a:rPr>
              <a:t>Sketch and label the approximate (normal) sampling distribution using the sample mean as an estimate for the true mean and the sample standard error as an estimate for the true standard error. </a:t>
            </a:r>
          </a:p>
        </p:txBody>
      </p:sp>
      <p:pic>
        <p:nvPicPr>
          <p:cNvPr id="7" name="Picture 6"/>
          <p:cNvPicPr>
            <a:picLocks noChangeAspect="1"/>
          </p:cNvPicPr>
          <p:nvPr/>
        </p:nvPicPr>
        <p:blipFill rotWithShape="1">
          <a:blip r:embed="rId2"/>
          <a:srcRect r="68724"/>
          <a:stretch/>
        </p:blipFill>
        <p:spPr>
          <a:xfrm>
            <a:off x="3244439" y="3995779"/>
            <a:ext cx="246519" cy="295584"/>
          </a:xfrm>
          <a:prstGeom prst="rect">
            <a:avLst/>
          </a:prstGeom>
        </p:spPr>
      </p:pic>
      <p:pic>
        <p:nvPicPr>
          <p:cNvPr id="8" name="Picture 7"/>
          <p:cNvPicPr>
            <a:picLocks noChangeAspect="1"/>
          </p:cNvPicPr>
          <p:nvPr/>
        </p:nvPicPr>
        <p:blipFill rotWithShape="1">
          <a:blip r:embed="rId3"/>
          <a:srcRect r="67916"/>
          <a:stretch/>
        </p:blipFill>
        <p:spPr>
          <a:xfrm>
            <a:off x="3267479" y="4333918"/>
            <a:ext cx="335778" cy="248073"/>
          </a:xfrm>
          <a:prstGeom prst="rect">
            <a:avLst/>
          </a:prstGeom>
        </p:spPr>
      </p:pic>
      <p:pic>
        <p:nvPicPr>
          <p:cNvPr id="9" name="Picture 8"/>
          <p:cNvPicPr>
            <a:picLocks noChangeAspect="1"/>
          </p:cNvPicPr>
          <p:nvPr/>
        </p:nvPicPr>
        <p:blipFill>
          <a:blip r:embed="rId4"/>
          <a:stretch>
            <a:fillRect/>
          </a:stretch>
        </p:blipFill>
        <p:spPr>
          <a:xfrm>
            <a:off x="5706844" y="4598796"/>
            <a:ext cx="332739" cy="332739"/>
          </a:xfrm>
          <a:prstGeom prst="rect">
            <a:avLst/>
          </a:prstGeom>
        </p:spPr>
      </p:pic>
      <p:sp>
        <p:nvSpPr>
          <p:cNvPr id="12" name="Rectangle 1"/>
          <p:cNvSpPr>
            <a:spLocks noChangeArrowheads="1"/>
          </p:cNvSpPr>
          <p:nvPr/>
        </p:nvSpPr>
        <p:spPr bwMode="auto">
          <a:xfrm>
            <a:off x="0" y="118686"/>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chemeClr val="tx1"/>
                </a:solidFill>
                <a:latin typeface="Times New Roman" pitchFamily="18" charset="0"/>
                <a:cs typeface="Times New Roman" pitchFamily="18" charset="0"/>
              </a:rPr>
              <a:t>Example</a:t>
            </a:r>
          </a:p>
        </p:txBody>
      </p:sp>
      <p:pic>
        <p:nvPicPr>
          <p:cNvPr id="13" name="Picture 2"/>
          <p:cNvPicPr>
            <a:picLocks noChangeAspect="1" noChangeArrowheads="1"/>
          </p:cNvPicPr>
          <p:nvPr/>
        </p:nvPicPr>
        <p:blipFill>
          <a:blip r:embed="rId5" cstate="print"/>
          <a:srcRect/>
          <a:stretch>
            <a:fillRect/>
          </a:stretch>
        </p:blipFill>
        <p:spPr bwMode="auto">
          <a:xfrm>
            <a:off x="484188" y="76200"/>
            <a:ext cx="8202612" cy="239712"/>
          </a:xfrm>
          <a:prstGeom prst="rect">
            <a:avLst/>
          </a:prstGeom>
          <a:noFill/>
          <a:ln w="9525">
            <a:noFill/>
            <a:round/>
            <a:headEnd/>
            <a:tailEnd/>
          </a:ln>
        </p:spPr>
      </p:pic>
    </p:spTree>
    <p:extLst>
      <p:ext uri="{BB962C8B-B14F-4D97-AF65-F5344CB8AC3E}">
        <p14:creationId xmlns:p14="http://schemas.microsoft.com/office/powerpoint/2010/main" val="750335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118686"/>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chemeClr val="tx1"/>
                </a:solidFill>
                <a:latin typeface="Times New Roman" pitchFamily="18" charset="0"/>
                <a:cs typeface="Times New Roman" pitchFamily="18" charset="0"/>
              </a:rPr>
              <a:t>Example</a:t>
            </a:r>
          </a:p>
        </p:txBody>
      </p:sp>
      <p:pic>
        <p:nvPicPr>
          <p:cNvPr id="5"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6" name="Rectangle 5"/>
          <p:cNvSpPr/>
          <p:nvPr/>
        </p:nvSpPr>
        <p:spPr>
          <a:xfrm>
            <a:off x="214424" y="1221580"/>
            <a:ext cx="8758447" cy="5478423"/>
          </a:xfrm>
          <a:prstGeom prst="rect">
            <a:avLst/>
          </a:prstGeom>
          <a:solidFill>
            <a:srgbClr val="000C78"/>
          </a:solidFill>
        </p:spPr>
        <p:txBody>
          <a:bodyPr wrap="square">
            <a:spAutoFit/>
          </a:bodyPr>
          <a:lstStyle/>
          <a:p>
            <a:r>
              <a:rPr lang="en-US" sz="1400" dirty="0">
                <a:solidFill>
                  <a:srgbClr val="FFFF00"/>
                </a:solidFill>
                <a:latin typeface="Courier"/>
                <a:cs typeface="Courier"/>
              </a:rPr>
              <a:t># The Data:</a:t>
            </a:r>
          </a:p>
          <a:p>
            <a:r>
              <a:rPr lang="en-US" sz="1400" dirty="0">
                <a:solidFill>
                  <a:schemeClr val="bg1"/>
                </a:solidFill>
                <a:latin typeface="Courier"/>
                <a:cs typeface="Courier"/>
              </a:rPr>
              <a:t>x &lt;- c(18.438, 18.440, 18.468, 18.437)</a:t>
            </a:r>
          </a:p>
          <a:p>
            <a:endParaRPr lang="en-US" sz="1400" dirty="0">
              <a:solidFill>
                <a:srgbClr val="FFFF00"/>
              </a:solidFill>
              <a:latin typeface="Courier"/>
              <a:cs typeface="Courier"/>
            </a:endParaRPr>
          </a:p>
          <a:p>
            <a:r>
              <a:rPr lang="en-US" sz="1400" dirty="0">
                <a:solidFill>
                  <a:srgbClr val="FFFF00"/>
                </a:solidFill>
                <a:latin typeface="Courier"/>
                <a:cs typeface="Courier"/>
              </a:rPr>
              <a:t># a. MLE Sample average:</a:t>
            </a:r>
          </a:p>
          <a:p>
            <a:r>
              <a:rPr lang="en-US" sz="1400" dirty="0" err="1">
                <a:solidFill>
                  <a:srgbClr val="FFFFFF"/>
                </a:solidFill>
                <a:latin typeface="Courier"/>
                <a:cs typeface="Courier"/>
              </a:rPr>
              <a:t>mu.hat</a:t>
            </a:r>
            <a:r>
              <a:rPr lang="en-US" sz="1400" dirty="0">
                <a:solidFill>
                  <a:srgbClr val="FFFFFF"/>
                </a:solidFill>
                <a:latin typeface="Courier"/>
                <a:cs typeface="Courier"/>
              </a:rPr>
              <a:t> &lt;- mean(x)</a:t>
            </a:r>
          </a:p>
          <a:p>
            <a:endParaRPr lang="en-US" sz="1400" dirty="0">
              <a:solidFill>
                <a:srgbClr val="FFFF00"/>
              </a:solidFill>
              <a:latin typeface="Courier"/>
              <a:cs typeface="Courier"/>
            </a:endParaRPr>
          </a:p>
          <a:p>
            <a:r>
              <a:rPr lang="en-US" sz="1400" dirty="0">
                <a:solidFill>
                  <a:srgbClr val="FFFF00"/>
                </a:solidFill>
                <a:latin typeface="Courier"/>
                <a:cs typeface="Courier"/>
              </a:rPr>
              <a:t># b. Unbiased Sample SD:</a:t>
            </a:r>
          </a:p>
          <a:p>
            <a:r>
              <a:rPr lang="en-US" sz="1400" dirty="0" err="1">
                <a:solidFill>
                  <a:srgbClr val="FFFFFF"/>
                </a:solidFill>
                <a:latin typeface="Courier"/>
                <a:cs typeface="Courier"/>
              </a:rPr>
              <a:t>sdx.hat</a:t>
            </a:r>
            <a:r>
              <a:rPr lang="en-US" sz="1400" dirty="0">
                <a:solidFill>
                  <a:srgbClr val="FFFFFF"/>
                </a:solidFill>
                <a:latin typeface="Courier"/>
                <a:cs typeface="Courier"/>
              </a:rPr>
              <a:t> &lt;- </a:t>
            </a:r>
            <a:r>
              <a:rPr lang="en-US" sz="1400" dirty="0" err="1">
                <a:solidFill>
                  <a:srgbClr val="FFFFFF"/>
                </a:solidFill>
                <a:latin typeface="Courier"/>
                <a:cs typeface="Courier"/>
              </a:rPr>
              <a:t>sd</a:t>
            </a:r>
            <a:r>
              <a:rPr lang="en-US" sz="1400" dirty="0">
                <a:solidFill>
                  <a:srgbClr val="FFFFFF"/>
                </a:solidFill>
                <a:latin typeface="Courier"/>
                <a:cs typeface="Courier"/>
              </a:rPr>
              <a:t>(x)</a:t>
            </a:r>
          </a:p>
          <a:p>
            <a:endParaRPr lang="en-US" sz="1400" dirty="0">
              <a:solidFill>
                <a:srgbClr val="FFFF00"/>
              </a:solidFill>
              <a:latin typeface="Courier"/>
              <a:cs typeface="Courier"/>
            </a:endParaRPr>
          </a:p>
          <a:p>
            <a:r>
              <a:rPr lang="en-US" sz="1400" dirty="0">
                <a:solidFill>
                  <a:srgbClr val="FFFF00"/>
                </a:solidFill>
                <a:latin typeface="Courier"/>
                <a:cs typeface="Courier"/>
              </a:rPr>
              <a:t># c. (Unbiased) Standard error of sample average:</a:t>
            </a:r>
          </a:p>
          <a:p>
            <a:r>
              <a:rPr lang="en-US" sz="1400" dirty="0" err="1">
                <a:solidFill>
                  <a:srgbClr val="FFFFFF"/>
                </a:solidFill>
                <a:latin typeface="Courier"/>
                <a:cs typeface="Courier"/>
              </a:rPr>
              <a:t>se.mu.hat</a:t>
            </a:r>
            <a:r>
              <a:rPr lang="en-US" sz="1400" dirty="0">
                <a:solidFill>
                  <a:srgbClr val="FFFFFF"/>
                </a:solidFill>
                <a:latin typeface="Courier"/>
                <a:cs typeface="Courier"/>
              </a:rPr>
              <a:t> &lt;- </a:t>
            </a:r>
            <a:r>
              <a:rPr lang="en-US" sz="1400" dirty="0" err="1">
                <a:solidFill>
                  <a:srgbClr val="FFFFFF"/>
                </a:solidFill>
                <a:latin typeface="Courier"/>
                <a:cs typeface="Courier"/>
              </a:rPr>
              <a:t>sd</a:t>
            </a:r>
            <a:r>
              <a:rPr lang="en-US" sz="1400" dirty="0">
                <a:solidFill>
                  <a:srgbClr val="FFFFFF"/>
                </a:solidFill>
                <a:latin typeface="Courier"/>
                <a:cs typeface="Courier"/>
              </a:rPr>
              <a:t>(x)/sqrt(length(x))</a:t>
            </a:r>
          </a:p>
          <a:p>
            <a:endParaRPr lang="en-US" sz="1400" dirty="0">
              <a:solidFill>
                <a:srgbClr val="FFFF00"/>
              </a:solidFill>
              <a:latin typeface="Courier"/>
              <a:cs typeface="Courier"/>
            </a:endParaRPr>
          </a:p>
          <a:p>
            <a:r>
              <a:rPr lang="en-US" sz="1400" dirty="0">
                <a:solidFill>
                  <a:srgbClr val="FFFF00"/>
                </a:solidFill>
                <a:latin typeface="Courier"/>
                <a:cs typeface="Courier"/>
              </a:rPr>
              <a:t># d. (Unbiased) %Relative SD:</a:t>
            </a:r>
          </a:p>
          <a:p>
            <a:r>
              <a:rPr lang="en-US" sz="1400" dirty="0" err="1">
                <a:solidFill>
                  <a:srgbClr val="FFFFFF"/>
                </a:solidFill>
                <a:latin typeface="Courier"/>
                <a:cs typeface="Courier"/>
              </a:rPr>
              <a:t>rel.sdx</a:t>
            </a:r>
            <a:r>
              <a:rPr lang="en-US" sz="1400" dirty="0">
                <a:solidFill>
                  <a:srgbClr val="FFFFFF"/>
                </a:solidFill>
                <a:latin typeface="Courier"/>
                <a:cs typeface="Courier"/>
              </a:rPr>
              <a:t> &lt;- </a:t>
            </a:r>
            <a:r>
              <a:rPr lang="en-US" sz="1400" dirty="0" err="1">
                <a:solidFill>
                  <a:srgbClr val="FFFFFF"/>
                </a:solidFill>
                <a:latin typeface="Courier"/>
                <a:cs typeface="Courier"/>
              </a:rPr>
              <a:t>sdx.hat</a:t>
            </a:r>
            <a:r>
              <a:rPr lang="en-US" sz="1400" dirty="0">
                <a:solidFill>
                  <a:srgbClr val="FFFFFF"/>
                </a:solidFill>
                <a:latin typeface="Courier"/>
                <a:cs typeface="Courier"/>
              </a:rPr>
              <a:t>/</a:t>
            </a:r>
            <a:r>
              <a:rPr lang="en-US" sz="1400" dirty="0" err="1">
                <a:solidFill>
                  <a:srgbClr val="FFFFFF"/>
                </a:solidFill>
                <a:latin typeface="Courier"/>
                <a:cs typeface="Courier"/>
              </a:rPr>
              <a:t>mu.hat</a:t>
            </a:r>
            <a:r>
              <a:rPr lang="en-US" sz="1400" dirty="0">
                <a:solidFill>
                  <a:srgbClr val="FFFFFF"/>
                </a:solidFill>
                <a:latin typeface="Courier"/>
                <a:cs typeface="Courier"/>
              </a:rPr>
              <a:t> * 100</a:t>
            </a:r>
          </a:p>
          <a:p>
            <a:endParaRPr lang="en-US" sz="1400" dirty="0">
              <a:solidFill>
                <a:srgbClr val="FFFFFF"/>
              </a:solidFill>
              <a:latin typeface="Courier"/>
              <a:cs typeface="Courier"/>
            </a:endParaRPr>
          </a:p>
          <a:p>
            <a:r>
              <a:rPr lang="en-US" sz="1400" dirty="0">
                <a:solidFill>
                  <a:srgbClr val="FFFF00"/>
                </a:solidFill>
                <a:latin typeface="Courier"/>
                <a:cs typeface="Courier"/>
              </a:rPr>
              <a:t># e. Approx. sampling </a:t>
            </a:r>
            <a:r>
              <a:rPr lang="en-US" sz="1400" dirty="0" err="1">
                <a:solidFill>
                  <a:srgbClr val="FFFF00"/>
                </a:solidFill>
                <a:latin typeface="Courier"/>
                <a:cs typeface="Courier"/>
              </a:rPr>
              <a:t>dist</a:t>
            </a:r>
            <a:r>
              <a:rPr lang="en-US" sz="1400" dirty="0">
                <a:solidFill>
                  <a:srgbClr val="FFFF00"/>
                </a:solidFill>
                <a:latin typeface="Courier"/>
                <a:cs typeface="Courier"/>
              </a:rPr>
              <a:t> for mean: </a:t>
            </a:r>
          </a:p>
          <a:p>
            <a:r>
              <a:rPr lang="en-US" sz="1400" dirty="0">
                <a:solidFill>
                  <a:srgbClr val="FFFF00"/>
                </a:solidFill>
                <a:latin typeface="Courier"/>
                <a:cs typeface="Courier"/>
              </a:rPr>
              <a:t># We can "sketch it" because we know it should look like a normal distribution</a:t>
            </a:r>
          </a:p>
          <a:p>
            <a:r>
              <a:rPr lang="en-US" sz="1400" dirty="0">
                <a:solidFill>
                  <a:srgbClr val="FFFF00"/>
                </a:solidFill>
                <a:latin typeface="Courier"/>
                <a:cs typeface="Courier"/>
              </a:rPr>
              <a:t># See next slide…</a:t>
            </a:r>
          </a:p>
          <a:p>
            <a:r>
              <a:rPr lang="en-US" sz="1400" dirty="0">
                <a:solidFill>
                  <a:schemeClr val="bg1"/>
                </a:solidFill>
                <a:latin typeface="Courier"/>
                <a:cs typeface="Courier"/>
              </a:rPr>
              <a:t>z &lt;- seq(from=-3.5, to=3.5, </a:t>
            </a:r>
            <a:r>
              <a:rPr lang="en-US" sz="1400" dirty="0" err="1">
                <a:solidFill>
                  <a:schemeClr val="bg1"/>
                </a:solidFill>
                <a:latin typeface="Courier"/>
                <a:cs typeface="Courier"/>
              </a:rPr>
              <a:t>length.out</a:t>
            </a:r>
            <a:r>
              <a:rPr lang="en-US" sz="1400" dirty="0">
                <a:solidFill>
                  <a:schemeClr val="bg1"/>
                </a:solidFill>
                <a:latin typeface="Courier"/>
                <a:cs typeface="Courier"/>
              </a:rPr>
              <a:t> = 1000) </a:t>
            </a:r>
            <a:r>
              <a:rPr lang="en-US" sz="1400" dirty="0">
                <a:solidFill>
                  <a:srgbClr val="FFFF00"/>
                </a:solidFill>
                <a:latin typeface="Courier"/>
                <a:cs typeface="Courier"/>
              </a:rPr>
              <a:t># Standard normal quantiles, z</a:t>
            </a:r>
          </a:p>
          <a:p>
            <a:r>
              <a:rPr lang="en-US" sz="1400" dirty="0">
                <a:solidFill>
                  <a:schemeClr val="bg1"/>
                </a:solidFill>
                <a:latin typeface="Courier"/>
                <a:cs typeface="Courier"/>
              </a:rPr>
              <a:t>x &lt;- </a:t>
            </a:r>
            <a:r>
              <a:rPr lang="en-US" sz="1400" dirty="0" err="1">
                <a:solidFill>
                  <a:schemeClr val="bg1"/>
                </a:solidFill>
                <a:latin typeface="Courier"/>
                <a:cs typeface="Courier"/>
              </a:rPr>
              <a:t>mu.hat</a:t>
            </a:r>
            <a:r>
              <a:rPr lang="en-US" sz="1400" dirty="0">
                <a:solidFill>
                  <a:schemeClr val="bg1"/>
                </a:solidFill>
                <a:latin typeface="Courier"/>
                <a:cs typeface="Courier"/>
              </a:rPr>
              <a:t> + </a:t>
            </a:r>
            <a:r>
              <a:rPr lang="en-US" sz="1400" dirty="0" err="1">
                <a:solidFill>
                  <a:schemeClr val="bg1"/>
                </a:solidFill>
                <a:latin typeface="Courier"/>
                <a:cs typeface="Courier"/>
              </a:rPr>
              <a:t>se.mu.hat</a:t>
            </a:r>
            <a:r>
              <a:rPr lang="en-US" sz="1400" dirty="0">
                <a:solidFill>
                  <a:schemeClr val="bg1"/>
                </a:solidFill>
                <a:latin typeface="Courier"/>
                <a:cs typeface="Courier"/>
              </a:rPr>
              <a:t>*z                      </a:t>
            </a:r>
            <a:r>
              <a:rPr lang="en-US" sz="1400" dirty="0">
                <a:solidFill>
                  <a:srgbClr val="FFFF00"/>
                </a:solidFill>
                <a:latin typeface="Courier"/>
                <a:cs typeface="Courier"/>
              </a:rPr>
              <a:t># Convert to measurement scale </a:t>
            </a:r>
          </a:p>
          <a:p>
            <a:r>
              <a:rPr lang="en-US" sz="1400" dirty="0">
                <a:solidFill>
                  <a:schemeClr val="bg1"/>
                </a:solidFill>
                <a:latin typeface="Courier"/>
                <a:cs typeface="Courier"/>
              </a:rPr>
              <a:t>                                               </a:t>
            </a:r>
            <a:r>
              <a:rPr lang="en-US" sz="1400" dirty="0">
                <a:solidFill>
                  <a:srgbClr val="FFFF00"/>
                </a:solidFill>
                <a:latin typeface="Courier"/>
                <a:cs typeface="Courier"/>
              </a:rPr>
              <a:t># quantiles, x</a:t>
            </a:r>
          </a:p>
          <a:p>
            <a:r>
              <a:rPr lang="en-US" sz="1400" dirty="0">
                <a:solidFill>
                  <a:schemeClr val="bg1"/>
                </a:solidFill>
                <a:latin typeface="Courier"/>
                <a:cs typeface="Courier"/>
              </a:rPr>
              <a:t>y &lt;- </a:t>
            </a:r>
            <a:r>
              <a:rPr lang="en-US" sz="1400" dirty="0" err="1">
                <a:solidFill>
                  <a:schemeClr val="bg1"/>
                </a:solidFill>
                <a:latin typeface="Courier"/>
                <a:cs typeface="Courier"/>
              </a:rPr>
              <a:t>dnorm</a:t>
            </a:r>
            <a:r>
              <a:rPr lang="en-US" sz="1400" dirty="0">
                <a:solidFill>
                  <a:schemeClr val="bg1"/>
                </a:solidFill>
                <a:latin typeface="Courier"/>
                <a:cs typeface="Courier"/>
              </a:rPr>
              <a:t>(x, mean = </a:t>
            </a:r>
            <a:r>
              <a:rPr lang="en-US" sz="1400" dirty="0" err="1">
                <a:solidFill>
                  <a:schemeClr val="bg1"/>
                </a:solidFill>
                <a:latin typeface="Courier"/>
                <a:cs typeface="Courier"/>
              </a:rPr>
              <a:t>mu.hat</a:t>
            </a:r>
            <a:r>
              <a:rPr lang="en-US" sz="1400" dirty="0">
                <a:solidFill>
                  <a:schemeClr val="bg1"/>
                </a:solidFill>
                <a:latin typeface="Courier"/>
                <a:cs typeface="Courier"/>
              </a:rPr>
              <a:t>, </a:t>
            </a:r>
            <a:r>
              <a:rPr lang="en-US" sz="1400" dirty="0" err="1">
                <a:solidFill>
                  <a:schemeClr val="bg1"/>
                </a:solidFill>
                <a:latin typeface="Courier"/>
                <a:cs typeface="Courier"/>
              </a:rPr>
              <a:t>sd</a:t>
            </a:r>
            <a:r>
              <a:rPr lang="en-US" sz="1400" dirty="0">
                <a:solidFill>
                  <a:schemeClr val="bg1"/>
                </a:solidFill>
                <a:latin typeface="Courier"/>
                <a:cs typeface="Courier"/>
              </a:rPr>
              <a:t> = </a:t>
            </a:r>
            <a:r>
              <a:rPr lang="en-US" sz="1400" dirty="0" err="1">
                <a:solidFill>
                  <a:schemeClr val="bg1"/>
                </a:solidFill>
                <a:latin typeface="Courier"/>
                <a:cs typeface="Courier"/>
              </a:rPr>
              <a:t>se.mu.hat</a:t>
            </a:r>
            <a:r>
              <a:rPr lang="en-US" sz="1400" dirty="0">
                <a:solidFill>
                  <a:schemeClr val="bg1"/>
                </a:solidFill>
                <a:latin typeface="Courier"/>
                <a:cs typeface="Courier"/>
              </a:rPr>
              <a:t>)   </a:t>
            </a:r>
            <a:r>
              <a:rPr lang="en-US" sz="1400" dirty="0">
                <a:solidFill>
                  <a:srgbClr val="FFFF00"/>
                </a:solidFill>
                <a:latin typeface="Courier"/>
                <a:cs typeface="Courier"/>
              </a:rPr>
              <a:t># Likelihoods for each x-quantile</a:t>
            </a:r>
          </a:p>
          <a:p>
            <a:r>
              <a:rPr lang="en-US" sz="1400" dirty="0">
                <a:solidFill>
                  <a:schemeClr val="bg1"/>
                </a:solidFill>
                <a:latin typeface="Courier"/>
                <a:cs typeface="Courier"/>
              </a:rPr>
              <a:t>plot(x, y, </a:t>
            </a:r>
            <a:r>
              <a:rPr lang="en-US" sz="1400" dirty="0" err="1">
                <a:solidFill>
                  <a:schemeClr val="bg1"/>
                </a:solidFill>
                <a:latin typeface="Courier"/>
                <a:cs typeface="Courier"/>
              </a:rPr>
              <a:t>typ</a:t>
            </a:r>
            <a:r>
              <a:rPr lang="en-US" sz="1400" dirty="0">
                <a:solidFill>
                  <a:schemeClr val="bg1"/>
                </a:solidFill>
                <a:latin typeface="Courier"/>
                <a:cs typeface="Courier"/>
              </a:rPr>
              <a:t>=</a:t>
            </a:r>
            <a:r>
              <a:rPr lang="en-US" sz="1400" dirty="0">
                <a:solidFill>
                  <a:srgbClr val="00B050"/>
                </a:solidFill>
                <a:latin typeface="Courier"/>
                <a:cs typeface="Courier"/>
              </a:rPr>
              <a:t>"l"</a:t>
            </a:r>
            <a:r>
              <a:rPr lang="en-US" sz="1400" dirty="0">
                <a:solidFill>
                  <a:schemeClr val="bg1"/>
                </a:solidFill>
                <a:latin typeface="Courier"/>
                <a:cs typeface="Courier"/>
              </a:rPr>
              <a:t>, </a:t>
            </a:r>
            <a:r>
              <a:rPr lang="en-US" sz="1400" dirty="0" err="1">
                <a:solidFill>
                  <a:schemeClr val="bg1"/>
                </a:solidFill>
                <a:latin typeface="Courier"/>
                <a:cs typeface="Courier"/>
              </a:rPr>
              <a:t>xlab</a:t>
            </a:r>
            <a:r>
              <a:rPr lang="en-US" sz="1400" dirty="0">
                <a:solidFill>
                  <a:schemeClr val="bg1"/>
                </a:solidFill>
                <a:latin typeface="Courier"/>
                <a:cs typeface="Courier"/>
              </a:rPr>
              <a:t>=</a:t>
            </a:r>
            <a:r>
              <a:rPr lang="en-US" sz="1400" dirty="0">
                <a:solidFill>
                  <a:srgbClr val="00B050"/>
                </a:solidFill>
                <a:latin typeface="Courier"/>
                <a:cs typeface="Courier"/>
              </a:rPr>
              <a:t>"length (in)"</a:t>
            </a:r>
            <a:r>
              <a:rPr lang="en-US" sz="1400" dirty="0">
                <a:solidFill>
                  <a:schemeClr val="bg1"/>
                </a:solidFill>
                <a:latin typeface="Courier"/>
                <a:cs typeface="Courier"/>
              </a:rPr>
              <a:t>)        </a:t>
            </a:r>
            <a:r>
              <a:rPr lang="en-US" sz="1400" dirty="0">
                <a:solidFill>
                  <a:srgbClr val="FFFF00"/>
                </a:solidFill>
                <a:latin typeface="Courier"/>
                <a:cs typeface="Courier"/>
              </a:rPr>
              <a:t># Approx. sampling </a:t>
            </a:r>
            <a:r>
              <a:rPr lang="en-US" sz="1400" dirty="0" err="1">
                <a:solidFill>
                  <a:srgbClr val="FFFF00"/>
                </a:solidFill>
                <a:latin typeface="Courier"/>
                <a:cs typeface="Courier"/>
              </a:rPr>
              <a:t>dist</a:t>
            </a:r>
            <a:r>
              <a:rPr lang="en-US" sz="1400" dirty="0">
                <a:solidFill>
                  <a:srgbClr val="FFFF00"/>
                </a:solidFill>
                <a:latin typeface="Courier"/>
                <a:cs typeface="Courier"/>
              </a:rPr>
              <a:t> for the </a:t>
            </a:r>
          </a:p>
          <a:p>
            <a:r>
              <a:rPr lang="en-US" sz="1400" dirty="0">
                <a:solidFill>
                  <a:schemeClr val="bg1"/>
                </a:solidFill>
                <a:latin typeface="Courier"/>
                <a:cs typeface="Courier"/>
              </a:rPr>
              <a:t>                                               </a:t>
            </a:r>
            <a:r>
              <a:rPr lang="en-US" sz="1400" dirty="0">
                <a:solidFill>
                  <a:srgbClr val="FFFF00"/>
                </a:solidFill>
                <a:latin typeface="Courier"/>
                <a:cs typeface="Courier"/>
              </a:rPr>
              <a:t># mean given the data</a:t>
            </a:r>
          </a:p>
          <a:p>
            <a:endParaRPr lang="en-US" sz="1400" dirty="0">
              <a:solidFill>
                <a:schemeClr val="bg1"/>
              </a:solidFill>
              <a:latin typeface="Courier"/>
              <a:cs typeface="Courier"/>
            </a:endParaRPr>
          </a:p>
        </p:txBody>
      </p:sp>
      <p:pic>
        <p:nvPicPr>
          <p:cNvPr id="7" name="Picture 6"/>
          <p:cNvPicPr>
            <a:picLocks noChangeAspect="1"/>
          </p:cNvPicPr>
          <p:nvPr/>
        </p:nvPicPr>
        <p:blipFill>
          <a:blip r:embed="rId3"/>
          <a:stretch>
            <a:fillRect/>
          </a:stretch>
        </p:blipFill>
        <p:spPr>
          <a:xfrm>
            <a:off x="6575288" y="2053534"/>
            <a:ext cx="1752600" cy="2070100"/>
          </a:xfrm>
          <a:prstGeom prst="rect">
            <a:avLst/>
          </a:prstGeom>
        </p:spPr>
      </p:pic>
    </p:spTree>
    <p:extLst>
      <p:ext uri="{BB962C8B-B14F-4D97-AF65-F5344CB8AC3E}">
        <p14:creationId xmlns:p14="http://schemas.microsoft.com/office/powerpoint/2010/main" val="782132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
          <p:cNvSpPr>
            <a:spLocks noChangeArrowheads="1"/>
          </p:cNvSpPr>
          <p:nvPr/>
        </p:nvSpPr>
        <p:spPr bwMode="auto">
          <a:xfrm>
            <a:off x="0" y="118686"/>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chemeClr val="tx1"/>
                </a:solidFill>
                <a:latin typeface="Times New Roman" pitchFamily="18" charset="0"/>
                <a:cs typeface="Times New Roman" pitchFamily="18" charset="0"/>
              </a:rPr>
              <a:t>Example</a:t>
            </a:r>
          </a:p>
        </p:txBody>
      </p:sp>
      <p:pic>
        <p:nvPicPr>
          <p:cNvPr id="13"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pic>
        <p:nvPicPr>
          <p:cNvPr id="4" name="Picture 3"/>
          <p:cNvPicPr>
            <a:picLocks noChangeAspect="1"/>
          </p:cNvPicPr>
          <p:nvPr/>
        </p:nvPicPr>
        <p:blipFill rotWithShape="1">
          <a:blip r:embed="rId3"/>
          <a:srcRect t="10288"/>
          <a:stretch/>
        </p:blipFill>
        <p:spPr>
          <a:xfrm>
            <a:off x="1204785" y="1384277"/>
            <a:ext cx="6261804" cy="4332058"/>
          </a:xfrm>
          <a:prstGeom prst="rect">
            <a:avLst/>
          </a:prstGeom>
        </p:spPr>
      </p:pic>
      <p:sp>
        <p:nvSpPr>
          <p:cNvPr id="5" name="TextBox 4"/>
          <p:cNvSpPr txBox="1"/>
          <p:nvPr/>
        </p:nvSpPr>
        <p:spPr>
          <a:xfrm>
            <a:off x="201950" y="1641943"/>
            <a:ext cx="453820" cy="646331"/>
          </a:xfrm>
          <a:prstGeom prst="rect">
            <a:avLst/>
          </a:prstGeom>
          <a:noFill/>
        </p:spPr>
        <p:txBody>
          <a:bodyPr wrap="none" rtlCol="0">
            <a:spAutoFit/>
          </a:bodyPr>
          <a:lstStyle/>
          <a:p>
            <a:r>
              <a:rPr lang="en-US" sz="3600" dirty="0">
                <a:latin typeface="Times New Roman"/>
                <a:cs typeface="Times New Roman"/>
              </a:rPr>
              <a:t>f.</a:t>
            </a:r>
          </a:p>
        </p:txBody>
      </p:sp>
      <p:pic>
        <p:nvPicPr>
          <p:cNvPr id="14" name="Picture 13"/>
          <p:cNvPicPr>
            <a:picLocks noChangeAspect="1"/>
          </p:cNvPicPr>
          <p:nvPr/>
        </p:nvPicPr>
        <p:blipFill rotWithShape="1">
          <a:blip r:embed="rId4"/>
          <a:srcRect r="68724"/>
          <a:stretch/>
        </p:blipFill>
        <p:spPr>
          <a:xfrm>
            <a:off x="5577933" y="2804951"/>
            <a:ext cx="246519" cy="295584"/>
          </a:xfrm>
          <a:prstGeom prst="rect">
            <a:avLst/>
          </a:prstGeom>
        </p:spPr>
      </p:pic>
      <p:pic>
        <p:nvPicPr>
          <p:cNvPr id="15" name="Picture 14"/>
          <p:cNvPicPr>
            <a:picLocks noChangeAspect="1"/>
          </p:cNvPicPr>
          <p:nvPr/>
        </p:nvPicPr>
        <p:blipFill>
          <a:blip r:embed="rId5"/>
          <a:stretch>
            <a:fillRect/>
          </a:stretch>
        </p:blipFill>
        <p:spPr>
          <a:xfrm>
            <a:off x="4850255" y="5832566"/>
            <a:ext cx="332739" cy="332739"/>
          </a:xfrm>
          <a:prstGeom prst="rect">
            <a:avLst/>
          </a:prstGeom>
        </p:spPr>
      </p:pic>
      <p:sp>
        <p:nvSpPr>
          <p:cNvPr id="10" name="TextBox 9"/>
          <p:cNvSpPr txBox="1"/>
          <p:nvPr/>
        </p:nvSpPr>
        <p:spPr>
          <a:xfrm>
            <a:off x="5824452" y="2765701"/>
            <a:ext cx="1304447" cy="369332"/>
          </a:xfrm>
          <a:prstGeom prst="rect">
            <a:avLst/>
          </a:prstGeom>
          <a:noFill/>
        </p:spPr>
        <p:txBody>
          <a:bodyPr wrap="none" rtlCol="0">
            <a:spAutoFit/>
          </a:bodyPr>
          <a:lstStyle/>
          <a:p>
            <a:r>
              <a:rPr lang="en-US" dirty="0">
                <a:latin typeface="Times New Roman"/>
                <a:cs typeface="Times New Roman"/>
              </a:rPr>
              <a:t>= 18.446 </a:t>
            </a:r>
            <a:r>
              <a:rPr lang="en-US" i="1" dirty="0">
                <a:latin typeface="Times New Roman"/>
                <a:cs typeface="Times New Roman"/>
              </a:rPr>
              <a:t>in</a:t>
            </a:r>
          </a:p>
        </p:txBody>
      </p:sp>
      <p:sp>
        <p:nvSpPr>
          <p:cNvPr id="16" name="Right Brace 15"/>
          <p:cNvSpPr/>
          <p:nvPr/>
        </p:nvSpPr>
        <p:spPr>
          <a:xfrm rot="5400000">
            <a:off x="4509387" y="4991817"/>
            <a:ext cx="800864" cy="76200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7" name="Straight Arrow Connector 16"/>
          <p:cNvCxnSpPr/>
          <p:nvPr/>
        </p:nvCxnSpPr>
        <p:spPr>
          <a:xfrm flipH="1">
            <a:off x="4528818" y="3100535"/>
            <a:ext cx="1049115" cy="18718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5201017" y="5786078"/>
            <a:ext cx="1315718" cy="369332"/>
          </a:xfrm>
          <a:prstGeom prst="rect">
            <a:avLst/>
          </a:prstGeom>
          <a:noFill/>
        </p:spPr>
        <p:txBody>
          <a:bodyPr wrap="none" rtlCol="0">
            <a:spAutoFit/>
          </a:bodyPr>
          <a:lstStyle/>
          <a:p>
            <a:r>
              <a:rPr lang="en-US" dirty="0">
                <a:latin typeface="Times New Roman"/>
                <a:cs typeface="Times New Roman"/>
              </a:rPr>
              <a:t>= ±0.007 </a:t>
            </a:r>
            <a:r>
              <a:rPr lang="en-US" i="1" dirty="0">
                <a:latin typeface="Times New Roman"/>
                <a:cs typeface="Times New Roman"/>
              </a:rPr>
              <a:t>in</a:t>
            </a:r>
          </a:p>
        </p:txBody>
      </p:sp>
      <p:sp>
        <p:nvSpPr>
          <p:cNvPr id="19" name="TextBox 18"/>
          <p:cNvSpPr txBox="1"/>
          <p:nvPr/>
        </p:nvSpPr>
        <p:spPr>
          <a:xfrm>
            <a:off x="1363661" y="1030334"/>
            <a:ext cx="6148927" cy="353943"/>
          </a:xfrm>
          <a:prstGeom prst="rect">
            <a:avLst/>
          </a:prstGeom>
          <a:noFill/>
        </p:spPr>
        <p:txBody>
          <a:bodyPr wrap="none" rtlCol="0">
            <a:spAutoFit/>
          </a:bodyPr>
          <a:lstStyle/>
          <a:p>
            <a:r>
              <a:rPr lang="en-US" sz="1700" b="1" dirty="0">
                <a:latin typeface="Times New Roman"/>
                <a:cs typeface="Times New Roman"/>
              </a:rPr>
              <a:t>Approximate sampling distribution for the mean (barrel length)</a:t>
            </a:r>
          </a:p>
        </p:txBody>
      </p:sp>
      <p:pic>
        <p:nvPicPr>
          <p:cNvPr id="20" name="Picture 19">
            <a:extLst>
              <a:ext uri="{FF2B5EF4-FFF2-40B4-BE49-F238E27FC236}">
                <a16:creationId xmlns:a16="http://schemas.microsoft.com/office/drawing/2014/main" id="{89A610FB-EE70-7341-88FF-F962891770E4}"/>
              </a:ext>
            </a:extLst>
          </p:cNvPr>
          <p:cNvPicPr>
            <a:picLocks noChangeAspect="1"/>
          </p:cNvPicPr>
          <p:nvPr/>
        </p:nvPicPr>
        <p:blipFill>
          <a:blip r:embed="rId5"/>
          <a:stretch>
            <a:fillRect/>
          </a:stretch>
        </p:blipFill>
        <p:spPr>
          <a:xfrm>
            <a:off x="3127554" y="5834497"/>
            <a:ext cx="332739" cy="332739"/>
          </a:xfrm>
          <a:prstGeom prst="rect">
            <a:avLst/>
          </a:prstGeom>
        </p:spPr>
      </p:pic>
      <p:sp>
        <p:nvSpPr>
          <p:cNvPr id="21" name="Right Brace 20">
            <a:extLst>
              <a:ext uri="{FF2B5EF4-FFF2-40B4-BE49-F238E27FC236}">
                <a16:creationId xmlns:a16="http://schemas.microsoft.com/office/drawing/2014/main" id="{1DB0A76D-840C-604E-B555-90070EC77F0B}"/>
              </a:ext>
            </a:extLst>
          </p:cNvPr>
          <p:cNvSpPr/>
          <p:nvPr/>
        </p:nvSpPr>
        <p:spPr>
          <a:xfrm rot="5400000">
            <a:off x="3747386" y="4993748"/>
            <a:ext cx="800864" cy="76200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B8D4743A-BBAF-8347-8DA0-D4919D73B4C5}"/>
              </a:ext>
            </a:extLst>
          </p:cNvPr>
          <p:cNvSpPr txBox="1"/>
          <p:nvPr/>
        </p:nvSpPr>
        <p:spPr>
          <a:xfrm>
            <a:off x="3437143" y="5807975"/>
            <a:ext cx="1315718" cy="369332"/>
          </a:xfrm>
          <a:prstGeom prst="rect">
            <a:avLst/>
          </a:prstGeom>
          <a:noFill/>
        </p:spPr>
        <p:txBody>
          <a:bodyPr wrap="none" rtlCol="0">
            <a:spAutoFit/>
          </a:bodyPr>
          <a:lstStyle/>
          <a:p>
            <a:r>
              <a:rPr lang="en-US" dirty="0">
                <a:latin typeface="Times New Roman"/>
                <a:cs typeface="Times New Roman"/>
              </a:rPr>
              <a:t>= ±0.007 </a:t>
            </a:r>
            <a:r>
              <a:rPr lang="en-US" i="1" dirty="0">
                <a:latin typeface="Times New Roman"/>
                <a:cs typeface="Times New Roman"/>
              </a:rPr>
              <a:t>in</a:t>
            </a:r>
          </a:p>
        </p:txBody>
      </p:sp>
    </p:spTree>
    <p:extLst>
      <p:ext uri="{BB962C8B-B14F-4D97-AF65-F5344CB8AC3E}">
        <p14:creationId xmlns:p14="http://schemas.microsoft.com/office/powerpoint/2010/main" val="1171766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0-#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animBg="1"/>
      <p:bldP spid="2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6820</TotalTime>
  <Words>363</Words>
  <Application>Microsoft Macintosh PowerPoint</Application>
  <PresentationFormat>On-screen Show (4:3)</PresentationFormat>
  <Paragraphs>41</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Courier</vt:lpstr>
      <vt:lpstr>Times New Roman</vt:lpstr>
      <vt:lpstr>Wingdings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npetraco</dc:creator>
  <cp:lastModifiedBy>Nicholas Petraco</cp:lastModifiedBy>
  <cp:revision>63</cp:revision>
  <dcterms:created xsi:type="dcterms:W3CDTF">2016-01-24T15:35:25Z</dcterms:created>
  <dcterms:modified xsi:type="dcterms:W3CDTF">2021-03-26T22:46:37Z</dcterms:modified>
</cp:coreProperties>
</file>