
<file path=[Content_Types].xml><?xml version="1.0" encoding="utf-8"?>
<Types xmlns="http://schemas.openxmlformats.org/package/2006/content-types">
  <Default Extension="xml" ContentType="application/xml"/>
  <Default Extension="wmf" ContentType="image/x-wmf"/>
  <Default Extension="jpeg" ContentType="image/jpeg"/>
  <Default Extension="tiff" ContentType="image/tiff"/>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72" r:id="rId2"/>
    <p:sldId id="256" r:id="rId3"/>
    <p:sldId id="257" r:id="rId4"/>
    <p:sldId id="258" r:id="rId5"/>
    <p:sldId id="259" r:id="rId6"/>
    <p:sldId id="260" r:id="rId7"/>
    <p:sldId id="262" r:id="rId8"/>
    <p:sldId id="273" r:id="rId9"/>
    <p:sldId id="263" r:id="rId10"/>
    <p:sldId id="264" r:id="rId11"/>
    <p:sldId id="275" r:id="rId12"/>
    <p:sldId id="276" r:id="rId13"/>
    <p:sldId id="274" r:id="rId14"/>
    <p:sldId id="265" r:id="rId15"/>
    <p:sldId id="266" r:id="rId16"/>
    <p:sldId id="278" r:id="rId17"/>
    <p:sldId id="280" r:id="rId18"/>
    <p:sldId id="277" r:id="rId19"/>
    <p:sldId id="269" r:id="rId20"/>
    <p:sldId id="279" r:id="rId21"/>
    <p:sldId id="281" r:id="rId22"/>
    <p:sldId id="283" r:id="rId23"/>
    <p:sldId id="284" r:id="rId24"/>
    <p:sldId id="271" r:id="rId25"/>
    <p:sldId id="282"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00" autoAdjust="0"/>
    <p:restoredTop sz="94660"/>
  </p:normalViewPr>
  <p:slideViewPr>
    <p:cSldViewPr snapToGrid="0" snapToObjects="1">
      <p:cViewPr varScale="1">
        <p:scale>
          <a:sx n="96" d="100"/>
          <a:sy n="96" d="100"/>
        </p:scale>
        <p:origin x="-200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 Id="rId2" Type="http://schemas.openxmlformats.org/officeDocument/2006/relationships/image" Target="../media/image9.emf"/><Relationship Id="rId3"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 Id="rId2" Type="http://schemas.openxmlformats.org/officeDocument/2006/relationships/image" Target="../media/image17.wmf"/><Relationship Id="rId3"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22.emf"/><Relationship Id="rId1" Type="http://schemas.openxmlformats.org/officeDocument/2006/relationships/image" Target="../media/image19.emf"/><Relationship Id="rId2"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wmf"/><Relationship Id="rId2" Type="http://schemas.openxmlformats.org/officeDocument/2006/relationships/image" Target="../media/image3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2A372C-2E7F-D64F-AD9E-C2D9A645D39D}" type="datetimeFigureOut">
              <a:rPr lang="en-US" smtClean="0"/>
              <a:t>2/6/18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6D3F84-BF6B-BE45-B6C4-462810402E1C}" type="slidenum">
              <a:rPr lang="en-US" smtClean="0"/>
              <a:t>‹#›</a:t>
            </a:fld>
            <a:endParaRPr lang="en-US"/>
          </a:p>
        </p:txBody>
      </p:sp>
    </p:spTree>
    <p:extLst>
      <p:ext uri="{BB962C8B-B14F-4D97-AF65-F5344CB8AC3E}">
        <p14:creationId xmlns:p14="http://schemas.microsoft.com/office/powerpoint/2010/main" val="5818010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27651" name="Rectangle 2"/>
          <p:cNvSpPr>
            <a:spLocks noGrp="1" noChangeArrowheads="1"/>
          </p:cNvSpPr>
          <p:nvPr>
            <p:ph type="body" idx="1"/>
          </p:nvPr>
        </p:nvSpPr>
        <p:spPr>
          <a:xfrm>
            <a:off x="685800" y="4343400"/>
            <a:ext cx="5486400" cy="4114800"/>
          </a:xfrm>
          <a:noFill/>
          <a:ln/>
        </p:spPr>
        <p:txBody>
          <a:bodyPr wrap="none" anchor="ct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90EFE6-A0C3-E048-AA06-E98FD8BBADAD}" type="datetimeFigureOut">
              <a:rPr lang="en-US" smtClean="0"/>
              <a:t>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B690D-A852-514A-848D-56122B86EA00}" type="slidenum">
              <a:rPr lang="en-US" smtClean="0"/>
              <a:t>‹#›</a:t>
            </a:fld>
            <a:endParaRPr lang="en-US"/>
          </a:p>
        </p:txBody>
      </p:sp>
    </p:spTree>
    <p:extLst>
      <p:ext uri="{BB962C8B-B14F-4D97-AF65-F5344CB8AC3E}">
        <p14:creationId xmlns:p14="http://schemas.microsoft.com/office/powerpoint/2010/main" val="147229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90EFE6-A0C3-E048-AA06-E98FD8BBADAD}" type="datetimeFigureOut">
              <a:rPr lang="en-US" smtClean="0"/>
              <a:t>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B690D-A852-514A-848D-56122B86EA00}" type="slidenum">
              <a:rPr lang="en-US" smtClean="0"/>
              <a:t>‹#›</a:t>
            </a:fld>
            <a:endParaRPr lang="en-US"/>
          </a:p>
        </p:txBody>
      </p:sp>
    </p:spTree>
    <p:extLst>
      <p:ext uri="{BB962C8B-B14F-4D97-AF65-F5344CB8AC3E}">
        <p14:creationId xmlns:p14="http://schemas.microsoft.com/office/powerpoint/2010/main" val="3833672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90EFE6-A0C3-E048-AA06-E98FD8BBADAD}" type="datetimeFigureOut">
              <a:rPr lang="en-US" smtClean="0"/>
              <a:t>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B690D-A852-514A-848D-56122B86EA00}" type="slidenum">
              <a:rPr lang="en-US" smtClean="0"/>
              <a:t>‹#›</a:t>
            </a:fld>
            <a:endParaRPr lang="en-US"/>
          </a:p>
        </p:txBody>
      </p:sp>
    </p:spTree>
    <p:extLst>
      <p:ext uri="{BB962C8B-B14F-4D97-AF65-F5344CB8AC3E}">
        <p14:creationId xmlns:p14="http://schemas.microsoft.com/office/powerpoint/2010/main" val="3559694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90EFE6-A0C3-E048-AA06-E98FD8BBADAD}" type="datetimeFigureOut">
              <a:rPr lang="en-US" smtClean="0"/>
              <a:t>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B690D-A852-514A-848D-56122B86EA00}" type="slidenum">
              <a:rPr lang="en-US" smtClean="0"/>
              <a:t>‹#›</a:t>
            </a:fld>
            <a:endParaRPr lang="en-US"/>
          </a:p>
        </p:txBody>
      </p:sp>
    </p:spTree>
    <p:extLst>
      <p:ext uri="{BB962C8B-B14F-4D97-AF65-F5344CB8AC3E}">
        <p14:creationId xmlns:p14="http://schemas.microsoft.com/office/powerpoint/2010/main" val="406583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90EFE6-A0C3-E048-AA06-E98FD8BBADAD}" type="datetimeFigureOut">
              <a:rPr lang="en-US" smtClean="0"/>
              <a:t>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B690D-A852-514A-848D-56122B86EA00}" type="slidenum">
              <a:rPr lang="en-US" smtClean="0"/>
              <a:t>‹#›</a:t>
            </a:fld>
            <a:endParaRPr lang="en-US"/>
          </a:p>
        </p:txBody>
      </p:sp>
    </p:spTree>
    <p:extLst>
      <p:ext uri="{BB962C8B-B14F-4D97-AF65-F5344CB8AC3E}">
        <p14:creationId xmlns:p14="http://schemas.microsoft.com/office/powerpoint/2010/main" val="1892691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90EFE6-A0C3-E048-AA06-E98FD8BBADAD}" type="datetimeFigureOut">
              <a:rPr lang="en-US" smtClean="0"/>
              <a:t>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3B690D-A852-514A-848D-56122B86EA00}" type="slidenum">
              <a:rPr lang="en-US" smtClean="0"/>
              <a:t>‹#›</a:t>
            </a:fld>
            <a:endParaRPr lang="en-US"/>
          </a:p>
        </p:txBody>
      </p:sp>
    </p:spTree>
    <p:extLst>
      <p:ext uri="{BB962C8B-B14F-4D97-AF65-F5344CB8AC3E}">
        <p14:creationId xmlns:p14="http://schemas.microsoft.com/office/powerpoint/2010/main" val="1697724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90EFE6-A0C3-E048-AA06-E98FD8BBADAD}" type="datetimeFigureOut">
              <a:rPr lang="en-US" smtClean="0"/>
              <a:t>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3B690D-A852-514A-848D-56122B86EA00}" type="slidenum">
              <a:rPr lang="en-US" smtClean="0"/>
              <a:t>‹#›</a:t>
            </a:fld>
            <a:endParaRPr lang="en-US"/>
          </a:p>
        </p:txBody>
      </p:sp>
    </p:spTree>
    <p:extLst>
      <p:ext uri="{BB962C8B-B14F-4D97-AF65-F5344CB8AC3E}">
        <p14:creationId xmlns:p14="http://schemas.microsoft.com/office/powerpoint/2010/main" val="1020650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90EFE6-A0C3-E048-AA06-E98FD8BBADAD}" type="datetimeFigureOut">
              <a:rPr lang="en-US" smtClean="0"/>
              <a:t>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3B690D-A852-514A-848D-56122B86EA00}" type="slidenum">
              <a:rPr lang="en-US" smtClean="0"/>
              <a:t>‹#›</a:t>
            </a:fld>
            <a:endParaRPr lang="en-US"/>
          </a:p>
        </p:txBody>
      </p:sp>
    </p:spTree>
    <p:extLst>
      <p:ext uri="{BB962C8B-B14F-4D97-AF65-F5344CB8AC3E}">
        <p14:creationId xmlns:p14="http://schemas.microsoft.com/office/powerpoint/2010/main" val="512092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90EFE6-A0C3-E048-AA06-E98FD8BBADAD}" type="datetimeFigureOut">
              <a:rPr lang="en-US" smtClean="0"/>
              <a:t>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3B690D-A852-514A-848D-56122B86EA00}" type="slidenum">
              <a:rPr lang="en-US" smtClean="0"/>
              <a:t>‹#›</a:t>
            </a:fld>
            <a:endParaRPr lang="en-US"/>
          </a:p>
        </p:txBody>
      </p:sp>
    </p:spTree>
    <p:extLst>
      <p:ext uri="{BB962C8B-B14F-4D97-AF65-F5344CB8AC3E}">
        <p14:creationId xmlns:p14="http://schemas.microsoft.com/office/powerpoint/2010/main" val="2487879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90EFE6-A0C3-E048-AA06-E98FD8BBADAD}" type="datetimeFigureOut">
              <a:rPr lang="en-US" smtClean="0"/>
              <a:t>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3B690D-A852-514A-848D-56122B86EA00}" type="slidenum">
              <a:rPr lang="en-US" smtClean="0"/>
              <a:t>‹#›</a:t>
            </a:fld>
            <a:endParaRPr lang="en-US"/>
          </a:p>
        </p:txBody>
      </p:sp>
    </p:spTree>
    <p:extLst>
      <p:ext uri="{BB962C8B-B14F-4D97-AF65-F5344CB8AC3E}">
        <p14:creationId xmlns:p14="http://schemas.microsoft.com/office/powerpoint/2010/main" val="936262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90EFE6-A0C3-E048-AA06-E98FD8BBADAD}" type="datetimeFigureOut">
              <a:rPr lang="en-US" smtClean="0"/>
              <a:t>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3B690D-A852-514A-848D-56122B86EA00}" type="slidenum">
              <a:rPr lang="en-US" smtClean="0"/>
              <a:t>‹#›</a:t>
            </a:fld>
            <a:endParaRPr lang="en-US"/>
          </a:p>
        </p:txBody>
      </p:sp>
    </p:spTree>
    <p:extLst>
      <p:ext uri="{BB962C8B-B14F-4D97-AF65-F5344CB8AC3E}">
        <p14:creationId xmlns:p14="http://schemas.microsoft.com/office/powerpoint/2010/main" val="6633062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90EFE6-A0C3-E048-AA06-E98FD8BBADAD}" type="datetimeFigureOut">
              <a:rPr lang="en-US" smtClean="0"/>
              <a:t>2/6/18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3B690D-A852-514A-848D-56122B86EA00}" type="slidenum">
              <a:rPr lang="en-US" smtClean="0"/>
              <a:t>‹#›</a:t>
            </a:fld>
            <a:endParaRPr lang="en-US"/>
          </a:p>
        </p:txBody>
      </p:sp>
    </p:spTree>
    <p:extLst>
      <p:ext uri="{BB962C8B-B14F-4D97-AF65-F5344CB8AC3E}">
        <p14:creationId xmlns:p14="http://schemas.microsoft.com/office/powerpoint/2010/main" val="130689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image" Target="../media/image1.wmf"/><Relationship Id="rId6" Type="http://schemas.openxmlformats.org/officeDocument/2006/relationships/image" Target="../media/image3.png"/><Relationship Id="rId7" Type="http://schemas.openxmlformats.org/officeDocument/2006/relationships/oleObject" Target="../embeddings/oleObject2.bin"/><Relationship Id="rId8" Type="http://schemas.openxmlformats.org/officeDocument/2006/relationships/image" Target="../media/image2.wmf"/><Relationship Id="rId9" Type="http://schemas.openxmlformats.org/officeDocument/2006/relationships/image" Target="../media/image4.wmf"/><Relationship Id="rId10" Type="http://schemas.openxmlformats.org/officeDocument/2006/relationships/image" Target="../media/image5.png"/><Relationship Id="rId11" Type="http://schemas.openxmlformats.org/officeDocument/2006/relationships/image" Target="../media/image6.tif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35.emf"/></Relationships>
</file>

<file path=ppt/slides/_rels/slide14.x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37.emf"/><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7.bin"/><Relationship Id="rId4" Type="http://schemas.openxmlformats.org/officeDocument/2006/relationships/image" Target="../media/image38.wmf"/><Relationship Id="rId5" Type="http://schemas.openxmlformats.org/officeDocument/2006/relationships/oleObject" Target="../embeddings/oleObject18.bin"/><Relationship Id="rId6" Type="http://schemas.openxmlformats.org/officeDocument/2006/relationships/image" Target="../media/image39.wmf"/><Relationship Id="rId7" Type="http://schemas.openxmlformats.org/officeDocument/2006/relationships/image" Target="../media/image5.png"/><Relationship Id="rId1" Type="http://schemas.openxmlformats.org/officeDocument/2006/relationships/vmlDrawing" Target="../drawings/vmlDrawing8.vml"/><Relationship Id="rId2"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40.emf"/></Relationships>
</file>

<file path=ppt/slides/_rels/slide17.xml.rels><?xml version="1.0" encoding="UTF-8" standalone="yes"?>
<Relationships xmlns="http://schemas.openxmlformats.org/package/2006/relationships"><Relationship Id="rId3" Type="http://schemas.openxmlformats.org/officeDocument/2006/relationships/hyperlink" Target="http://www.justice.gov/ncfs" TargetMode="External"/><Relationship Id="rId4" Type="http://schemas.openxmlformats.org/officeDocument/2006/relationships/hyperlink" Target="http://www.nist.gov/forensics/osac.cfm" TargetMode="External"/><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hyperlink" Target="http://www.bipm.org/en/publications/guides/gum.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hyperlink" Target="http://www.stat.auckland.ac.nz/~curran" TargetMode="External"/><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4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4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9.bin"/><Relationship Id="rId4" Type="http://schemas.openxmlformats.org/officeDocument/2006/relationships/image" Target="../media/image44.wmf"/><Relationship Id="rId5" Type="http://schemas.openxmlformats.org/officeDocument/2006/relationships/image" Target="../media/image5.png"/><Relationship Id="rId1" Type="http://schemas.openxmlformats.org/officeDocument/2006/relationships/vmlDrawing" Target="../drawings/vmlDrawing9.vml"/><Relationship Id="rId2"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7.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8.emf"/><Relationship Id="rId5" Type="http://schemas.openxmlformats.org/officeDocument/2006/relationships/oleObject" Target="../embeddings/oleObject4.bin"/><Relationship Id="rId6" Type="http://schemas.openxmlformats.org/officeDocument/2006/relationships/image" Target="../media/image9.emf"/><Relationship Id="rId7" Type="http://schemas.openxmlformats.org/officeDocument/2006/relationships/oleObject" Target="../embeddings/oleObject5.bin"/><Relationship Id="rId8" Type="http://schemas.openxmlformats.org/officeDocument/2006/relationships/image" Target="../media/image10.emf"/><Relationship Id="rId9" Type="http://schemas.openxmlformats.org/officeDocument/2006/relationships/image" Target="../media/image5.png"/><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1.emf"/><Relationship Id="rId5" Type="http://schemas.openxmlformats.org/officeDocument/2006/relationships/oleObject" Target="../embeddings/oleObject7.bin"/><Relationship Id="rId6" Type="http://schemas.openxmlformats.org/officeDocument/2006/relationships/image" Target="../media/image12.emf"/><Relationship Id="rId7" Type="http://schemas.openxmlformats.org/officeDocument/2006/relationships/image" Target="../media/image5.png"/><Relationship Id="rId8" Type="http://schemas.openxmlformats.org/officeDocument/2006/relationships/image" Target="../media/image13.png"/><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5.emf"/><Relationship Id="rId5" Type="http://schemas.openxmlformats.org/officeDocument/2006/relationships/oleObject" Target="../embeddings/oleObject8.bin"/><Relationship Id="rId6" Type="http://schemas.openxmlformats.org/officeDocument/2006/relationships/image" Target="../media/image14.emf"/><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16.wmf"/><Relationship Id="rId5" Type="http://schemas.openxmlformats.org/officeDocument/2006/relationships/oleObject" Target="../embeddings/oleObject10.bin"/><Relationship Id="rId6" Type="http://schemas.openxmlformats.org/officeDocument/2006/relationships/image" Target="../media/image17.wmf"/><Relationship Id="rId7" Type="http://schemas.openxmlformats.org/officeDocument/2006/relationships/oleObject" Target="../embeddings/oleObject11.bin"/><Relationship Id="rId8" Type="http://schemas.openxmlformats.org/officeDocument/2006/relationships/image" Target="../media/image18.wmf"/><Relationship Id="rId9" Type="http://schemas.openxmlformats.org/officeDocument/2006/relationships/image" Target="../media/image5.png"/><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1" Type="http://schemas.openxmlformats.org/officeDocument/2006/relationships/image" Target="../media/image22.emf"/><Relationship Id="rId12" Type="http://schemas.openxmlformats.org/officeDocument/2006/relationships/image" Target="../media/image23.png"/><Relationship Id="rId1" Type="http://schemas.openxmlformats.org/officeDocument/2006/relationships/vmlDrawing" Target="../drawings/vmlDrawing6.vml"/><Relationship Id="rId2" Type="http://schemas.openxmlformats.org/officeDocument/2006/relationships/slideLayout" Target="../slideLayouts/slideLayout7.xml"/><Relationship Id="rId3" Type="http://schemas.openxmlformats.org/officeDocument/2006/relationships/image" Target="../media/image5.png"/><Relationship Id="rId4" Type="http://schemas.openxmlformats.org/officeDocument/2006/relationships/oleObject" Target="../embeddings/oleObject12.bin"/><Relationship Id="rId5" Type="http://schemas.openxmlformats.org/officeDocument/2006/relationships/image" Target="../media/image19.emf"/><Relationship Id="rId6" Type="http://schemas.openxmlformats.org/officeDocument/2006/relationships/oleObject" Target="../embeddings/oleObject13.bin"/><Relationship Id="rId7" Type="http://schemas.openxmlformats.org/officeDocument/2006/relationships/image" Target="../media/image20.emf"/><Relationship Id="rId8" Type="http://schemas.openxmlformats.org/officeDocument/2006/relationships/oleObject" Target="../embeddings/oleObject14.bin"/><Relationship Id="rId9" Type="http://schemas.openxmlformats.org/officeDocument/2006/relationships/image" Target="../media/image21.emf"/><Relationship Id="rId10" Type="http://schemas.openxmlformats.org/officeDocument/2006/relationships/oleObject" Target="../embeddings/oleObject15.bin"/></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5.emf"/><Relationship Id="rId5" Type="http://schemas.openxmlformats.org/officeDocument/2006/relationships/oleObject" Target="../embeddings/oleObject16.bin"/><Relationship Id="rId6" Type="http://schemas.openxmlformats.org/officeDocument/2006/relationships/image" Target="../media/image24.emf"/><Relationship Id="rId1" Type="http://schemas.openxmlformats.org/officeDocument/2006/relationships/vmlDrawing" Target="../drawings/vmlDrawing7.vml"/><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1"/>
          <p:cNvSpPr>
            <a:spLocks noChangeArrowheads="1"/>
          </p:cNvSpPr>
          <p:nvPr/>
        </p:nvSpPr>
        <p:spPr bwMode="auto">
          <a:xfrm>
            <a:off x="14288" y="152400"/>
            <a:ext cx="9104312" cy="1752600"/>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6000" dirty="0" smtClean="0">
                <a:solidFill>
                  <a:schemeClr val="tx1"/>
                </a:solidFill>
                <a:latin typeface="Times New Roman" pitchFamily="18" charset="0"/>
                <a:cs typeface="Times New Roman" pitchFamily="18" charset="0"/>
              </a:rPr>
              <a:t>Summarizing Data</a:t>
            </a:r>
          </a:p>
        </p:txBody>
      </p:sp>
      <p:graphicFrame>
        <p:nvGraphicFramePr>
          <p:cNvPr id="1026" name="Object 9"/>
          <p:cNvGraphicFramePr>
            <a:graphicFrameLocks noChangeAspect="1"/>
          </p:cNvGraphicFramePr>
          <p:nvPr/>
        </p:nvGraphicFramePr>
        <p:xfrm>
          <a:off x="4094163" y="6067425"/>
          <a:ext cx="73025" cy="180975"/>
        </p:xfrm>
        <a:graphic>
          <a:graphicData uri="http://schemas.openxmlformats.org/presentationml/2006/ole">
            <mc:AlternateContent xmlns:mc="http://schemas.openxmlformats.org/markup-compatibility/2006">
              <mc:Choice xmlns:v="urn:schemas-microsoft-com:vml" Requires="v">
                <p:oleObj spid="_x0000_s8232" r:id="rId4" imgW="723960" imgH="361800" progId="">
                  <p:embed/>
                </p:oleObj>
              </mc:Choice>
              <mc:Fallback>
                <p:oleObj r:id="rId4" imgW="723960" imgH="3618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4163" y="6067425"/>
                        <a:ext cx="73025" cy="18097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pic>
        <p:nvPicPr>
          <p:cNvPr id="1029" name="Picture 4"/>
          <p:cNvPicPr>
            <a:picLocks noChangeAspect="1" noChangeArrowheads="1"/>
          </p:cNvPicPr>
          <p:nvPr/>
        </p:nvPicPr>
        <p:blipFill>
          <a:blip r:embed="rId6"/>
          <a:srcRect/>
          <a:stretch>
            <a:fillRect/>
          </a:stretch>
        </p:blipFill>
        <p:spPr bwMode="auto">
          <a:xfrm>
            <a:off x="228600" y="2105375"/>
            <a:ext cx="3825623" cy="3469923"/>
          </a:xfrm>
          <a:prstGeom prst="rect">
            <a:avLst/>
          </a:prstGeom>
          <a:noFill/>
          <a:ln w="9525">
            <a:noFill/>
            <a:miter lim="800000"/>
            <a:headEnd/>
            <a:tailEnd/>
          </a:ln>
        </p:spPr>
      </p:pic>
      <p:graphicFrame>
        <p:nvGraphicFramePr>
          <p:cNvPr id="1027" name="Object 10"/>
          <p:cNvGraphicFramePr>
            <a:graphicFrameLocks noChangeAspect="1"/>
          </p:cNvGraphicFramePr>
          <p:nvPr/>
        </p:nvGraphicFramePr>
        <p:xfrm>
          <a:off x="4994275" y="6067425"/>
          <a:ext cx="73025" cy="180975"/>
        </p:xfrm>
        <a:graphic>
          <a:graphicData uri="http://schemas.openxmlformats.org/presentationml/2006/ole">
            <mc:AlternateContent xmlns:mc="http://schemas.openxmlformats.org/markup-compatibility/2006">
              <mc:Choice xmlns:v="urn:schemas-microsoft-com:vml" Requires="v">
                <p:oleObj spid="_x0000_s8233" r:id="rId7" imgW="76320" imgH="181080" progId="">
                  <p:embed/>
                </p:oleObj>
              </mc:Choice>
              <mc:Fallback>
                <p:oleObj r:id="rId7" imgW="76320" imgH="18108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94275" y="6067425"/>
                        <a:ext cx="73025" cy="18097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pic>
        <p:nvPicPr>
          <p:cNvPr id="1030" name="Picture 6"/>
          <p:cNvPicPr>
            <a:picLocks noChangeAspect="1" noChangeArrowheads="1"/>
          </p:cNvPicPr>
          <p:nvPr/>
        </p:nvPicPr>
        <p:blipFill>
          <a:blip r:embed="rId9"/>
          <a:srcRect/>
          <a:stretch>
            <a:fillRect/>
          </a:stretch>
        </p:blipFill>
        <p:spPr bwMode="auto">
          <a:xfrm>
            <a:off x="2133600" y="3095975"/>
            <a:ext cx="1418375" cy="910652"/>
          </a:xfrm>
          <a:prstGeom prst="rect">
            <a:avLst/>
          </a:prstGeom>
          <a:noFill/>
          <a:ln w="9525">
            <a:noFill/>
            <a:round/>
            <a:headEnd/>
            <a:tailEnd/>
          </a:ln>
        </p:spPr>
      </p:pic>
      <p:pic>
        <p:nvPicPr>
          <p:cNvPr id="9" name="Picture 2"/>
          <p:cNvPicPr>
            <a:picLocks noChangeAspect="1" noChangeArrowheads="1"/>
          </p:cNvPicPr>
          <p:nvPr/>
        </p:nvPicPr>
        <p:blipFill>
          <a:blip r:embed="rId10" cstate="print"/>
          <a:srcRect/>
          <a:stretch>
            <a:fillRect/>
          </a:stretch>
        </p:blipFill>
        <p:spPr bwMode="auto">
          <a:xfrm>
            <a:off x="484188" y="76200"/>
            <a:ext cx="8202612" cy="239712"/>
          </a:xfrm>
          <a:prstGeom prst="rect">
            <a:avLst/>
          </a:prstGeom>
          <a:noFill/>
          <a:ln w="9525">
            <a:noFill/>
            <a:round/>
            <a:headEnd/>
            <a:tailEnd/>
          </a:ln>
        </p:spPr>
      </p:pic>
      <p:pic>
        <p:nvPicPr>
          <p:cNvPr id="10" name="Picture 2"/>
          <p:cNvPicPr>
            <a:picLocks noChangeAspect="1" noChangeArrowheads="1"/>
          </p:cNvPicPr>
          <p:nvPr/>
        </p:nvPicPr>
        <p:blipFill>
          <a:blip r:embed="rId10" cstate="print"/>
          <a:srcRect/>
          <a:stretch>
            <a:fillRect/>
          </a:stretch>
        </p:blipFill>
        <p:spPr bwMode="auto">
          <a:xfrm>
            <a:off x="482943" y="6553200"/>
            <a:ext cx="8202612" cy="239712"/>
          </a:xfrm>
          <a:prstGeom prst="rect">
            <a:avLst/>
          </a:prstGeom>
          <a:noFill/>
          <a:ln w="9525">
            <a:noFill/>
            <a:round/>
            <a:headEnd/>
            <a:tailEnd/>
          </a:ln>
        </p:spPr>
      </p:pic>
      <p:pic>
        <p:nvPicPr>
          <p:cNvPr id="11" name="Picture 10" descr="howland_sigs.tif"/>
          <p:cNvPicPr>
            <a:picLocks noChangeAspect="1"/>
          </p:cNvPicPr>
          <p:nvPr/>
        </p:nvPicPr>
        <p:blipFill>
          <a:blip r:embed="rId11"/>
          <a:stretch>
            <a:fillRect/>
          </a:stretch>
        </p:blipFill>
        <p:spPr>
          <a:xfrm>
            <a:off x="4261996" y="2521295"/>
            <a:ext cx="4577204" cy="2479680"/>
          </a:xfrm>
          <a:prstGeom prst="rect">
            <a:avLst/>
          </a:prstGeom>
        </p:spPr>
      </p:pic>
      <p:sp>
        <p:nvSpPr>
          <p:cNvPr id="12" name="Rectangle 11"/>
          <p:cNvSpPr/>
          <p:nvPr/>
        </p:nvSpPr>
        <p:spPr>
          <a:xfrm>
            <a:off x="8231341" y="4924775"/>
            <a:ext cx="713281" cy="307777"/>
          </a:xfrm>
          <a:prstGeom prst="rect">
            <a:avLst/>
          </a:prstGeom>
        </p:spPr>
        <p:txBody>
          <a:bodyPr wrap="none">
            <a:spAutoFit/>
          </a:bodyPr>
          <a:lstStyle/>
          <a:p>
            <a:r>
              <a:rPr lang="en-US" sz="1400" dirty="0" smtClean="0">
                <a:solidFill>
                  <a:schemeClr val="tx1"/>
                </a:solidFill>
                <a:latin typeface="Times New Roman" pitchFamily="18" charset="0"/>
                <a:cs typeface="Times New Roman" pitchFamily="18" charset="0"/>
              </a:rPr>
              <a:t>Osborn</a:t>
            </a:r>
            <a:endParaRPr lang="en-US" sz="1400" dirty="0"/>
          </a:p>
        </p:txBody>
      </p:sp>
    </p:spTree>
    <p:extLst>
      <p:ext uri="{BB962C8B-B14F-4D97-AF65-F5344CB8AC3E}">
        <p14:creationId xmlns:p14="http://schemas.microsoft.com/office/powerpoint/2010/main" val="146213357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ChangeArrowheads="1"/>
          </p:cNvSpPr>
          <p:nvPr/>
        </p:nvSpPr>
        <p:spPr bwMode="auto">
          <a:xfrm>
            <a:off x="533400" y="685801"/>
            <a:ext cx="8001000" cy="1844264"/>
          </a:xfrm>
          <a:prstGeom prst="rect">
            <a:avLst/>
          </a:prstGeom>
          <a:noFill/>
          <a:ln w="9525">
            <a:noFill/>
            <a:round/>
            <a:headEnd/>
            <a:tailEnd/>
          </a:ln>
        </p:spPr>
        <p:txBody>
          <a:bodyPr lIns="0" tIns="0" rIns="0" bIns="0"/>
          <a:lstStyle/>
          <a:p>
            <a:pPr marL="430213" indent="-323850">
              <a:lnSpc>
                <a:spcPct val="100000"/>
              </a:lnSpc>
              <a:spcBef>
                <a:spcPts val="800"/>
              </a:spcBef>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endParaRPr lang="en-GB" sz="1200" dirty="0">
              <a:solidFill>
                <a:srgbClr val="000000"/>
              </a:solidFill>
              <a:latin typeface="Times New Roman" pitchFamily="18" charset="0"/>
            </a:endParaRPr>
          </a:p>
          <a:p>
            <a:pPr marL="430213"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3200" dirty="0" smtClean="0">
                <a:solidFill>
                  <a:srgbClr val="000000"/>
                </a:solidFill>
                <a:latin typeface="Times New Roman" pitchFamily="18" charset="0"/>
              </a:rPr>
              <a:t>Sample</a:t>
            </a:r>
            <a:r>
              <a:rPr lang="en-GB" sz="3200" b="1" dirty="0" smtClean="0">
                <a:solidFill>
                  <a:srgbClr val="000000"/>
                </a:solidFill>
                <a:latin typeface="Times New Roman" pitchFamily="18" charset="0"/>
              </a:rPr>
              <a:t> mode</a:t>
            </a:r>
            <a:r>
              <a:rPr lang="en-GB" sz="3200" dirty="0" smtClean="0">
                <a:solidFill>
                  <a:srgbClr val="000000"/>
                </a:solidFill>
                <a:latin typeface="Times New Roman" pitchFamily="18" charset="0"/>
              </a:rPr>
              <a:t>:</a:t>
            </a:r>
          </a:p>
          <a:p>
            <a:pPr marL="887413" lvl="1"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600" dirty="0" smtClean="0">
                <a:solidFill>
                  <a:srgbClr val="000000"/>
                </a:solidFill>
                <a:latin typeface="Times New Roman" pitchFamily="18" charset="0"/>
              </a:rPr>
              <a:t>Needs careful definition but basically:</a:t>
            </a:r>
          </a:p>
          <a:p>
            <a:pPr marL="1344613" lvl="2"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600" dirty="0" smtClean="0">
                <a:solidFill>
                  <a:srgbClr val="000000"/>
                </a:solidFill>
                <a:latin typeface="Times New Roman" pitchFamily="18" charset="0"/>
              </a:rPr>
              <a:t>The data value that occurs the most</a:t>
            </a:r>
          </a:p>
        </p:txBody>
      </p:sp>
      <p:sp>
        <p:nvSpPr>
          <p:cNvPr id="11267" name="Rectangle 4"/>
          <p:cNvSpPr>
            <a:spLocks noChangeArrowheads="1"/>
          </p:cNvSpPr>
          <p:nvPr/>
        </p:nvSpPr>
        <p:spPr bwMode="auto">
          <a:xfrm>
            <a:off x="231775" y="92075"/>
            <a:ext cx="8607425" cy="1127125"/>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smtClean="0">
                <a:solidFill>
                  <a:srgbClr val="000000"/>
                </a:solidFill>
                <a:latin typeface="Times New Roman" pitchFamily="18" charset="0"/>
              </a:rPr>
              <a:t>Measures of Central Tendency</a:t>
            </a:r>
            <a:endParaRPr lang="en-GB" sz="4000" dirty="0">
              <a:solidFill>
                <a:srgbClr val="000000"/>
              </a:solidFill>
              <a:latin typeface="Times New Roman" pitchFamily="18" charset="0"/>
            </a:endParaRPr>
          </a:p>
        </p:txBody>
      </p:sp>
      <p:pic>
        <p:nvPicPr>
          <p:cNvPr id="7"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14" name="Rectangle 5"/>
          <p:cNvSpPr>
            <a:spLocks noChangeArrowheads="1"/>
          </p:cNvSpPr>
          <p:nvPr/>
        </p:nvSpPr>
        <p:spPr bwMode="auto">
          <a:xfrm>
            <a:off x="533400" y="2628515"/>
            <a:ext cx="8001000" cy="1844264"/>
          </a:xfrm>
          <a:prstGeom prst="rect">
            <a:avLst/>
          </a:prstGeom>
          <a:noFill/>
          <a:ln w="9525">
            <a:noFill/>
            <a:round/>
            <a:headEnd/>
            <a:tailEnd/>
          </a:ln>
        </p:spPr>
        <p:txBody>
          <a:bodyPr lIns="0" tIns="0" rIns="0" bIns="0"/>
          <a:lstStyle/>
          <a:p>
            <a:pPr marL="430213" indent="-323850">
              <a:lnSpc>
                <a:spcPct val="100000"/>
              </a:lnSpc>
              <a:spcBef>
                <a:spcPts val="800"/>
              </a:spcBef>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endParaRPr lang="en-GB" sz="1200" dirty="0">
              <a:solidFill>
                <a:srgbClr val="000000"/>
              </a:solidFill>
              <a:latin typeface="Times New Roman" pitchFamily="18" charset="0"/>
            </a:endParaRPr>
          </a:p>
          <a:p>
            <a:pPr marL="887413" lvl="1"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600" dirty="0" smtClean="0">
                <a:solidFill>
                  <a:srgbClr val="000000"/>
                </a:solidFill>
                <a:latin typeface="Times New Roman" pitchFamily="18" charset="0"/>
              </a:rPr>
              <a:t>Tabulate the data and see which value(s) occur the most:</a:t>
            </a:r>
          </a:p>
        </p:txBody>
      </p:sp>
      <p:pic>
        <p:nvPicPr>
          <p:cNvPr id="2" name="Picture 1"/>
          <p:cNvPicPr>
            <a:picLocks noChangeAspect="1"/>
          </p:cNvPicPr>
          <p:nvPr/>
        </p:nvPicPr>
        <p:blipFill>
          <a:blip r:embed="rId3"/>
          <a:stretch>
            <a:fillRect/>
          </a:stretch>
        </p:blipFill>
        <p:spPr>
          <a:xfrm>
            <a:off x="335618" y="4057519"/>
            <a:ext cx="8610600" cy="1066800"/>
          </a:xfrm>
          <a:prstGeom prst="rect">
            <a:avLst/>
          </a:prstGeom>
        </p:spPr>
      </p:pic>
      <p:pic>
        <p:nvPicPr>
          <p:cNvPr id="3" name="Picture 2"/>
          <p:cNvPicPr>
            <a:picLocks noChangeAspect="1"/>
          </p:cNvPicPr>
          <p:nvPr/>
        </p:nvPicPr>
        <p:blipFill>
          <a:blip r:embed="rId4"/>
          <a:stretch>
            <a:fillRect/>
          </a:stretch>
        </p:blipFill>
        <p:spPr>
          <a:xfrm>
            <a:off x="3798584" y="5327516"/>
            <a:ext cx="1612900" cy="889000"/>
          </a:xfrm>
          <a:prstGeom prst="rect">
            <a:avLst/>
          </a:prstGeom>
        </p:spPr>
      </p:pic>
      <p:sp>
        <p:nvSpPr>
          <p:cNvPr id="5" name="TextBox 4"/>
          <p:cNvSpPr txBox="1"/>
          <p:nvPr/>
        </p:nvSpPr>
        <p:spPr>
          <a:xfrm>
            <a:off x="315928" y="3707683"/>
            <a:ext cx="941183" cy="369332"/>
          </a:xfrm>
          <a:prstGeom prst="rect">
            <a:avLst/>
          </a:prstGeom>
          <a:noFill/>
        </p:spPr>
        <p:txBody>
          <a:bodyPr wrap="none" rtlCol="0">
            <a:spAutoFit/>
          </a:bodyPr>
          <a:lstStyle/>
          <a:p>
            <a:r>
              <a:rPr lang="en-US" dirty="0" smtClean="0">
                <a:latin typeface="Times New Roman"/>
                <a:cs typeface="Times New Roman"/>
              </a:rPr>
              <a:t>Sample:</a:t>
            </a:r>
            <a:endParaRPr lang="en-US" dirty="0">
              <a:latin typeface="Times New Roman"/>
              <a:cs typeface="Times New Roman"/>
            </a:endParaRPr>
          </a:p>
        </p:txBody>
      </p:sp>
      <p:sp>
        <p:nvSpPr>
          <p:cNvPr id="21" name="TextBox 20"/>
          <p:cNvSpPr txBox="1"/>
          <p:nvPr/>
        </p:nvSpPr>
        <p:spPr>
          <a:xfrm>
            <a:off x="2634336" y="6360614"/>
            <a:ext cx="697627" cy="369332"/>
          </a:xfrm>
          <a:prstGeom prst="rect">
            <a:avLst/>
          </a:prstGeom>
          <a:noFill/>
        </p:spPr>
        <p:txBody>
          <a:bodyPr wrap="none" rtlCol="0">
            <a:spAutoFit/>
          </a:bodyPr>
          <a:lstStyle/>
          <a:p>
            <a:r>
              <a:rPr lang="en-US" dirty="0" smtClean="0">
                <a:latin typeface="Times New Roman"/>
                <a:cs typeface="Times New Roman"/>
              </a:rPr>
              <a:t>mode</a:t>
            </a:r>
            <a:endParaRPr lang="en-US" dirty="0">
              <a:latin typeface="Times New Roman"/>
              <a:cs typeface="Times New Roman"/>
            </a:endParaRPr>
          </a:p>
        </p:txBody>
      </p:sp>
      <p:cxnSp>
        <p:nvCxnSpPr>
          <p:cNvPr id="13" name="Straight Arrow Connector 12"/>
          <p:cNvCxnSpPr>
            <a:stCxn id="21" idx="3"/>
          </p:cNvCxnSpPr>
          <p:nvPr/>
        </p:nvCxnSpPr>
        <p:spPr>
          <a:xfrm flipV="1">
            <a:off x="3331963" y="5867386"/>
            <a:ext cx="1256036" cy="6778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30211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ChangeArrowheads="1"/>
          </p:cNvSpPr>
          <p:nvPr/>
        </p:nvSpPr>
        <p:spPr bwMode="auto">
          <a:xfrm>
            <a:off x="533400" y="882701"/>
            <a:ext cx="8001000" cy="1844264"/>
          </a:xfrm>
          <a:prstGeom prst="rect">
            <a:avLst/>
          </a:prstGeom>
          <a:noFill/>
          <a:ln w="9525">
            <a:noFill/>
            <a:round/>
            <a:headEnd/>
            <a:tailEnd/>
          </a:ln>
        </p:spPr>
        <p:txBody>
          <a:bodyPr lIns="0" tIns="0" rIns="0" bIns="0"/>
          <a:lstStyle/>
          <a:p>
            <a:pPr marL="430213" indent="-323850">
              <a:lnSpc>
                <a:spcPct val="100000"/>
              </a:lnSpc>
              <a:spcBef>
                <a:spcPts val="800"/>
              </a:spcBef>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endParaRPr lang="en-GB" sz="1200" dirty="0">
              <a:solidFill>
                <a:srgbClr val="000000"/>
              </a:solidFill>
              <a:latin typeface="Times New Roman" pitchFamily="18" charset="0"/>
            </a:endParaRPr>
          </a:p>
          <a:p>
            <a:pPr marL="430213"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400" dirty="0" smtClean="0">
                <a:solidFill>
                  <a:srgbClr val="000000"/>
                </a:solidFill>
                <a:latin typeface="Times New Roman" pitchFamily="18" charset="0"/>
              </a:rPr>
              <a:t>Sample</a:t>
            </a:r>
            <a:r>
              <a:rPr lang="en-GB" sz="2400" b="1" dirty="0" smtClean="0">
                <a:solidFill>
                  <a:srgbClr val="000000"/>
                </a:solidFill>
                <a:latin typeface="Times New Roman" pitchFamily="18" charset="0"/>
              </a:rPr>
              <a:t> mode</a:t>
            </a:r>
            <a:r>
              <a:rPr lang="en-GB" sz="2400" dirty="0" smtClean="0">
                <a:solidFill>
                  <a:srgbClr val="000000"/>
                </a:solidFill>
                <a:latin typeface="Times New Roman" pitchFamily="18" charset="0"/>
              </a:rPr>
              <a:t>:</a:t>
            </a:r>
          </a:p>
        </p:txBody>
      </p:sp>
      <p:sp>
        <p:nvSpPr>
          <p:cNvPr id="11267" name="Rectangle 4"/>
          <p:cNvSpPr>
            <a:spLocks noChangeArrowheads="1"/>
          </p:cNvSpPr>
          <p:nvPr/>
        </p:nvSpPr>
        <p:spPr bwMode="auto">
          <a:xfrm>
            <a:off x="231775" y="92075"/>
            <a:ext cx="8607425" cy="1127125"/>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smtClean="0">
                <a:solidFill>
                  <a:srgbClr val="000000"/>
                </a:solidFill>
                <a:latin typeface="Times New Roman" pitchFamily="18" charset="0"/>
              </a:rPr>
              <a:t>Measures of Central Tendency</a:t>
            </a:r>
            <a:endParaRPr lang="en-GB" sz="4000" dirty="0">
              <a:solidFill>
                <a:srgbClr val="000000"/>
              </a:solidFill>
              <a:latin typeface="Times New Roman" pitchFamily="18" charset="0"/>
            </a:endParaRPr>
          </a:p>
        </p:txBody>
      </p:sp>
      <p:pic>
        <p:nvPicPr>
          <p:cNvPr id="7"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14" name="Rectangle 5"/>
          <p:cNvSpPr>
            <a:spLocks noChangeArrowheads="1"/>
          </p:cNvSpPr>
          <p:nvPr/>
        </p:nvSpPr>
        <p:spPr bwMode="auto">
          <a:xfrm>
            <a:off x="533400" y="1466805"/>
            <a:ext cx="8001000" cy="1844264"/>
          </a:xfrm>
          <a:prstGeom prst="rect">
            <a:avLst/>
          </a:prstGeom>
          <a:noFill/>
          <a:ln w="9525">
            <a:noFill/>
            <a:round/>
            <a:headEnd/>
            <a:tailEnd/>
          </a:ln>
        </p:spPr>
        <p:txBody>
          <a:bodyPr lIns="0" tIns="0" rIns="0" bIns="0"/>
          <a:lstStyle/>
          <a:p>
            <a:pPr marL="430213" indent="-323850">
              <a:lnSpc>
                <a:spcPct val="100000"/>
              </a:lnSpc>
              <a:spcBef>
                <a:spcPts val="800"/>
              </a:spcBef>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endParaRPr lang="en-GB" sz="1200" dirty="0">
              <a:solidFill>
                <a:srgbClr val="000000"/>
              </a:solidFill>
              <a:latin typeface="Times New Roman" pitchFamily="18" charset="0"/>
            </a:endParaRPr>
          </a:p>
          <a:p>
            <a:pPr marL="887413" lvl="1"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000" dirty="0" smtClean="0">
                <a:solidFill>
                  <a:srgbClr val="000000"/>
                </a:solidFill>
                <a:latin typeface="Times New Roman" pitchFamily="18" charset="0"/>
              </a:rPr>
              <a:t>Computing modes can get tricky if there are more than one (</a:t>
            </a:r>
            <a:r>
              <a:rPr lang="en-GB" sz="2000" b="1" dirty="0" smtClean="0">
                <a:solidFill>
                  <a:srgbClr val="000000"/>
                </a:solidFill>
                <a:latin typeface="Times New Roman" pitchFamily="18" charset="0"/>
              </a:rPr>
              <a:t>multi-modal</a:t>
            </a:r>
            <a:r>
              <a:rPr lang="en-GB" sz="2000" dirty="0" smtClean="0">
                <a:solidFill>
                  <a:srgbClr val="000000"/>
                </a:solidFill>
                <a:latin typeface="Times New Roman" pitchFamily="18" charset="0"/>
              </a:rPr>
              <a:t>)</a:t>
            </a:r>
          </a:p>
        </p:txBody>
      </p:sp>
      <p:sp>
        <p:nvSpPr>
          <p:cNvPr id="5" name="TextBox 4"/>
          <p:cNvSpPr txBox="1"/>
          <p:nvPr/>
        </p:nvSpPr>
        <p:spPr>
          <a:xfrm>
            <a:off x="178102" y="3126403"/>
            <a:ext cx="941183" cy="369332"/>
          </a:xfrm>
          <a:prstGeom prst="rect">
            <a:avLst/>
          </a:prstGeom>
          <a:noFill/>
        </p:spPr>
        <p:txBody>
          <a:bodyPr wrap="none" rtlCol="0">
            <a:spAutoFit/>
          </a:bodyPr>
          <a:lstStyle/>
          <a:p>
            <a:r>
              <a:rPr lang="en-US" dirty="0" smtClean="0">
                <a:latin typeface="Times New Roman"/>
                <a:cs typeface="Times New Roman"/>
              </a:rPr>
              <a:t>Sample:</a:t>
            </a:r>
            <a:endParaRPr lang="en-US" dirty="0">
              <a:latin typeface="Times New Roman"/>
              <a:cs typeface="Times New Roman"/>
            </a:endParaRPr>
          </a:p>
        </p:txBody>
      </p:sp>
      <p:sp>
        <p:nvSpPr>
          <p:cNvPr id="21" name="TextBox 20"/>
          <p:cNvSpPr txBox="1"/>
          <p:nvPr/>
        </p:nvSpPr>
        <p:spPr>
          <a:xfrm>
            <a:off x="1807315" y="6196634"/>
            <a:ext cx="1018165" cy="369332"/>
          </a:xfrm>
          <a:prstGeom prst="rect">
            <a:avLst/>
          </a:prstGeom>
          <a:noFill/>
        </p:spPr>
        <p:txBody>
          <a:bodyPr wrap="none" rtlCol="0">
            <a:spAutoFit/>
          </a:bodyPr>
          <a:lstStyle/>
          <a:p>
            <a:r>
              <a:rPr lang="en-US" dirty="0">
                <a:latin typeface="Times New Roman"/>
                <a:cs typeface="Times New Roman"/>
              </a:rPr>
              <a:t>m</a:t>
            </a:r>
            <a:r>
              <a:rPr lang="en-US" dirty="0" smtClean="0">
                <a:latin typeface="Times New Roman"/>
                <a:cs typeface="Times New Roman"/>
              </a:rPr>
              <a:t>odes…</a:t>
            </a:r>
            <a:endParaRPr lang="en-US" dirty="0">
              <a:latin typeface="Times New Roman"/>
              <a:cs typeface="Times New Roman"/>
            </a:endParaRPr>
          </a:p>
        </p:txBody>
      </p:sp>
      <p:pic>
        <p:nvPicPr>
          <p:cNvPr id="4" name="Picture 3"/>
          <p:cNvPicPr>
            <a:picLocks noChangeAspect="1"/>
          </p:cNvPicPr>
          <p:nvPr/>
        </p:nvPicPr>
        <p:blipFill>
          <a:blip r:embed="rId3"/>
          <a:stretch>
            <a:fillRect/>
          </a:stretch>
        </p:blipFill>
        <p:spPr>
          <a:xfrm>
            <a:off x="1109440" y="2795880"/>
            <a:ext cx="4349106" cy="1057071"/>
          </a:xfrm>
          <a:prstGeom prst="rect">
            <a:avLst/>
          </a:prstGeom>
        </p:spPr>
      </p:pic>
      <p:pic>
        <p:nvPicPr>
          <p:cNvPr id="6" name="Picture 5"/>
          <p:cNvPicPr>
            <a:picLocks noChangeAspect="1"/>
          </p:cNvPicPr>
          <p:nvPr/>
        </p:nvPicPr>
        <p:blipFill>
          <a:blip r:embed="rId4"/>
          <a:stretch>
            <a:fillRect/>
          </a:stretch>
        </p:blipFill>
        <p:spPr>
          <a:xfrm>
            <a:off x="5779382" y="2223458"/>
            <a:ext cx="3163401" cy="2372551"/>
          </a:xfrm>
          <a:prstGeom prst="rect">
            <a:avLst/>
          </a:prstGeom>
        </p:spPr>
      </p:pic>
      <p:pic>
        <p:nvPicPr>
          <p:cNvPr id="8" name="Picture 7"/>
          <p:cNvPicPr>
            <a:picLocks noChangeAspect="1"/>
          </p:cNvPicPr>
          <p:nvPr/>
        </p:nvPicPr>
        <p:blipFill>
          <a:blip r:embed="rId5"/>
          <a:stretch>
            <a:fillRect/>
          </a:stretch>
        </p:blipFill>
        <p:spPr>
          <a:xfrm>
            <a:off x="3147146" y="4421813"/>
            <a:ext cx="2311400" cy="889000"/>
          </a:xfrm>
          <a:prstGeom prst="rect">
            <a:avLst/>
          </a:prstGeom>
        </p:spPr>
      </p:pic>
      <p:cxnSp>
        <p:nvCxnSpPr>
          <p:cNvPr id="15" name="Straight Arrow Connector 14"/>
          <p:cNvCxnSpPr/>
          <p:nvPr/>
        </p:nvCxnSpPr>
        <p:spPr>
          <a:xfrm flipV="1">
            <a:off x="2825480" y="5030595"/>
            <a:ext cx="1033953" cy="13507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21" idx="3"/>
          </p:cNvCxnSpPr>
          <p:nvPr/>
        </p:nvCxnSpPr>
        <p:spPr>
          <a:xfrm flipV="1">
            <a:off x="2825480" y="4951838"/>
            <a:ext cx="1841283" cy="14294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076654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ChangeArrowheads="1"/>
          </p:cNvSpPr>
          <p:nvPr/>
        </p:nvSpPr>
        <p:spPr bwMode="auto">
          <a:xfrm>
            <a:off x="533400" y="882701"/>
            <a:ext cx="8001000" cy="1844264"/>
          </a:xfrm>
          <a:prstGeom prst="rect">
            <a:avLst/>
          </a:prstGeom>
          <a:noFill/>
          <a:ln w="9525">
            <a:noFill/>
            <a:round/>
            <a:headEnd/>
            <a:tailEnd/>
          </a:ln>
        </p:spPr>
        <p:txBody>
          <a:bodyPr lIns="0" tIns="0" rIns="0" bIns="0"/>
          <a:lstStyle/>
          <a:p>
            <a:pPr marL="430213" indent="-323850">
              <a:lnSpc>
                <a:spcPct val="100000"/>
              </a:lnSpc>
              <a:spcBef>
                <a:spcPts val="800"/>
              </a:spcBef>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endParaRPr lang="en-GB" sz="1200" dirty="0">
              <a:solidFill>
                <a:srgbClr val="000000"/>
              </a:solidFill>
              <a:latin typeface="Times New Roman" pitchFamily="18" charset="0"/>
            </a:endParaRPr>
          </a:p>
          <a:p>
            <a:pPr marL="430213"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400" dirty="0" smtClean="0">
                <a:solidFill>
                  <a:srgbClr val="000000"/>
                </a:solidFill>
                <a:latin typeface="Times New Roman" pitchFamily="18" charset="0"/>
              </a:rPr>
              <a:t>Sample</a:t>
            </a:r>
            <a:r>
              <a:rPr lang="en-GB" sz="2400" b="1" dirty="0" smtClean="0">
                <a:solidFill>
                  <a:srgbClr val="000000"/>
                </a:solidFill>
                <a:latin typeface="Times New Roman" pitchFamily="18" charset="0"/>
              </a:rPr>
              <a:t> mode</a:t>
            </a:r>
            <a:r>
              <a:rPr lang="en-GB" sz="2400" dirty="0" smtClean="0">
                <a:solidFill>
                  <a:srgbClr val="000000"/>
                </a:solidFill>
                <a:latin typeface="Times New Roman" pitchFamily="18" charset="0"/>
              </a:rPr>
              <a:t>:</a:t>
            </a:r>
          </a:p>
        </p:txBody>
      </p:sp>
      <p:sp>
        <p:nvSpPr>
          <p:cNvPr id="11267" name="Rectangle 4"/>
          <p:cNvSpPr>
            <a:spLocks noChangeArrowheads="1"/>
          </p:cNvSpPr>
          <p:nvPr/>
        </p:nvSpPr>
        <p:spPr bwMode="auto">
          <a:xfrm>
            <a:off x="231775" y="92075"/>
            <a:ext cx="8607425" cy="1127125"/>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smtClean="0">
                <a:solidFill>
                  <a:srgbClr val="000000"/>
                </a:solidFill>
                <a:latin typeface="Times New Roman" pitchFamily="18" charset="0"/>
              </a:rPr>
              <a:t>Measures of Central Tendency</a:t>
            </a:r>
            <a:endParaRPr lang="en-GB" sz="4000" dirty="0">
              <a:solidFill>
                <a:srgbClr val="000000"/>
              </a:solidFill>
              <a:latin typeface="Times New Roman" pitchFamily="18" charset="0"/>
            </a:endParaRPr>
          </a:p>
        </p:txBody>
      </p:sp>
      <p:pic>
        <p:nvPicPr>
          <p:cNvPr id="7"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14" name="Rectangle 5"/>
          <p:cNvSpPr>
            <a:spLocks noChangeArrowheads="1"/>
          </p:cNvSpPr>
          <p:nvPr/>
        </p:nvSpPr>
        <p:spPr bwMode="auto">
          <a:xfrm>
            <a:off x="533400" y="1535720"/>
            <a:ext cx="8001000" cy="334758"/>
          </a:xfrm>
          <a:prstGeom prst="rect">
            <a:avLst/>
          </a:prstGeom>
          <a:noFill/>
          <a:ln w="9525">
            <a:noFill/>
            <a:round/>
            <a:headEnd/>
            <a:tailEnd/>
          </a:ln>
        </p:spPr>
        <p:txBody>
          <a:bodyPr lIns="0" tIns="0" rIns="0" bIns="0"/>
          <a:lstStyle/>
          <a:p>
            <a:pPr marL="887413" lvl="1"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000" dirty="0" smtClean="0">
                <a:solidFill>
                  <a:srgbClr val="000000"/>
                </a:solidFill>
                <a:latin typeface="Times New Roman" pitchFamily="18" charset="0"/>
              </a:rPr>
              <a:t>What’s the mode here?</a:t>
            </a:r>
          </a:p>
        </p:txBody>
      </p:sp>
      <p:sp>
        <p:nvSpPr>
          <p:cNvPr id="5" name="TextBox 4"/>
          <p:cNvSpPr txBox="1"/>
          <p:nvPr/>
        </p:nvSpPr>
        <p:spPr>
          <a:xfrm>
            <a:off x="306094" y="1816158"/>
            <a:ext cx="941183" cy="369332"/>
          </a:xfrm>
          <a:prstGeom prst="rect">
            <a:avLst/>
          </a:prstGeom>
          <a:noFill/>
        </p:spPr>
        <p:txBody>
          <a:bodyPr wrap="none" rtlCol="0">
            <a:spAutoFit/>
          </a:bodyPr>
          <a:lstStyle/>
          <a:p>
            <a:r>
              <a:rPr lang="en-US" dirty="0" smtClean="0">
                <a:latin typeface="Times New Roman"/>
                <a:cs typeface="Times New Roman"/>
              </a:rPr>
              <a:t>Sample:</a:t>
            </a:r>
            <a:endParaRPr lang="en-US" dirty="0">
              <a:latin typeface="Times New Roman"/>
              <a:cs typeface="Times New Roman"/>
            </a:endParaRPr>
          </a:p>
        </p:txBody>
      </p:sp>
      <p:pic>
        <p:nvPicPr>
          <p:cNvPr id="2" name="Picture 1"/>
          <p:cNvPicPr>
            <a:picLocks noChangeAspect="1"/>
          </p:cNvPicPr>
          <p:nvPr/>
        </p:nvPicPr>
        <p:blipFill>
          <a:blip r:embed="rId3"/>
          <a:stretch>
            <a:fillRect/>
          </a:stretch>
        </p:blipFill>
        <p:spPr>
          <a:xfrm>
            <a:off x="0" y="2165800"/>
            <a:ext cx="9144000" cy="1325217"/>
          </a:xfrm>
          <a:prstGeom prst="rect">
            <a:avLst/>
          </a:prstGeom>
        </p:spPr>
      </p:pic>
      <p:pic>
        <p:nvPicPr>
          <p:cNvPr id="3" name="Picture 2"/>
          <p:cNvPicPr>
            <a:picLocks noChangeAspect="1"/>
          </p:cNvPicPr>
          <p:nvPr/>
        </p:nvPicPr>
        <p:blipFill>
          <a:blip r:embed="rId4"/>
          <a:stretch>
            <a:fillRect/>
          </a:stretch>
        </p:blipFill>
        <p:spPr>
          <a:xfrm>
            <a:off x="36923" y="3681882"/>
            <a:ext cx="9057852" cy="3136738"/>
          </a:xfrm>
          <a:prstGeom prst="rect">
            <a:avLst/>
          </a:prstGeom>
        </p:spPr>
      </p:pic>
      <p:pic>
        <p:nvPicPr>
          <p:cNvPr id="17" name="Picture 16"/>
          <p:cNvPicPr>
            <a:picLocks noChangeAspect="1"/>
          </p:cNvPicPr>
          <p:nvPr/>
        </p:nvPicPr>
        <p:blipFill>
          <a:blip r:embed="rId5"/>
          <a:stretch>
            <a:fillRect/>
          </a:stretch>
        </p:blipFill>
        <p:spPr>
          <a:xfrm>
            <a:off x="2134010" y="2488841"/>
            <a:ext cx="4725836" cy="3658502"/>
          </a:xfrm>
          <a:prstGeom prst="rect">
            <a:avLst/>
          </a:prstGeom>
        </p:spPr>
      </p:pic>
      <p:pic>
        <p:nvPicPr>
          <p:cNvPr id="18" name="Picture 17"/>
          <p:cNvPicPr>
            <a:picLocks noChangeAspect="1"/>
          </p:cNvPicPr>
          <p:nvPr/>
        </p:nvPicPr>
        <p:blipFill>
          <a:blip r:embed="rId6"/>
          <a:stretch>
            <a:fillRect/>
          </a:stretch>
        </p:blipFill>
        <p:spPr>
          <a:xfrm>
            <a:off x="2134010" y="2488841"/>
            <a:ext cx="4725836" cy="3544377"/>
          </a:xfrm>
          <a:prstGeom prst="rect">
            <a:avLst/>
          </a:prstGeom>
        </p:spPr>
      </p:pic>
    </p:spTree>
    <p:extLst>
      <p:ext uri="{BB962C8B-B14F-4D97-AF65-F5344CB8AC3E}">
        <p14:creationId xmlns:p14="http://schemas.microsoft.com/office/powerpoint/2010/main" val="15573446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grpId="1" nodeType="clickEffect">
                                  <p:stCondLst>
                                    <p:cond delay="0"/>
                                  </p:stCondLst>
                                  <p:childTnLst>
                                    <p:anim calcmode="lin" valueType="num">
                                      <p:cBhvr additive="base">
                                        <p:cTn id="22" dur="500"/>
                                        <p:tgtEl>
                                          <p:spTgt spid="5"/>
                                        </p:tgtEl>
                                        <p:attrNameLst>
                                          <p:attrName>ppt_x</p:attrName>
                                        </p:attrNameLst>
                                      </p:cBhvr>
                                      <p:tavLst>
                                        <p:tav tm="0">
                                          <p:val>
                                            <p:strVal val="ppt_x"/>
                                          </p:val>
                                        </p:tav>
                                        <p:tav tm="100000">
                                          <p:val>
                                            <p:strVal val="ppt_x"/>
                                          </p:val>
                                        </p:tav>
                                      </p:tavLst>
                                    </p:anim>
                                    <p:anim calcmode="lin" valueType="num">
                                      <p:cBhvr additive="base">
                                        <p:cTn id="23" dur="500"/>
                                        <p:tgtEl>
                                          <p:spTgt spid="5"/>
                                        </p:tgtEl>
                                        <p:attrNameLst>
                                          <p:attrName>ppt_y</p:attrName>
                                        </p:attrNameLst>
                                      </p:cBhvr>
                                      <p:tavLst>
                                        <p:tav tm="0">
                                          <p:val>
                                            <p:strVal val="ppt_y"/>
                                          </p:val>
                                        </p:tav>
                                        <p:tav tm="100000">
                                          <p:val>
                                            <p:strVal val="1+ppt_h/2"/>
                                          </p:val>
                                        </p:tav>
                                      </p:tavLst>
                                    </p:anim>
                                    <p:set>
                                      <p:cBhvr>
                                        <p:cTn id="24" dur="1" fill="hold">
                                          <p:stCondLst>
                                            <p:cond delay="499"/>
                                          </p:stCondLst>
                                        </p:cTn>
                                        <p:tgtEl>
                                          <p:spTgt spid="5"/>
                                        </p:tgtEl>
                                        <p:attrNameLst>
                                          <p:attrName>style.visibility</p:attrName>
                                        </p:attrNameLst>
                                      </p:cBhvr>
                                      <p:to>
                                        <p:strVal val="hidden"/>
                                      </p:to>
                                    </p:set>
                                  </p:childTnLst>
                                </p:cTn>
                              </p:par>
                              <p:par>
                                <p:cTn id="25" presetID="2" presetClass="exit" presetSubtype="4" fill="hold" nodeType="withEffect">
                                  <p:stCondLst>
                                    <p:cond delay="0"/>
                                  </p:stCondLst>
                                  <p:childTnLst>
                                    <p:anim calcmode="lin" valueType="num">
                                      <p:cBhvr additive="base">
                                        <p:cTn id="26" dur="500"/>
                                        <p:tgtEl>
                                          <p:spTgt spid="2"/>
                                        </p:tgtEl>
                                        <p:attrNameLst>
                                          <p:attrName>ppt_x</p:attrName>
                                        </p:attrNameLst>
                                      </p:cBhvr>
                                      <p:tavLst>
                                        <p:tav tm="0">
                                          <p:val>
                                            <p:strVal val="ppt_x"/>
                                          </p:val>
                                        </p:tav>
                                        <p:tav tm="100000">
                                          <p:val>
                                            <p:strVal val="ppt_x"/>
                                          </p:val>
                                        </p:tav>
                                      </p:tavLst>
                                    </p:anim>
                                    <p:anim calcmode="lin" valueType="num">
                                      <p:cBhvr additive="base">
                                        <p:cTn id="27" dur="500"/>
                                        <p:tgtEl>
                                          <p:spTgt spid="2"/>
                                        </p:tgtEl>
                                        <p:attrNameLst>
                                          <p:attrName>ppt_y</p:attrName>
                                        </p:attrNameLst>
                                      </p:cBhvr>
                                      <p:tavLst>
                                        <p:tav tm="0">
                                          <p:val>
                                            <p:strVal val="ppt_y"/>
                                          </p:val>
                                        </p:tav>
                                        <p:tav tm="100000">
                                          <p:val>
                                            <p:strVal val="1+ppt_h/2"/>
                                          </p:val>
                                        </p:tav>
                                      </p:tavLst>
                                    </p:anim>
                                    <p:set>
                                      <p:cBhvr>
                                        <p:cTn id="28" dur="1" fill="hold">
                                          <p:stCondLst>
                                            <p:cond delay="499"/>
                                          </p:stCondLst>
                                        </p:cTn>
                                        <p:tgtEl>
                                          <p:spTgt spid="2"/>
                                        </p:tgtEl>
                                        <p:attrNameLst>
                                          <p:attrName>style.visibility</p:attrName>
                                        </p:attrNameLst>
                                      </p:cBhvr>
                                      <p:to>
                                        <p:strVal val="hidden"/>
                                      </p:to>
                                    </p:set>
                                  </p:childTnLst>
                                </p:cTn>
                              </p:par>
                              <p:par>
                                <p:cTn id="29" presetID="2" presetClass="exit" presetSubtype="4" fill="hold" nodeType="withEffect">
                                  <p:stCondLst>
                                    <p:cond delay="0"/>
                                  </p:stCondLst>
                                  <p:childTnLst>
                                    <p:anim calcmode="lin" valueType="num">
                                      <p:cBhvr additive="base">
                                        <p:cTn id="30" dur="500"/>
                                        <p:tgtEl>
                                          <p:spTgt spid="3"/>
                                        </p:tgtEl>
                                        <p:attrNameLst>
                                          <p:attrName>ppt_x</p:attrName>
                                        </p:attrNameLst>
                                      </p:cBhvr>
                                      <p:tavLst>
                                        <p:tav tm="0">
                                          <p:val>
                                            <p:strVal val="ppt_x"/>
                                          </p:val>
                                        </p:tav>
                                        <p:tav tm="100000">
                                          <p:val>
                                            <p:strVal val="ppt_x"/>
                                          </p:val>
                                        </p:tav>
                                      </p:tavLst>
                                    </p:anim>
                                    <p:anim calcmode="lin" valueType="num">
                                      <p:cBhvr additive="base">
                                        <p:cTn id="31" dur="500"/>
                                        <p:tgtEl>
                                          <p:spTgt spid="3"/>
                                        </p:tgtEl>
                                        <p:attrNameLst>
                                          <p:attrName>ppt_y</p:attrName>
                                        </p:attrNameLst>
                                      </p:cBhvr>
                                      <p:tavLst>
                                        <p:tav tm="0">
                                          <p:val>
                                            <p:strVal val="ppt_y"/>
                                          </p:val>
                                        </p:tav>
                                        <p:tav tm="100000">
                                          <p:val>
                                            <p:strVal val="1+ppt_h/2"/>
                                          </p:val>
                                        </p:tav>
                                      </p:tavLst>
                                    </p:anim>
                                    <p:set>
                                      <p:cBhvr>
                                        <p:cTn id="32" dur="1" fill="hold">
                                          <p:stCondLst>
                                            <p:cond delay="499"/>
                                          </p:stCondLst>
                                        </p:cTn>
                                        <p:tgtEl>
                                          <p:spTgt spid="3"/>
                                        </p:tgtEl>
                                        <p:attrNameLst>
                                          <p:attrName>style.visibility</p:attrName>
                                        </p:attrNameLst>
                                      </p:cBhvr>
                                      <p:to>
                                        <p:strVal val="hidden"/>
                                      </p:to>
                                    </p:set>
                                  </p:childTnLst>
                                </p:cTn>
                              </p:par>
                            </p:childTnLst>
                          </p:cTn>
                        </p:par>
                        <p:par>
                          <p:cTn id="33" fill="hold">
                            <p:stCondLst>
                              <p:cond delay="500"/>
                            </p:stCondLst>
                            <p:childTnLst>
                              <p:par>
                                <p:cTn id="34" presetID="2" presetClass="entr" presetSubtype="4"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xit" presetSubtype="4" fill="hold" nodeType="clickEffect">
                                  <p:stCondLst>
                                    <p:cond delay="0"/>
                                  </p:stCondLst>
                                  <p:childTnLst>
                                    <p:anim calcmode="lin" valueType="num">
                                      <p:cBhvr additive="base">
                                        <p:cTn id="41" dur="500"/>
                                        <p:tgtEl>
                                          <p:spTgt spid="17"/>
                                        </p:tgtEl>
                                        <p:attrNameLst>
                                          <p:attrName>ppt_x</p:attrName>
                                        </p:attrNameLst>
                                      </p:cBhvr>
                                      <p:tavLst>
                                        <p:tav tm="0">
                                          <p:val>
                                            <p:strVal val="ppt_x"/>
                                          </p:val>
                                        </p:tav>
                                        <p:tav tm="100000">
                                          <p:val>
                                            <p:strVal val="ppt_x"/>
                                          </p:val>
                                        </p:tav>
                                      </p:tavLst>
                                    </p:anim>
                                    <p:anim calcmode="lin" valueType="num">
                                      <p:cBhvr additive="base">
                                        <p:cTn id="42" dur="500"/>
                                        <p:tgtEl>
                                          <p:spTgt spid="17"/>
                                        </p:tgtEl>
                                        <p:attrNameLst>
                                          <p:attrName>ppt_y</p:attrName>
                                        </p:attrNameLst>
                                      </p:cBhvr>
                                      <p:tavLst>
                                        <p:tav tm="0">
                                          <p:val>
                                            <p:strVal val="ppt_y"/>
                                          </p:val>
                                        </p:tav>
                                        <p:tav tm="100000">
                                          <p:val>
                                            <p:strVal val="1+ppt_h/2"/>
                                          </p:val>
                                        </p:tav>
                                      </p:tavLst>
                                    </p:anim>
                                    <p:set>
                                      <p:cBhvr>
                                        <p:cTn id="43" dur="1" fill="hold">
                                          <p:stCondLst>
                                            <p:cond delay="499"/>
                                          </p:stCondLst>
                                        </p:cTn>
                                        <p:tgtEl>
                                          <p:spTgt spid="17"/>
                                        </p:tgtEl>
                                        <p:attrNameLst>
                                          <p:attrName>style.visibility</p:attrName>
                                        </p:attrNameLst>
                                      </p:cBhvr>
                                      <p:to>
                                        <p:strVal val="hidden"/>
                                      </p:to>
                                    </p:set>
                                  </p:childTnLst>
                                </p:cTn>
                              </p:par>
                            </p:childTnLst>
                          </p:cTn>
                        </p:par>
                        <p:par>
                          <p:cTn id="44" fill="hold">
                            <p:stCondLst>
                              <p:cond delay="500"/>
                            </p:stCondLst>
                            <p:childTnLst>
                              <p:par>
                                <p:cTn id="45" presetID="2" presetClass="entr" presetSubtype="4"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ChangeArrowheads="1"/>
          </p:cNvSpPr>
          <p:nvPr/>
        </p:nvSpPr>
        <p:spPr bwMode="auto">
          <a:xfrm>
            <a:off x="533400" y="685800"/>
            <a:ext cx="8001000" cy="5273675"/>
          </a:xfrm>
          <a:prstGeom prst="rect">
            <a:avLst/>
          </a:prstGeom>
          <a:noFill/>
          <a:ln w="9525">
            <a:noFill/>
            <a:round/>
            <a:headEnd/>
            <a:tailEnd/>
          </a:ln>
        </p:spPr>
        <p:txBody>
          <a:bodyPr lIns="0" tIns="0" rIns="0" bIns="0"/>
          <a:lstStyle/>
          <a:p>
            <a:pPr marL="430213" indent="-323850">
              <a:lnSpc>
                <a:spcPct val="100000"/>
              </a:lnSpc>
              <a:spcBef>
                <a:spcPts val="800"/>
              </a:spcBef>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endParaRPr lang="en-GB" sz="1200" dirty="0">
              <a:solidFill>
                <a:srgbClr val="000000"/>
              </a:solidFill>
              <a:latin typeface="Times New Roman" pitchFamily="18" charset="0"/>
            </a:endParaRPr>
          </a:p>
          <a:p>
            <a:pPr marL="430213"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3200" dirty="0" smtClean="0">
                <a:solidFill>
                  <a:srgbClr val="000000"/>
                </a:solidFill>
                <a:latin typeface="Times New Roman" pitchFamily="18" charset="0"/>
              </a:rPr>
              <a:t>Sample</a:t>
            </a:r>
            <a:r>
              <a:rPr lang="en-GB" sz="3200" b="1" dirty="0" smtClean="0">
                <a:solidFill>
                  <a:srgbClr val="000000"/>
                </a:solidFill>
                <a:latin typeface="Times New Roman" pitchFamily="18" charset="0"/>
              </a:rPr>
              <a:t> mode</a:t>
            </a:r>
            <a:r>
              <a:rPr lang="en-GB" sz="3200" dirty="0" smtClean="0">
                <a:solidFill>
                  <a:srgbClr val="000000"/>
                </a:solidFill>
                <a:latin typeface="Times New Roman" pitchFamily="18" charset="0"/>
              </a:rPr>
              <a:t>:</a:t>
            </a:r>
          </a:p>
          <a:p>
            <a:pPr marL="887413" lvl="1"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800" b="1" dirty="0" smtClean="0">
                <a:solidFill>
                  <a:srgbClr val="000000"/>
                </a:solidFill>
                <a:latin typeface="Times New Roman" pitchFamily="18" charset="0"/>
              </a:rPr>
              <a:t>Mode</a:t>
            </a:r>
            <a:r>
              <a:rPr lang="en-GB" sz="2800" dirty="0" smtClean="0">
                <a:solidFill>
                  <a:srgbClr val="000000"/>
                </a:solidFill>
                <a:latin typeface="Times New Roman" pitchFamily="18" charset="0"/>
              </a:rPr>
              <a:t> of Average Absolute Velocity for Genuine Signatures, LAM:</a:t>
            </a:r>
            <a:endParaRPr lang="en-GB" sz="2800" dirty="0">
              <a:solidFill>
                <a:srgbClr val="000000"/>
              </a:solidFill>
              <a:latin typeface="Times New Roman" pitchFamily="18" charset="0"/>
            </a:endParaRPr>
          </a:p>
        </p:txBody>
      </p:sp>
      <p:sp>
        <p:nvSpPr>
          <p:cNvPr id="11267" name="Rectangle 4"/>
          <p:cNvSpPr>
            <a:spLocks noChangeArrowheads="1"/>
          </p:cNvSpPr>
          <p:nvPr/>
        </p:nvSpPr>
        <p:spPr bwMode="auto">
          <a:xfrm>
            <a:off x="231775" y="92075"/>
            <a:ext cx="8607425" cy="1127125"/>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smtClean="0">
                <a:solidFill>
                  <a:srgbClr val="000000"/>
                </a:solidFill>
                <a:latin typeface="Times New Roman" pitchFamily="18" charset="0"/>
              </a:rPr>
              <a:t>Measures of Central Tendency</a:t>
            </a:r>
            <a:endParaRPr lang="en-GB" sz="4000" dirty="0">
              <a:solidFill>
                <a:srgbClr val="000000"/>
              </a:solidFill>
              <a:latin typeface="Times New Roman" pitchFamily="18" charset="0"/>
            </a:endParaRPr>
          </a:p>
        </p:txBody>
      </p:sp>
      <p:pic>
        <p:nvPicPr>
          <p:cNvPr id="7"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pic>
        <p:nvPicPr>
          <p:cNvPr id="8" name="Picture 7"/>
          <p:cNvPicPr>
            <a:picLocks noChangeAspect="1"/>
          </p:cNvPicPr>
          <p:nvPr/>
        </p:nvPicPr>
        <p:blipFill>
          <a:blip r:embed="rId3"/>
          <a:stretch>
            <a:fillRect/>
          </a:stretch>
        </p:blipFill>
        <p:spPr>
          <a:xfrm>
            <a:off x="76200" y="2303162"/>
            <a:ext cx="4267200" cy="4267200"/>
          </a:xfrm>
          <a:prstGeom prst="rect">
            <a:avLst/>
          </a:prstGeom>
        </p:spPr>
      </p:pic>
      <p:cxnSp>
        <p:nvCxnSpPr>
          <p:cNvPr id="9" name="Straight Arrow Connector 8"/>
          <p:cNvCxnSpPr/>
          <p:nvPr/>
        </p:nvCxnSpPr>
        <p:spPr bwMode="auto">
          <a:xfrm rot="5400000" flipH="1" flipV="1">
            <a:off x="1216453" y="6185586"/>
            <a:ext cx="464752" cy="1588"/>
          </a:xfrm>
          <a:prstGeom prst="straightConnector1">
            <a:avLst/>
          </a:prstGeom>
          <a:solidFill>
            <a:srgbClr val="00B8FF"/>
          </a:solidFill>
          <a:ln w="38100" cap="flat" cmpd="sng" algn="ctr">
            <a:solidFill>
              <a:schemeClr val="accent5">
                <a:lumMod val="50000"/>
              </a:schemeClr>
            </a:solidFill>
            <a:prstDash val="solid"/>
            <a:round/>
            <a:headEnd type="none" w="med" len="med"/>
            <a:tailEnd type="arrow"/>
          </a:ln>
          <a:effectLst/>
        </p:spPr>
      </p:cxnSp>
      <p:cxnSp>
        <p:nvCxnSpPr>
          <p:cNvPr id="10" name="Straight Arrow Connector 9"/>
          <p:cNvCxnSpPr/>
          <p:nvPr/>
        </p:nvCxnSpPr>
        <p:spPr bwMode="auto">
          <a:xfrm rot="5400000" flipH="1" flipV="1">
            <a:off x="1089281" y="6211844"/>
            <a:ext cx="533400" cy="31237"/>
          </a:xfrm>
          <a:prstGeom prst="straightConnector1">
            <a:avLst/>
          </a:prstGeom>
          <a:solidFill>
            <a:srgbClr val="00B8FF"/>
          </a:solidFill>
          <a:ln w="38100" cap="flat" cmpd="sng" algn="ctr">
            <a:solidFill>
              <a:srgbClr val="FF0000"/>
            </a:solidFill>
            <a:prstDash val="solid"/>
            <a:round/>
            <a:headEnd type="none" w="med" len="med"/>
            <a:tailEnd type="arrow"/>
          </a:ln>
          <a:effectLst/>
        </p:spPr>
      </p:cxnSp>
      <p:sp>
        <p:nvSpPr>
          <p:cNvPr id="11" name="Rectangle 10"/>
          <p:cNvSpPr/>
          <p:nvPr/>
        </p:nvSpPr>
        <p:spPr>
          <a:xfrm>
            <a:off x="1317643" y="6331275"/>
            <a:ext cx="451090" cy="272382"/>
          </a:xfrm>
          <a:prstGeom prst="rect">
            <a:avLst/>
          </a:prstGeom>
        </p:spPr>
        <p:txBody>
          <a:bodyPr wrap="none">
            <a:spAutoFit/>
          </a:bodyPr>
          <a:lstStyle/>
          <a:p>
            <a:r>
              <a:rPr lang="en-GB" sz="1200" dirty="0" smtClean="0">
                <a:solidFill>
                  <a:srgbClr val="000000"/>
                </a:solidFill>
                <a:latin typeface="Times New Roman" pitchFamily="18" charset="0"/>
              </a:rPr>
              <a:t>Avg</a:t>
            </a:r>
            <a:endParaRPr lang="en-US" sz="1200" dirty="0"/>
          </a:p>
        </p:txBody>
      </p:sp>
      <p:sp>
        <p:nvSpPr>
          <p:cNvPr id="12" name="Rectangle 11"/>
          <p:cNvSpPr/>
          <p:nvPr/>
        </p:nvSpPr>
        <p:spPr>
          <a:xfrm>
            <a:off x="4943738" y="3258519"/>
            <a:ext cx="2295262" cy="492443"/>
          </a:xfrm>
          <a:prstGeom prst="rect">
            <a:avLst/>
          </a:prstGeom>
        </p:spPr>
        <p:txBody>
          <a:bodyPr wrap="square">
            <a:spAutoFit/>
          </a:bodyPr>
          <a:lstStyle/>
          <a:p>
            <a:pPr marL="430213" indent="-323850">
              <a:lnSpc>
                <a:spcPct val="100000"/>
              </a:lnSpc>
              <a:spcBef>
                <a:spcPts val="800"/>
              </a:spcBef>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600" dirty="0" smtClean="0">
                <a:solidFill>
                  <a:srgbClr val="000000"/>
                </a:solidFill>
                <a:latin typeface="Times New Roman" pitchFamily="18" charset="0"/>
              </a:rPr>
              <a:t>mode = 9.2541</a:t>
            </a:r>
            <a:endParaRPr lang="en-GB" sz="2400" dirty="0" smtClean="0">
              <a:solidFill>
                <a:srgbClr val="000000"/>
              </a:solidFill>
              <a:latin typeface="Times New Roman" pitchFamily="18" charset="0"/>
            </a:endParaRPr>
          </a:p>
        </p:txBody>
      </p:sp>
      <p:sp>
        <p:nvSpPr>
          <p:cNvPr id="16" name="Rectangle 15"/>
          <p:cNvSpPr/>
          <p:nvPr/>
        </p:nvSpPr>
        <p:spPr>
          <a:xfrm>
            <a:off x="931562" y="6341762"/>
            <a:ext cx="466794" cy="272382"/>
          </a:xfrm>
          <a:prstGeom prst="rect">
            <a:avLst/>
          </a:prstGeom>
        </p:spPr>
        <p:txBody>
          <a:bodyPr wrap="none">
            <a:spAutoFit/>
          </a:bodyPr>
          <a:lstStyle/>
          <a:p>
            <a:r>
              <a:rPr lang="en-GB" sz="1200" dirty="0" smtClean="0">
                <a:solidFill>
                  <a:srgbClr val="000000"/>
                </a:solidFill>
                <a:latin typeface="Times New Roman" pitchFamily="18" charset="0"/>
              </a:rPr>
              <a:t>Med</a:t>
            </a:r>
            <a:endParaRPr lang="en-US" sz="1200" dirty="0"/>
          </a:p>
        </p:txBody>
      </p:sp>
      <p:cxnSp>
        <p:nvCxnSpPr>
          <p:cNvPr id="17" name="Straight Arrow Connector 16"/>
          <p:cNvCxnSpPr/>
          <p:nvPr/>
        </p:nvCxnSpPr>
        <p:spPr bwMode="auto">
          <a:xfrm rot="16200000" flipV="1">
            <a:off x="1392025" y="6091709"/>
            <a:ext cx="745866" cy="481915"/>
          </a:xfrm>
          <a:prstGeom prst="straightConnector1">
            <a:avLst/>
          </a:prstGeom>
          <a:solidFill>
            <a:srgbClr val="00B8FF"/>
          </a:solidFill>
          <a:ln w="38100" cap="flat" cmpd="sng" algn="ctr">
            <a:solidFill>
              <a:srgbClr val="3366FF"/>
            </a:solidFill>
            <a:prstDash val="solid"/>
            <a:round/>
            <a:headEnd type="none" w="med" len="med"/>
            <a:tailEnd type="arrow"/>
          </a:ln>
          <a:effectLst/>
        </p:spPr>
      </p:cxnSp>
      <p:cxnSp>
        <p:nvCxnSpPr>
          <p:cNvPr id="19" name="Straight Arrow Connector 18"/>
          <p:cNvCxnSpPr/>
          <p:nvPr/>
        </p:nvCxnSpPr>
        <p:spPr bwMode="auto">
          <a:xfrm>
            <a:off x="1981200" y="6688438"/>
            <a:ext cx="4419600" cy="17162"/>
          </a:xfrm>
          <a:prstGeom prst="straightConnector1">
            <a:avLst/>
          </a:prstGeom>
          <a:solidFill>
            <a:srgbClr val="00B8FF"/>
          </a:solidFill>
          <a:ln w="38100" cap="flat" cmpd="sng" algn="ctr">
            <a:solidFill>
              <a:srgbClr val="3366FF"/>
            </a:solidFill>
            <a:prstDash val="solid"/>
            <a:round/>
            <a:headEnd type="none" w="med" len="med"/>
            <a:tailEnd type="none"/>
          </a:ln>
          <a:effectLst/>
        </p:spPr>
      </p:cxnSp>
      <p:cxnSp>
        <p:nvCxnSpPr>
          <p:cNvPr id="20" name="Straight Arrow Connector 19"/>
          <p:cNvCxnSpPr/>
          <p:nvPr/>
        </p:nvCxnSpPr>
        <p:spPr bwMode="auto">
          <a:xfrm rot="5400000">
            <a:off x="4914108" y="5218906"/>
            <a:ext cx="2971797" cy="1588"/>
          </a:xfrm>
          <a:prstGeom prst="straightConnector1">
            <a:avLst/>
          </a:prstGeom>
          <a:solidFill>
            <a:srgbClr val="00B8FF"/>
          </a:solidFill>
          <a:ln w="38100" cap="flat" cmpd="sng" algn="ctr">
            <a:solidFill>
              <a:srgbClr val="3366FF"/>
            </a:solidFill>
            <a:prstDash val="solid"/>
            <a:round/>
            <a:headEnd type="none" w="med" len="med"/>
            <a:tailEnd type="none"/>
          </a:ln>
          <a:effectLst/>
        </p:spPr>
      </p:cxnSp>
    </p:spTree>
    <p:extLst>
      <p:ext uri="{BB962C8B-B14F-4D97-AF65-F5344CB8AC3E}">
        <p14:creationId xmlns:p14="http://schemas.microsoft.com/office/powerpoint/2010/main" val="10500266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50000" decel="5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1" accel="50000" decel="5000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0-#ppt_h/2"/>
                                          </p:val>
                                        </p:tav>
                                        <p:tav tm="100000">
                                          <p:val>
                                            <p:strVal val="#ppt_y"/>
                                          </p:val>
                                        </p:tav>
                                      </p:tavLst>
                                    </p:anim>
                                  </p:childTnLst>
                                </p:cTn>
                              </p:par>
                              <p:par>
                                <p:cTn id="13" presetID="2" presetClass="entr" presetSubtype="1" accel="50000" decel="5000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0-#ppt_h/2"/>
                                          </p:val>
                                        </p:tav>
                                        <p:tav tm="100000">
                                          <p:val>
                                            <p:strVal val="#ppt_y"/>
                                          </p:val>
                                        </p:tav>
                                      </p:tavLst>
                                    </p:anim>
                                  </p:childTnLst>
                                </p:cTn>
                              </p:par>
                              <p:par>
                                <p:cTn id="17" presetID="2" presetClass="entr" presetSubtype="1" accel="50000" decel="5000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31775" y="92075"/>
            <a:ext cx="8607425" cy="1127125"/>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smtClean="0">
                <a:solidFill>
                  <a:srgbClr val="000000"/>
                </a:solidFill>
                <a:latin typeface="Times New Roman" pitchFamily="18" charset="0"/>
              </a:rPr>
              <a:t>Measures of Central Tendency</a:t>
            </a:r>
            <a:endParaRPr lang="en-GB" sz="4000" dirty="0">
              <a:solidFill>
                <a:srgbClr val="000000"/>
              </a:solidFill>
              <a:latin typeface="Times New Roman" pitchFamily="18" charset="0"/>
            </a:endParaRPr>
          </a:p>
        </p:txBody>
      </p:sp>
      <p:pic>
        <p:nvPicPr>
          <p:cNvPr id="3"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4" name="Rectangle 5"/>
          <p:cNvSpPr>
            <a:spLocks noChangeArrowheads="1"/>
          </p:cNvSpPr>
          <p:nvPr/>
        </p:nvSpPr>
        <p:spPr bwMode="auto">
          <a:xfrm>
            <a:off x="228600" y="838200"/>
            <a:ext cx="8686800" cy="5273675"/>
          </a:xfrm>
          <a:prstGeom prst="rect">
            <a:avLst/>
          </a:prstGeom>
          <a:noFill/>
          <a:ln w="9525">
            <a:noFill/>
            <a:round/>
            <a:headEnd/>
            <a:tailEnd/>
          </a:ln>
        </p:spPr>
        <p:txBody>
          <a:bodyPr lIns="0" tIns="0" rIns="0" bIns="0"/>
          <a:lstStyle/>
          <a:p>
            <a:pPr marL="430213" indent="-323850">
              <a:lnSpc>
                <a:spcPct val="100000"/>
              </a:lnSpc>
              <a:spcBef>
                <a:spcPts val="800"/>
              </a:spcBef>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endParaRPr lang="en-GB" sz="1200" dirty="0" smtClean="0">
              <a:solidFill>
                <a:srgbClr val="000000"/>
              </a:solidFill>
              <a:latin typeface="Times New Roman" pitchFamily="18" charset="0"/>
            </a:endParaRPr>
          </a:p>
          <a:p>
            <a:pPr marL="430213"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400" dirty="0" smtClean="0">
                <a:solidFill>
                  <a:srgbClr val="000000"/>
                </a:solidFill>
                <a:latin typeface="Times New Roman" pitchFamily="18" charset="0"/>
              </a:rPr>
              <a:t>Some trivia:</a:t>
            </a:r>
            <a:endParaRPr lang="en-GB" sz="2400" dirty="0">
              <a:solidFill>
                <a:srgbClr val="000000"/>
              </a:solidFill>
              <a:latin typeface="Times New Roman" pitchFamily="18" charset="0"/>
            </a:endParaRPr>
          </a:p>
        </p:txBody>
      </p:sp>
      <p:pic>
        <p:nvPicPr>
          <p:cNvPr id="6" name="Picture 5"/>
          <p:cNvPicPr>
            <a:picLocks noChangeAspect="1"/>
          </p:cNvPicPr>
          <p:nvPr/>
        </p:nvPicPr>
        <p:blipFill>
          <a:blip r:embed="rId3"/>
          <a:stretch>
            <a:fillRect/>
          </a:stretch>
        </p:blipFill>
        <p:spPr>
          <a:xfrm>
            <a:off x="304800" y="2511099"/>
            <a:ext cx="3894083" cy="2509520"/>
          </a:xfrm>
          <a:prstGeom prst="rect">
            <a:avLst/>
          </a:prstGeom>
        </p:spPr>
      </p:pic>
      <p:pic>
        <p:nvPicPr>
          <p:cNvPr id="7" name="Picture 6"/>
          <p:cNvPicPr>
            <a:picLocks noChangeAspect="1"/>
          </p:cNvPicPr>
          <p:nvPr/>
        </p:nvPicPr>
        <p:blipFill>
          <a:blip r:embed="rId4"/>
          <a:stretch>
            <a:fillRect/>
          </a:stretch>
        </p:blipFill>
        <p:spPr>
          <a:xfrm>
            <a:off x="4714103" y="2438400"/>
            <a:ext cx="4201297" cy="2590800"/>
          </a:xfrm>
          <a:prstGeom prst="rect">
            <a:avLst/>
          </a:prstGeom>
        </p:spPr>
      </p:pic>
      <p:sp>
        <p:nvSpPr>
          <p:cNvPr id="8" name="Rectangle 7"/>
          <p:cNvSpPr/>
          <p:nvPr/>
        </p:nvSpPr>
        <p:spPr>
          <a:xfrm>
            <a:off x="541283" y="5541104"/>
            <a:ext cx="3713702" cy="930409"/>
          </a:xfrm>
          <a:prstGeom prst="rect">
            <a:avLst/>
          </a:prstGeom>
        </p:spPr>
        <p:txBody>
          <a:bodyPr wrap="none">
            <a:spAutoFit/>
          </a:bodyPr>
          <a:lstStyle/>
          <a:p>
            <a:r>
              <a:rPr lang="en-GB" sz="2800" dirty="0" smtClean="0">
                <a:solidFill>
                  <a:srgbClr val="000000"/>
                </a:solidFill>
                <a:latin typeface="Times New Roman" pitchFamily="18" charset="0"/>
              </a:rPr>
              <a:t>Nice and symmetric:</a:t>
            </a:r>
          </a:p>
          <a:p>
            <a:r>
              <a:rPr lang="en-GB" sz="2800" dirty="0" smtClean="0">
                <a:solidFill>
                  <a:srgbClr val="000000"/>
                </a:solidFill>
                <a:latin typeface="Times New Roman" pitchFamily="18" charset="0"/>
              </a:rPr>
              <a:t>Mean = Median = Mode</a:t>
            </a:r>
            <a:endParaRPr lang="en-US" sz="2800" dirty="0"/>
          </a:p>
        </p:txBody>
      </p:sp>
      <p:cxnSp>
        <p:nvCxnSpPr>
          <p:cNvPr id="9" name="Straight Arrow Connector 8"/>
          <p:cNvCxnSpPr/>
          <p:nvPr/>
        </p:nvCxnSpPr>
        <p:spPr bwMode="auto">
          <a:xfrm rot="5400000" flipH="1" flipV="1">
            <a:off x="6082671" y="4702312"/>
            <a:ext cx="1379152" cy="1588"/>
          </a:xfrm>
          <a:prstGeom prst="straightConnector1">
            <a:avLst/>
          </a:prstGeom>
          <a:solidFill>
            <a:srgbClr val="00B8FF"/>
          </a:solidFill>
          <a:ln w="38100" cap="flat" cmpd="sng" algn="ctr">
            <a:solidFill>
              <a:schemeClr val="accent5">
                <a:lumMod val="50000"/>
              </a:schemeClr>
            </a:solidFill>
            <a:prstDash val="solid"/>
            <a:round/>
            <a:headEnd type="none" w="med" len="med"/>
            <a:tailEnd type="arrow"/>
          </a:ln>
          <a:effectLst/>
        </p:spPr>
      </p:cxnSp>
      <p:sp>
        <p:nvSpPr>
          <p:cNvPr id="11" name="Rectangle 10"/>
          <p:cNvSpPr/>
          <p:nvPr/>
        </p:nvSpPr>
        <p:spPr>
          <a:xfrm>
            <a:off x="6233597" y="5257800"/>
            <a:ext cx="1005403" cy="512448"/>
          </a:xfrm>
          <a:prstGeom prst="rect">
            <a:avLst/>
          </a:prstGeom>
        </p:spPr>
        <p:txBody>
          <a:bodyPr wrap="none">
            <a:spAutoFit/>
          </a:bodyPr>
          <a:lstStyle/>
          <a:p>
            <a:r>
              <a:rPr lang="en-GB" sz="2800" dirty="0" smtClean="0">
                <a:solidFill>
                  <a:srgbClr val="000000"/>
                </a:solidFill>
                <a:latin typeface="Times New Roman" pitchFamily="18" charset="0"/>
              </a:rPr>
              <a:t>Mean</a:t>
            </a:r>
            <a:endParaRPr lang="en-US" sz="2800" dirty="0"/>
          </a:p>
        </p:txBody>
      </p:sp>
      <p:sp>
        <p:nvSpPr>
          <p:cNvPr id="12" name="Rectangle 11"/>
          <p:cNvSpPr/>
          <p:nvPr/>
        </p:nvSpPr>
        <p:spPr>
          <a:xfrm>
            <a:off x="6553200" y="1447800"/>
            <a:ext cx="1162122" cy="512448"/>
          </a:xfrm>
          <a:prstGeom prst="rect">
            <a:avLst/>
          </a:prstGeom>
        </p:spPr>
        <p:txBody>
          <a:bodyPr wrap="none">
            <a:spAutoFit/>
          </a:bodyPr>
          <a:lstStyle/>
          <a:p>
            <a:r>
              <a:rPr lang="en-GB" sz="2800" dirty="0" smtClean="0">
                <a:solidFill>
                  <a:srgbClr val="000000"/>
                </a:solidFill>
                <a:latin typeface="Times New Roman" pitchFamily="18" charset="0"/>
              </a:rPr>
              <a:t>Modes</a:t>
            </a:r>
            <a:endParaRPr lang="en-US" sz="2800" dirty="0"/>
          </a:p>
        </p:txBody>
      </p:sp>
      <p:cxnSp>
        <p:nvCxnSpPr>
          <p:cNvPr id="13" name="Straight Arrow Connector 12"/>
          <p:cNvCxnSpPr>
            <a:stCxn id="12" idx="2"/>
          </p:cNvCxnSpPr>
          <p:nvPr/>
        </p:nvCxnSpPr>
        <p:spPr bwMode="auto">
          <a:xfrm rot="5400000">
            <a:off x="6490354" y="1794493"/>
            <a:ext cx="478153" cy="809663"/>
          </a:xfrm>
          <a:prstGeom prst="straightConnector1">
            <a:avLst/>
          </a:prstGeom>
          <a:solidFill>
            <a:srgbClr val="00B8FF"/>
          </a:solidFill>
          <a:ln w="38100" cap="flat" cmpd="sng" algn="ctr">
            <a:solidFill>
              <a:srgbClr val="3366FF"/>
            </a:solidFill>
            <a:prstDash val="solid"/>
            <a:round/>
            <a:headEnd type="none" w="med" len="med"/>
            <a:tailEnd type="arrow"/>
          </a:ln>
          <a:effectLst/>
        </p:spPr>
      </p:cxnSp>
      <p:cxnSp>
        <p:nvCxnSpPr>
          <p:cNvPr id="16" name="Straight Arrow Connector 15"/>
          <p:cNvCxnSpPr/>
          <p:nvPr/>
        </p:nvCxnSpPr>
        <p:spPr bwMode="auto">
          <a:xfrm rot="16200000" flipH="1">
            <a:off x="6834354" y="2262353"/>
            <a:ext cx="1005487" cy="413405"/>
          </a:xfrm>
          <a:prstGeom prst="straightConnector1">
            <a:avLst/>
          </a:prstGeom>
          <a:solidFill>
            <a:srgbClr val="00B8FF"/>
          </a:solidFill>
          <a:ln w="38100" cap="flat" cmpd="sng" algn="ctr">
            <a:solidFill>
              <a:srgbClr val="3366FF"/>
            </a:solidFill>
            <a:prstDash val="solid"/>
            <a:round/>
            <a:headEnd type="none" w="med" len="med"/>
            <a:tailEnd type="arrow"/>
          </a:ln>
          <a:effectLst/>
        </p:spPr>
      </p:cxnSp>
    </p:spTree>
    <p:extLst>
      <p:ext uri="{BB962C8B-B14F-4D97-AF65-F5344CB8AC3E}">
        <p14:creationId xmlns:p14="http://schemas.microsoft.com/office/powerpoint/2010/main" val="26250898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accel="50000" decel="5000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accel="50000" decel="5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accel="50000" decel="5000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ChangeArrowheads="1"/>
          </p:cNvSpPr>
          <p:nvPr/>
        </p:nvSpPr>
        <p:spPr bwMode="auto">
          <a:xfrm>
            <a:off x="228600" y="990600"/>
            <a:ext cx="8686800" cy="3124200"/>
          </a:xfrm>
          <a:prstGeom prst="rect">
            <a:avLst/>
          </a:prstGeom>
          <a:noFill/>
          <a:ln w="9525">
            <a:noFill/>
            <a:round/>
            <a:headEnd/>
            <a:tailEnd/>
          </a:ln>
        </p:spPr>
        <p:txBody>
          <a:bodyPr lIns="0" tIns="0" rIns="0" bIns="0"/>
          <a:lstStyle/>
          <a:p>
            <a:pPr marL="430213"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3200" b="1" dirty="0" smtClean="0">
                <a:solidFill>
                  <a:srgbClr val="000000"/>
                </a:solidFill>
                <a:latin typeface="Times New Roman" pitchFamily="18" charset="0"/>
              </a:rPr>
              <a:t>Sample variance</a:t>
            </a:r>
            <a:r>
              <a:rPr lang="en-GB" sz="3200" dirty="0" smtClean="0">
                <a:solidFill>
                  <a:srgbClr val="000000"/>
                </a:solidFill>
                <a:latin typeface="Times New Roman" pitchFamily="18" charset="0"/>
              </a:rPr>
              <a:t>:</a:t>
            </a:r>
          </a:p>
          <a:p>
            <a:pPr marL="887413" lvl="1"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600" dirty="0" smtClean="0">
                <a:solidFill>
                  <a:srgbClr val="000000"/>
                </a:solidFill>
                <a:latin typeface="Times New Roman" pitchFamily="18" charset="0"/>
              </a:rPr>
              <a:t>(Almost) the average of squared deviations from the sample mean.</a:t>
            </a:r>
          </a:p>
          <a:p>
            <a:pPr marL="887413" lvl="1"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endParaRPr lang="en-GB" sz="2600" dirty="0" smtClean="0">
              <a:solidFill>
                <a:srgbClr val="000000"/>
              </a:solidFill>
              <a:latin typeface="Times New Roman" pitchFamily="18" charset="0"/>
            </a:endParaRPr>
          </a:p>
          <a:p>
            <a:pPr marL="887413" lvl="1"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endParaRPr lang="en-GB" sz="2600" dirty="0" smtClean="0">
              <a:solidFill>
                <a:srgbClr val="000000"/>
              </a:solidFill>
              <a:latin typeface="Times New Roman" pitchFamily="18" charset="0"/>
            </a:endParaRPr>
          </a:p>
          <a:p>
            <a:pPr marL="887413" lvl="1"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endParaRPr lang="en-GB" sz="2600" dirty="0" smtClean="0">
              <a:solidFill>
                <a:srgbClr val="000000"/>
              </a:solidFill>
              <a:latin typeface="Times New Roman" pitchFamily="18" charset="0"/>
            </a:endParaRPr>
          </a:p>
          <a:p>
            <a:pPr marL="887413" lvl="1"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endParaRPr lang="en-GB" sz="2600" dirty="0" smtClean="0">
              <a:solidFill>
                <a:srgbClr val="000000"/>
              </a:solidFill>
              <a:latin typeface="Times New Roman" pitchFamily="18" charset="0"/>
            </a:endParaRPr>
          </a:p>
        </p:txBody>
      </p:sp>
      <p:sp>
        <p:nvSpPr>
          <p:cNvPr id="11267" name="Rectangle 4"/>
          <p:cNvSpPr>
            <a:spLocks noChangeArrowheads="1"/>
          </p:cNvSpPr>
          <p:nvPr/>
        </p:nvSpPr>
        <p:spPr bwMode="auto">
          <a:xfrm>
            <a:off x="231775" y="228600"/>
            <a:ext cx="8607425" cy="6858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smtClean="0">
                <a:solidFill>
                  <a:srgbClr val="000000"/>
                </a:solidFill>
                <a:latin typeface="Times New Roman" pitchFamily="18" charset="0"/>
              </a:rPr>
              <a:t>Measures of Data Spread</a:t>
            </a:r>
            <a:endParaRPr lang="en-GB" sz="4000" dirty="0">
              <a:solidFill>
                <a:srgbClr val="000000"/>
              </a:solidFill>
              <a:latin typeface="Times New Roman" pitchFamily="18" charset="0"/>
            </a:endParaRPr>
          </a:p>
        </p:txBody>
      </p:sp>
      <p:graphicFrame>
        <p:nvGraphicFramePr>
          <p:cNvPr id="77829" name="Object 5"/>
          <p:cNvGraphicFramePr>
            <a:graphicFrameLocks noChangeAspect="1"/>
          </p:cNvGraphicFramePr>
          <p:nvPr/>
        </p:nvGraphicFramePr>
        <p:xfrm>
          <a:off x="2819400" y="2633141"/>
          <a:ext cx="3057525" cy="990600"/>
        </p:xfrm>
        <a:graphic>
          <a:graphicData uri="http://schemas.openxmlformats.org/presentationml/2006/ole">
            <mc:AlternateContent xmlns:mc="http://schemas.openxmlformats.org/markup-compatibility/2006">
              <mc:Choice xmlns:v="urn:schemas-microsoft-com:vml" Requires="v">
                <p:oleObj spid="_x0000_s6188" name="Equation" r:id="rId3" imgW="1333440" imgH="431640" progId="Equation.3">
                  <p:embed/>
                </p:oleObj>
              </mc:Choice>
              <mc:Fallback>
                <p:oleObj name="Equation" r:id="rId3" imgW="133344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633141"/>
                        <a:ext cx="3057525"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2" name="Straight Arrow Connector 11"/>
          <p:cNvCxnSpPr/>
          <p:nvPr/>
        </p:nvCxnSpPr>
        <p:spPr bwMode="auto">
          <a:xfrm rot="10800000" flipV="1">
            <a:off x="4495800" y="2556941"/>
            <a:ext cx="609600" cy="152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4" name="Straight Arrow Connector 13"/>
          <p:cNvCxnSpPr/>
          <p:nvPr/>
        </p:nvCxnSpPr>
        <p:spPr bwMode="auto">
          <a:xfrm rot="5400000" flipH="1" flipV="1">
            <a:off x="4533900" y="3357041"/>
            <a:ext cx="381000" cy="3048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7" name="Straight Arrow Connector 16"/>
          <p:cNvCxnSpPr/>
          <p:nvPr/>
        </p:nvCxnSpPr>
        <p:spPr bwMode="auto">
          <a:xfrm rot="16200000" flipV="1">
            <a:off x="5379028" y="3363969"/>
            <a:ext cx="339434" cy="18011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20" name="Rectangle 19"/>
          <p:cNvSpPr/>
          <p:nvPr/>
        </p:nvSpPr>
        <p:spPr>
          <a:xfrm>
            <a:off x="3657600" y="3719945"/>
            <a:ext cx="1223412" cy="360996"/>
          </a:xfrm>
          <a:prstGeom prst="rect">
            <a:avLst/>
          </a:prstGeom>
        </p:spPr>
        <p:txBody>
          <a:bodyPr wrap="none">
            <a:spAutoFit/>
          </a:bodyPr>
          <a:lstStyle/>
          <a:p>
            <a:r>
              <a:rPr lang="en-GB" dirty="0" smtClean="0">
                <a:solidFill>
                  <a:srgbClr val="000000"/>
                </a:solidFill>
                <a:latin typeface="Times New Roman" pitchFamily="18" charset="0"/>
              </a:rPr>
              <a:t>data point </a:t>
            </a:r>
            <a:r>
              <a:rPr lang="en-GB" i="1" dirty="0" smtClean="0">
                <a:solidFill>
                  <a:srgbClr val="000000"/>
                </a:solidFill>
                <a:latin typeface="Times New Roman" pitchFamily="18" charset="0"/>
              </a:rPr>
              <a:t>i</a:t>
            </a:r>
            <a:endParaRPr lang="en-US" i="1" dirty="0"/>
          </a:p>
        </p:txBody>
      </p:sp>
      <p:sp>
        <p:nvSpPr>
          <p:cNvPr id="21" name="Rectangle 20"/>
          <p:cNvSpPr/>
          <p:nvPr/>
        </p:nvSpPr>
        <p:spPr>
          <a:xfrm>
            <a:off x="5189468" y="3567545"/>
            <a:ext cx="1396536" cy="360996"/>
          </a:xfrm>
          <a:prstGeom prst="rect">
            <a:avLst/>
          </a:prstGeom>
        </p:spPr>
        <p:txBody>
          <a:bodyPr wrap="none">
            <a:spAutoFit/>
          </a:bodyPr>
          <a:lstStyle/>
          <a:p>
            <a:r>
              <a:rPr lang="en-GB" dirty="0" smtClean="0">
                <a:solidFill>
                  <a:srgbClr val="000000"/>
                </a:solidFill>
                <a:latin typeface="Times New Roman" pitchFamily="18" charset="0"/>
              </a:rPr>
              <a:t>sample mean</a:t>
            </a:r>
            <a:endParaRPr lang="en-US" i="1" dirty="0"/>
          </a:p>
        </p:txBody>
      </p:sp>
      <p:sp>
        <p:nvSpPr>
          <p:cNvPr id="22" name="Rectangle 21"/>
          <p:cNvSpPr/>
          <p:nvPr/>
        </p:nvSpPr>
        <p:spPr>
          <a:xfrm>
            <a:off x="5043055" y="2362200"/>
            <a:ext cx="2223686" cy="360996"/>
          </a:xfrm>
          <a:prstGeom prst="rect">
            <a:avLst/>
          </a:prstGeom>
        </p:spPr>
        <p:txBody>
          <a:bodyPr wrap="none">
            <a:spAutoFit/>
          </a:bodyPr>
          <a:lstStyle/>
          <a:p>
            <a:r>
              <a:rPr lang="en-GB" dirty="0" smtClean="0">
                <a:solidFill>
                  <a:srgbClr val="000000"/>
                </a:solidFill>
                <a:latin typeface="Times New Roman" pitchFamily="18" charset="0"/>
              </a:rPr>
              <a:t>there are </a:t>
            </a:r>
            <a:r>
              <a:rPr lang="en-GB" i="1" dirty="0" smtClean="0">
                <a:solidFill>
                  <a:srgbClr val="000000"/>
                </a:solidFill>
                <a:latin typeface="Times New Roman" pitchFamily="18" charset="0"/>
              </a:rPr>
              <a:t>n</a:t>
            </a:r>
            <a:r>
              <a:rPr lang="en-GB" dirty="0" smtClean="0">
                <a:solidFill>
                  <a:srgbClr val="000000"/>
                </a:solidFill>
                <a:latin typeface="Times New Roman" pitchFamily="18" charset="0"/>
              </a:rPr>
              <a:t> data points</a:t>
            </a:r>
            <a:endParaRPr lang="en-US" i="1" dirty="0"/>
          </a:p>
        </p:txBody>
      </p:sp>
      <p:graphicFrame>
        <p:nvGraphicFramePr>
          <p:cNvPr id="77830" name="Object 6"/>
          <p:cNvGraphicFramePr>
            <a:graphicFrameLocks noChangeAspect="1"/>
          </p:cNvGraphicFramePr>
          <p:nvPr/>
        </p:nvGraphicFramePr>
        <p:xfrm>
          <a:off x="4211785" y="4297215"/>
          <a:ext cx="1165225" cy="582613"/>
        </p:xfrm>
        <a:graphic>
          <a:graphicData uri="http://schemas.openxmlformats.org/presentationml/2006/ole">
            <mc:AlternateContent xmlns:mc="http://schemas.openxmlformats.org/markup-compatibility/2006">
              <mc:Choice xmlns:v="urn:schemas-microsoft-com:vml" Requires="v">
                <p:oleObj spid="_x0000_s6189" name="Equation" r:id="rId5" imgW="507960" imgH="253800" progId="Equation.3">
                  <p:embed/>
                </p:oleObj>
              </mc:Choice>
              <mc:Fallback>
                <p:oleObj name="Equation" r:id="rId5" imgW="50796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785" y="4297215"/>
                        <a:ext cx="1165225"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3" name="Picture 12"/>
          <p:cNvPicPr>
            <a:picLocks noChangeAspect="1" noChangeArrowheads="1"/>
          </p:cNvPicPr>
          <p:nvPr/>
        </p:nvPicPr>
        <p:blipFill>
          <a:blip r:embed="rId7" cstate="print"/>
          <a:srcRect/>
          <a:stretch>
            <a:fillRect/>
          </a:stretch>
        </p:blipFill>
        <p:spPr bwMode="auto">
          <a:xfrm>
            <a:off x="484188" y="76200"/>
            <a:ext cx="8202612" cy="239712"/>
          </a:xfrm>
          <a:prstGeom prst="rect">
            <a:avLst/>
          </a:prstGeom>
          <a:noFill/>
          <a:ln w="9525">
            <a:noFill/>
            <a:round/>
            <a:headEnd/>
            <a:tailEnd/>
          </a:ln>
        </p:spPr>
      </p:pic>
      <p:sp>
        <p:nvSpPr>
          <p:cNvPr id="15" name="Rectangle 14"/>
          <p:cNvSpPr/>
          <p:nvPr/>
        </p:nvSpPr>
        <p:spPr>
          <a:xfrm>
            <a:off x="159952" y="4366577"/>
            <a:ext cx="8686800" cy="1805623"/>
          </a:xfrm>
          <a:prstGeom prst="rect">
            <a:avLst/>
          </a:prstGeom>
        </p:spPr>
        <p:txBody>
          <a:bodyPr wrap="square">
            <a:spAutoFit/>
          </a:bodyPr>
          <a:lstStyle/>
          <a:p>
            <a:pPr marL="887413" lvl="1"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600" b="1" dirty="0" smtClean="0">
                <a:solidFill>
                  <a:srgbClr val="000000"/>
                </a:solidFill>
                <a:latin typeface="Times New Roman" pitchFamily="18" charset="0"/>
              </a:rPr>
              <a:t>Standard deviation </a:t>
            </a:r>
            <a:r>
              <a:rPr lang="en-GB" sz="2600" dirty="0" smtClean="0">
                <a:solidFill>
                  <a:srgbClr val="000000"/>
                </a:solidFill>
                <a:latin typeface="Times New Roman" pitchFamily="18" charset="0"/>
              </a:rPr>
              <a:t>is </a:t>
            </a:r>
          </a:p>
          <a:p>
            <a:pPr marL="1344613" lvl="2"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400" dirty="0" smtClean="0">
                <a:solidFill>
                  <a:srgbClr val="000000"/>
                </a:solidFill>
                <a:latin typeface="Times New Roman" pitchFamily="18" charset="0"/>
              </a:rPr>
              <a:t>The sample average and standard dev. are the most common measures of central tendency and spread</a:t>
            </a:r>
          </a:p>
          <a:p>
            <a:pPr marL="1344613" lvl="2"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400" dirty="0" smtClean="0">
                <a:solidFill>
                  <a:srgbClr val="000000"/>
                </a:solidFill>
                <a:latin typeface="Times New Roman" pitchFamily="18" charset="0"/>
              </a:rPr>
              <a:t>Sample average and standard dev </a:t>
            </a:r>
            <a:r>
              <a:rPr lang="en-GB" sz="2400" i="1" u="sng" dirty="0" smtClean="0">
                <a:solidFill>
                  <a:srgbClr val="000000"/>
                </a:solidFill>
                <a:latin typeface="Times New Roman" pitchFamily="18" charset="0"/>
              </a:rPr>
              <a:t>have the same units</a:t>
            </a:r>
          </a:p>
        </p:txBody>
      </p:sp>
    </p:spTree>
    <p:extLst>
      <p:ext uri="{BB962C8B-B14F-4D97-AF65-F5344CB8AC3E}">
        <p14:creationId xmlns:p14="http://schemas.microsoft.com/office/powerpoint/2010/main" val="10565459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nodeType="withEffect">
                                  <p:stCondLst>
                                    <p:cond delay="0"/>
                                  </p:stCondLst>
                                  <p:childTnLst>
                                    <p:set>
                                      <p:cBhvr>
                                        <p:cTn id="10" dur="1" fill="hold">
                                          <p:stCondLst>
                                            <p:cond delay="0"/>
                                          </p:stCondLst>
                                        </p:cTn>
                                        <p:tgtEl>
                                          <p:spTgt spid="77830"/>
                                        </p:tgtEl>
                                        <p:attrNameLst>
                                          <p:attrName>style.visibility</p:attrName>
                                        </p:attrNameLst>
                                      </p:cBhvr>
                                      <p:to>
                                        <p:strVal val="visible"/>
                                      </p:to>
                                    </p:set>
                                    <p:anim calcmode="lin" valueType="num">
                                      <p:cBhvr additive="base">
                                        <p:cTn id="11" dur="500" fill="hold"/>
                                        <p:tgtEl>
                                          <p:spTgt spid="77830"/>
                                        </p:tgtEl>
                                        <p:attrNameLst>
                                          <p:attrName>ppt_x</p:attrName>
                                        </p:attrNameLst>
                                      </p:cBhvr>
                                      <p:tavLst>
                                        <p:tav tm="0">
                                          <p:val>
                                            <p:strVal val="#ppt_x"/>
                                          </p:val>
                                        </p:tav>
                                        <p:tav tm="100000">
                                          <p:val>
                                            <p:strVal val="#ppt_x"/>
                                          </p:val>
                                        </p:tav>
                                      </p:tavLst>
                                    </p:anim>
                                    <p:anim calcmode="lin" valueType="num">
                                      <p:cBhvr additive="base">
                                        <p:cTn id="12" dur="500" fill="hold"/>
                                        <p:tgtEl>
                                          <p:spTgt spid="778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31775" y="228600"/>
            <a:ext cx="8607425" cy="6858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smtClean="0">
                <a:solidFill>
                  <a:srgbClr val="000000"/>
                </a:solidFill>
                <a:latin typeface="Times New Roman" pitchFamily="18" charset="0"/>
              </a:rPr>
              <a:t>Measures of Data Spread</a:t>
            </a:r>
            <a:endParaRPr lang="en-GB" sz="4000" dirty="0">
              <a:solidFill>
                <a:srgbClr val="000000"/>
              </a:solidFill>
              <a:latin typeface="Times New Roman" pitchFamily="18" charset="0"/>
            </a:endParaRPr>
          </a:p>
        </p:txBody>
      </p:sp>
      <p:pic>
        <p:nvPicPr>
          <p:cNvPr id="3"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4" name="Rectangle 3"/>
          <p:cNvSpPr/>
          <p:nvPr/>
        </p:nvSpPr>
        <p:spPr>
          <a:xfrm>
            <a:off x="231775" y="988377"/>
            <a:ext cx="8686800" cy="892552"/>
          </a:xfrm>
          <a:prstGeom prst="rect">
            <a:avLst/>
          </a:prstGeom>
        </p:spPr>
        <p:txBody>
          <a:bodyPr wrap="square">
            <a:spAutoFit/>
          </a:bodyPr>
          <a:lstStyle/>
          <a:p>
            <a:pPr marL="887413" lvl="1"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600" b="1" dirty="0" smtClean="0">
                <a:solidFill>
                  <a:srgbClr val="000000"/>
                </a:solidFill>
                <a:latin typeface="Times New Roman" pitchFamily="18" charset="0"/>
              </a:rPr>
              <a:t>Standard deviation </a:t>
            </a:r>
            <a:r>
              <a:rPr lang="en-GB" sz="2600" dirty="0" smtClean="0">
                <a:solidFill>
                  <a:srgbClr val="000000"/>
                </a:solidFill>
                <a:latin typeface="Times New Roman" pitchFamily="18" charset="0"/>
              </a:rPr>
              <a:t>is “instructive” to do by hand a few times:</a:t>
            </a:r>
          </a:p>
        </p:txBody>
      </p:sp>
      <p:sp>
        <p:nvSpPr>
          <p:cNvPr id="5" name="Rectangle 4"/>
          <p:cNvSpPr/>
          <p:nvPr/>
        </p:nvSpPr>
        <p:spPr>
          <a:xfrm>
            <a:off x="384175" y="2131377"/>
            <a:ext cx="8686800" cy="1292662"/>
          </a:xfrm>
          <a:prstGeom prst="rect">
            <a:avLst/>
          </a:prstGeom>
        </p:spPr>
        <p:txBody>
          <a:bodyPr wrap="square">
            <a:spAutoFit/>
          </a:bodyPr>
          <a:lstStyle/>
          <a:p>
            <a:pPr marL="563563" lvl="1">
              <a:lnSpc>
                <a:spcPct val="100000"/>
              </a:lnSpc>
              <a:spcBef>
                <a:spcPts val="800"/>
              </a:spcBef>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600" dirty="0" smtClean="0">
                <a:solidFill>
                  <a:srgbClr val="000000"/>
                </a:solidFill>
                <a:latin typeface="Times New Roman" pitchFamily="18" charset="0"/>
              </a:rPr>
              <a:t>Compute the standard deviation of the following blood alcohol volumes assayed in 10 samples of 10 </a:t>
            </a:r>
            <a:r>
              <a:rPr lang="en-GB" sz="2600" dirty="0" smtClean="0">
                <a:solidFill>
                  <a:srgbClr val="000000"/>
                </a:solidFill>
                <a:latin typeface="Symbol" charset="2"/>
                <a:cs typeface="Symbol" charset="2"/>
              </a:rPr>
              <a:t>m</a:t>
            </a:r>
            <a:r>
              <a:rPr lang="en-GB" sz="2600" dirty="0" smtClean="0">
                <a:solidFill>
                  <a:srgbClr val="000000"/>
                </a:solidFill>
                <a:latin typeface="Times New Roman" pitchFamily="18" charset="0"/>
              </a:rPr>
              <a:t>L of blood drawn from a drunk driving suspect:</a:t>
            </a:r>
          </a:p>
        </p:txBody>
      </p:sp>
      <p:sp>
        <p:nvSpPr>
          <p:cNvPr id="6" name="Rectangle 5"/>
          <p:cNvSpPr/>
          <p:nvPr/>
        </p:nvSpPr>
        <p:spPr>
          <a:xfrm>
            <a:off x="1216996" y="3581470"/>
            <a:ext cx="7143234" cy="830997"/>
          </a:xfrm>
          <a:prstGeom prst="rect">
            <a:avLst/>
          </a:prstGeom>
        </p:spPr>
        <p:txBody>
          <a:bodyPr wrap="square">
            <a:spAutoFit/>
          </a:bodyPr>
          <a:lstStyle/>
          <a:p>
            <a:r>
              <a:rPr lang="en-US" sz="2400" dirty="0" smtClean="0">
                <a:latin typeface="Times New Roman"/>
                <a:cs typeface="Times New Roman"/>
              </a:rPr>
              <a:t>7.97 </a:t>
            </a:r>
            <a:r>
              <a:rPr lang="en-US" sz="2400" dirty="0" err="1" smtClean="0">
                <a:latin typeface="Times New Roman"/>
                <a:cs typeface="Times New Roman"/>
              </a:rPr>
              <a:t>nL</a:t>
            </a:r>
            <a:r>
              <a:rPr lang="en-US" sz="2400" dirty="0" smtClean="0">
                <a:latin typeface="Times New Roman"/>
                <a:cs typeface="Times New Roman"/>
              </a:rPr>
              <a:t>, 7.80 </a:t>
            </a:r>
            <a:r>
              <a:rPr lang="en-US" sz="2400" dirty="0" err="1" smtClean="0">
                <a:latin typeface="Times New Roman"/>
                <a:cs typeface="Times New Roman"/>
              </a:rPr>
              <a:t>nL</a:t>
            </a:r>
            <a:r>
              <a:rPr lang="en-US" sz="2400" dirty="0" smtClean="0">
                <a:latin typeface="Times New Roman"/>
                <a:cs typeface="Times New Roman"/>
              </a:rPr>
              <a:t>, 7.79 </a:t>
            </a:r>
            <a:r>
              <a:rPr lang="en-US" sz="2400" dirty="0" err="1" smtClean="0">
                <a:latin typeface="Times New Roman"/>
                <a:cs typeface="Times New Roman"/>
              </a:rPr>
              <a:t>nL</a:t>
            </a:r>
            <a:r>
              <a:rPr lang="en-US" sz="2400" dirty="0" smtClean="0">
                <a:latin typeface="Times New Roman"/>
                <a:cs typeface="Times New Roman"/>
              </a:rPr>
              <a:t>, 8.12 </a:t>
            </a:r>
            <a:r>
              <a:rPr lang="en-US" sz="2400" dirty="0" err="1" smtClean="0">
                <a:latin typeface="Times New Roman"/>
                <a:cs typeface="Times New Roman"/>
              </a:rPr>
              <a:t>nL</a:t>
            </a:r>
            <a:r>
              <a:rPr lang="en-US" sz="2400" dirty="0" smtClean="0">
                <a:latin typeface="Times New Roman"/>
                <a:cs typeface="Times New Roman"/>
              </a:rPr>
              <a:t>, 8.12 </a:t>
            </a:r>
            <a:r>
              <a:rPr lang="en-US" sz="2400" dirty="0" err="1" smtClean="0">
                <a:latin typeface="Times New Roman"/>
                <a:cs typeface="Times New Roman"/>
              </a:rPr>
              <a:t>nL</a:t>
            </a:r>
            <a:r>
              <a:rPr lang="en-US" sz="2400" dirty="0" smtClean="0">
                <a:latin typeface="Times New Roman"/>
                <a:cs typeface="Times New Roman"/>
              </a:rPr>
              <a:t>, 8.22 </a:t>
            </a:r>
            <a:r>
              <a:rPr lang="en-US" sz="2400" dirty="0" err="1" smtClean="0">
                <a:latin typeface="Times New Roman"/>
                <a:cs typeface="Times New Roman"/>
              </a:rPr>
              <a:t>nL</a:t>
            </a:r>
            <a:r>
              <a:rPr lang="en-US" sz="2400" dirty="0" smtClean="0">
                <a:latin typeface="Times New Roman"/>
                <a:cs typeface="Times New Roman"/>
              </a:rPr>
              <a:t>, 8.03 </a:t>
            </a:r>
            <a:r>
              <a:rPr lang="en-US" sz="2400" dirty="0" err="1" smtClean="0">
                <a:latin typeface="Times New Roman"/>
                <a:cs typeface="Times New Roman"/>
              </a:rPr>
              <a:t>nL</a:t>
            </a:r>
            <a:r>
              <a:rPr lang="en-US" sz="2400" dirty="0" smtClean="0">
                <a:latin typeface="Times New Roman"/>
                <a:cs typeface="Times New Roman"/>
              </a:rPr>
              <a:t>, 7.97 </a:t>
            </a:r>
            <a:r>
              <a:rPr lang="en-US" sz="2400" dirty="0" err="1" smtClean="0">
                <a:latin typeface="Times New Roman"/>
                <a:cs typeface="Times New Roman"/>
              </a:rPr>
              <a:t>nL</a:t>
            </a:r>
            <a:r>
              <a:rPr lang="en-US" sz="2400" dirty="0" smtClean="0">
                <a:latin typeface="Times New Roman"/>
                <a:cs typeface="Times New Roman"/>
              </a:rPr>
              <a:t>, 7.88 </a:t>
            </a:r>
            <a:r>
              <a:rPr lang="en-US" sz="2400" dirty="0" err="1" smtClean="0">
                <a:latin typeface="Times New Roman"/>
                <a:cs typeface="Times New Roman"/>
              </a:rPr>
              <a:t>nL</a:t>
            </a:r>
            <a:r>
              <a:rPr lang="en-US" sz="2400" dirty="0" smtClean="0">
                <a:latin typeface="Times New Roman"/>
                <a:cs typeface="Times New Roman"/>
              </a:rPr>
              <a:t>, 8.08 </a:t>
            </a:r>
            <a:r>
              <a:rPr lang="en-US" sz="2400" dirty="0" err="1" smtClean="0">
                <a:latin typeface="Times New Roman"/>
                <a:cs typeface="Times New Roman"/>
              </a:rPr>
              <a:t>nL</a:t>
            </a:r>
            <a:endParaRPr lang="en-US" sz="2400" dirty="0">
              <a:latin typeface="Times New Roman"/>
              <a:cs typeface="Times New Roman"/>
            </a:endParaRPr>
          </a:p>
        </p:txBody>
      </p:sp>
      <p:pic>
        <p:nvPicPr>
          <p:cNvPr id="7" name="Picture 6"/>
          <p:cNvPicPr>
            <a:picLocks noChangeAspect="1"/>
          </p:cNvPicPr>
          <p:nvPr/>
        </p:nvPicPr>
        <p:blipFill>
          <a:blip r:embed="rId3"/>
          <a:stretch>
            <a:fillRect/>
          </a:stretch>
        </p:blipFill>
        <p:spPr>
          <a:xfrm>
            <a:off x="2554334" y="4707069"/>
            <a:ext cx="3396866" cy="1123645"/>
          </a:xfrm>
          <a:prstGeom prst="rect">
            <a:avLst/>
          </a:prstGeom>
        </p:spPr>
      </p:pic>
      <p:sp>
        <p:nvSpPr>
          <p:cNvPr id="8" name="TextBox 7"/>
          <p:cNvSpPr txBox="1"/>
          <p:nvPr/>
        </p:nvSpPr>
        <p:spPr>
          <a:xfrm>
            <a:off x="30692" y="6051287"/>
            <a:ext cx="9113308" cy="646331"/>
          </a:xfrm>
          <a:prstGeom prst="rect">
            <a:avLst/>
          </a:prstGeom>
          <a:noFill/>
        </p:spPr>
        <p:txBody>
          <a:bodyPr wrap="square" rtlCol="0">
            <a:spAutoFit/>
          </a:bodyPr>
          <a:lstStyle/>
          <a:p>
            <a:r>
              <a:rPr lang="en-US" dirty="0" smtClean="0">
                <a:latin typeface="Times New Roman"/>
                <a:cs typeface="Times New Roman"/>
              </a:rPr>
              <a:t>To prevent writers cramp: </a:t>
            </a:r>
          </a:p>
          <a:p>
            <a:r>
              <a:rPr lang="en-US" b="1" dirty="0" err="1" smtClean="0">
                <a:latin typeface="Courier"/>
                <a:cs typeface="Courier"/>
              </a:rPr>
              <a:t>sd</a:t>
            </a:r>
            <a:r>
              <a:rPr lang="en-US" b="1" dirty="0" smtClean="0">
                <a:latin typeface="Courier"/>
                <a:cs typeface="Courier"/>
              </a:rPr>
              <a:t>(c(</a:t>
            </a:r>
            <a:r>
              <a:rPr lang="en-US" b="1" dirty="0">
                <a:latin typeface="Courier"/>
                <a:cs typeface="Courier"/>
              </a:rPr>
              <a:t>7.97, 7.80, 7.79, 8.12, 8.12, 8.22, 8.03, 7.97, 7.88, </a:t>
            </a:r>
            <a:r>
              <a:rPr lang="en-US" b="1" dirty="0" smtClean="0">
                <a:latin typeface="Courier"/>
                <a:cs typeface="Courier"/>
              </a:rPr>
              <a:t>8.08))</a:t>
            </a:r>
            <a:endParaRPr lang="en-US" b="1" dirty="0">
              <a:latin typeface="Courier"/>
              <a:cs typeface="Courier"/>
            </a:endParaRPr>
          </a:p>
        </p:txBody>
      </p:sp>
    </p:spTree>
    <p:extLst>
      <p:ext uri="{BB962C8B-B14F-4D97-AF65-F5344CB8AC3E}">
        <p14:creationId xmlns:p14="http://schemas.microsoft.com/office/powerpoint/2010/main" val="2267227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accel="50000" decel="5000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31775" y="381000"/>
            <a:ext cx="8607425" cy="6858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800" dirty="0" smtClean="0">
                <a:solidFill>
                  <a:srgbClr val="000000"/>
                </a:solidFill>
                <a:latin typeface="Times New Roman" pitchFamily="18" charset="0"/>
              </a:rPr>
              <a:t>Uncertainty</a:t>
            </a:r>
            <a:endParaRPr lang="en-GB" sz="4800" dirty="0">
              <a:solidFill>
                <a:srgbClr val="000000"/>
              </a:solidFill>
              <a:latin typeface="Times New Roman" pitchFamily="18" charset="0"/>
            </a:endParaRPr>
          </a:p>
        </p:txBody>
      </p:sp>
      <p:pic>
        <p:nvPicPr>
          <p:cNvPr id="3"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4" name="Rectangle 5"/>
          <p:cNvSpPr>
            <a:spLocks noChangeArrowheads="1"/>
          </p:cNvSpPr>
          <p:nvPr/>
        </p:nvSpPr>
        <p:spPr bwMode="auto">
          <a:xfrm>
            <a:off x="228600" y="1180045"/>
            <a:ext cx="8686800" cy="1733105"/>
          </a:xfrm>
          <a:prstGeom prst="rect">
            <a:avLst/>
          </a:prstGeom>
          <a:noFill/>
          <a:ln w="9525">
            <a:noFill/>
            <a:round/>
            <a:headEnd/>
            <a:tailEnd/>
          </a:ln>
        </p:spPr>
        <p:txBody>
          <a:bodyPr lIns="0" tIns="0" rIns="0" bIns="0"/>
          <a:lstStyle/>
          <a:p>
            <a:pPr marL="430213"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800" dirty="0" smtClean="0">
                <a:solidFill>
                  <a:srgbClr val="000000"/>
                </a:solidFill>
                <a:latin typeface="Times New Roman"/>
                <a:cs typeface="Times New Roman"/>
              </a:rPr>
              <a:t>Current national effort to standardize procedures, quantification of uncertainty and conclusions used in Forensic Science and Digital Forensics</a:t>
            </a:r>
          </a:p>
          <a:p>
            <a:pPr marL="887413" lvl="1"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600" dirty="0" smtClean="0">
                <a:solidFill>
                  <a:srgbClr val="000000"/>
                </a:solidFill>
                <a:latin typeface="Times New Roman"/>
                <a:cs typeface="Times New Roman"/>
              </a:rPr>
              <a:t>Efforts </a:t>
            </a:r>
            <a:r>
              <a:rPr lang="en-GB" sz="2600" b="1" i="1" u="sng" dirty="0" smtClean="0">
                <a:solidFill>
                  <a:srgbClr val="000000"/>
                </a:solidFill>
                <a:latin typeface="Times New Roman"/>
                <a:cs typeface="Times New Roman"/>
              </a:rPr>
              <a:t>WILL EFFECT YOU</a:t>
            </a:r>
          </a:p>
        </p:txBody>
      </p:sp>
      <p:sp>
        <p:nvSpPr>
          <p:cNvPr id="16" name="Rectangle 5"/>
          <p:cNvSpPr>
            <a:spLocks noChangeArrowheads="1"/>
          </p:cNvSpPr>
          <p:nvPr/>
        </p:nvSpPr>
        <p:spPr bwMode="auto">
          <a:xfrm>
            <a:off x="219096" y="3283590"/>
            <a:ext cx="8686800" cy="2735972"/>
          </a:xfrm>
          <a:prstGeom prst="rect">
            <a:avLst/>
          </a:prstGeom>
          <a:noFill/>
          <a:ln w="9525">
            <a:noFill/>
            <a:round/>
            <a:headEnd/>
            <a:tailEnd/>
          </a:ln>
        </p:spPr>
        <p:txBody>
          <a:bodyPr lIns="0" tIns="0" rIns="0" bIns="0"/>
          <a:lstStyle/>
          <a:p>
            <a:pPr marL="430213"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800" dirty="0" smtClean="0">
                <a:solidFill>
                  <a:srgbClr val="000000"/>
                </a:solidFill>
                <a:latin typeface="Times New Roman"/>
                <a:cs typeface="Times New Roman"/>
              </a:rPr>
              <a:t>Two major bodies currently writing draft policy:</a:t>
            </a:r>
          </a:p>
          <a:p>
            <a:pPr marL="887413" lvl="1"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400" dirty="0" smtClean="0">
                <a:solidFill>
                  <a:srgbClr val="000000"/>
                </a:solidFill>
                <a:latin typeface="Times New Roman"/>
                <a:cs typeface="Times New Roman"/>
              </a:rPr>
              <a:t>The National Commission on Forensic Science (NCFS)</a:t>
            </a:r>
          </a:p>
          <a:p>
            <a:pPr marL="1344613" lvl="2"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000" dirty="0" smtClean="0">
                <a:solidFill>
                  <a:srgbClr val="000000"/>
                </a:solidFill>
                <a:latin typeface="Times New Roman"/>
                <a:cs typeface="Times New Roman"/>
                <a:hlinkClick r:id="rId3"/>
              </a:rPr>
              <a:t>http://www.justice.gov/ncfs</a:t>
            </a:r>
            <a:endParaRPr lang="en-GB" sz="2000" dirty="0">
              <a:solidFill>
                <a:srgbClr val="000000"/>
              </a:solidFill>
              <a:latin typeface="Times New Roman"/>
              <a:cs typeface="Times New Roman"/>
            </a:endParaRPr>
          </a:p>
          <a:p>
            <a:pPr marL="887413" lvl="1"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400" dirty="0" smtClean="0">
                <a:solidFill>
                  <a:srgbClr val="000000"/>
                </a:solidFill>
                <a:latin typeface="Times New Roman"/>
                <a:cs typeface="Times New Roman"/>
              </a:rPr>
              <a:t>National Institute of Standards and Technology, Organization of Scientific Area Committees for Forensic Sciences (OSAC)</a:t>
            </a:r>
          </a:p>
          <a:p>
            <a:pPr marL="1344613" lvl="2"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000" dirty="0" smtClean="0">
                <a:solidFill>
                  <a:srgbClr val="000000"/>
                </a:solidFill>
                <a:latin typeface="Times New Roman"/>
                <a:cs typeface="Times New Roman"/>
                <a:hlinkClick r:id="rId4"/>
              </a:rPr>
              <a:t>http://www.nist.gov/forensics/osac.cfm</a:t>
            </a:r>
            <a:endParaRPr lang="en-GB" sz="2000" dirty="0" smtClean="0">
              <a:solidFill>
                <a:srgbClr val="000000"/>
              </a:solidFill>
              <a:latin typeface="Times New Roman"/>
              <a:cs typeface="Times New Roman"/>
            </a:endParaRPr>
          </a:p>
        </p:txBody>
      </p:sp>
      <p:sp>
        <p:nvSpPr>
          <p:cNvPr id="20" name="Rectangle 19"/>
          <p:cNvSpPr/>
          <p:nvPr/>
        </p:nvSpPr>
        <p:spPr>
          <a:xfrm>
            <a:off x="1425621" y="6144779"/>
            <a:ext cx="6466684" cy="523220"/>
          </a:xfrm>
          <a:prstGeom prst="rect">
            <a:avLst/>
          </a:prstGeom>
        </p:spPr>
        <p:txBody>
          <a:bodyPr wrap="none">
            <a:spAutoFit/>
          </a:bodyPr>
          <a:lstStyle/>
          <a:p>
            <a:r>
              <a:rPr lang="en-GB" sz="2800" dirty="0" smtClean="0">
                <a:solidFill>
                  <a:srgbClr val="000000"/>
                </a:solidFill>
                <a:latin typeface="Times New Roman"/>
                <a:cs typeface="Times New Roman"/>
              </a:rPr>
              <a:t>So get to know whatever “uncertainty” is…</a:t>
            </a:r>
            <a:endParaRPr lang="en-US" sz="2800" dirty="0"/>
          </a:p>
        </p:txBody>
      </p:sp>
    </p:spTree>
    <p:extLst>
      <p:ext uri="{BB962C8B-B14F-4D97-AF65-F5344CB8AC3E}">
        <p14:creationId xmlns:p14="http://schemas.microsoft.com/office/powerpoint/2010/main" val="21644180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31775" y="381000"/>
            <a:ext cx="8607425" cy="6858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800" dirty="0" smtClean="0">
                <a:solidFill>
                  <a:srgbClr val="000000"/>
                </a:solidFill>
                <a:latin typeface="Times New Roman" pitchFamily="18" charset="0"/>
              </a:rPr>
              <a:t>Uncertainty</a:t>
            </a:r>
            <a:endParaRPr lang="en-GB" sz="4800" dirty="0">
              <a:solidFill>
                <a:srgbClr val="000000"/>
              </a:solidFill>
              <a:latin typeface="Times New Roman" pitchFamily="18" charset="0"/>
            </a:endParaRPr>
          </a:p>
        </p:txBody>
      </p:sp>
      <p:pic>
        <p:nvPicPr>
          <p:cNvPr id="3"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4" name="Rectangle 5"/>
          <p:cNvSpPr>
            <a:spLocks noChangeArrowheads="1"/>
          </p:cNvSpPr>
          <p:nvPr/>
        </p:nvSpPr>
        <p:spPr bwMode="auto">
          <a:xfrm>
            <a:off x="228600" y="1127125"/>
            <a:ext cx="8686800" cy="2365375"/>
          </a:xfrm>
          <a:prstGeom prst="rect">
            <a:avLst/>
          </a:prstGeom>
          <a:noFill/>
          <a:ln w="9525">
            <a:noFill/>
            <a:round/>
            <a:headEnd/>
            <a:tailEnd/>
          </a:ln>
        </p:spPr>
        <p:txBody>
          <a:bodyPr lIns="0" tIns="0" rIns="0" bIns="0"/>
          <a:lstStyle/>
          <a:p>
            <a:pPr marL="430213" indent="-323850">
              <a:lnSpc>
                <a:spcPct val="100000"/>
              </a:lnSpc>
              <a:spcBef>
                <a:spcPts val="800"/>
              </a:spcBef>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endParaRPr lang="en-GB" sz="1200" dirty="0" smtClean="0">
              <a:solidFill>
                <a:srgbClr val="000000"/>
              </a:solidFill>
              <a:latin typeface="Times New Roman" pitchFamily="18" charset="0"/>
            </a:endParaRPr>
          </a:p>
          <a:p>
            <a:pPr marL="430213"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000" dirty="0" smtClean="0">
                <a:solidFill>
                  <a:srgbClr val="000000"/>
                </a:solidFill>
                <a:latin typeface="Times New Roman"/>
                <a:cs typeface="Times New Roman"/>
              </a:rPr>
              <a:t>The “</a:t>
            </a:r>
            <a:r>
              <a:rPr lang="en-GB" sz="2000" b="1" dirty="0" smtClean="0">
                <a:solidFill>
                  <a:srgbClr val="000000"/>
                </a:solidFill>
                <a:latin typeface="Times New Roman"/>
                <a:cs typeface="Times New Roman"/>
              </a:rPr>
              <a:t>Guide to the expression of uncertainty in measurement</a:t>
            </a:r>
            <a:r>
              <a:rPr lang="en-GB" sz="2000" dirty="0" smtClean="0">
                <a:solidFill>
                  <a:srgbClr val="000000"/>
                </a:solidFill>
                <a:latin typeface="Times New Roman"/>
                <a:cs typeface="Times New Roman"/>
              </a:rPr>
              <a:t>” (</a:t>
            </a:r>
            <a:r>
              <a:rPr lang="en-GB" sz="2000" b="1" dirty="0" smtClean="0">
                <a:solidFill>
                  <a:srgbClr val="000000"/>
                </a:solidFill>
                <a:latin typeface="Times New Roman"/>
                <a:cs typeface="Times New Roman"/>
              </a:rPr>
              <a:t>GUM</a:t>
            </a:r>
            <a:r>
              <a:rPr lang="en-GB" sz="2000" dirty="0" smtClean="0">
                <a:solidFill>
                  <a:srgbClr val="000000"/>
                </a:solidFill>
                <a:latin typeface="Times New Roman"/>
                <a:cs typeface="Times New Roman"/>
              </a:rPr>
              <a:t>) is a document developed by the </a:t>
            </a:r>
            <a:r>
              <a:rPr lang="en-GB" sz="2000" dirty="0">
                <a:latin typeface="Times New Roman"/>
                <a:cs typeface="Times New Roman"/>
              </a:rPr>
              <a:t>Joint Committee for Guides in Metrology </a:t>
            </a:r>
            <a:r>
              <a:rPr lang="en-GB" sz="2000" dirty="0" smtClean="0">
                <a:latin typeface="Times New Roman"/>
                <a:cs typeface="Times New Roman"/>
              </a:rPr>
              <a:t>(JCGM) </a:t>
            </a:r>
            <a:r>
              <a:rPr lang="en-GB" sz="2000" dirty="0" smtClean="0">
                <a:solidFill>
                  <a:srgbClr val="000000"/>
                </a:solidFill>
                <a:latin typeface="Times New Roman"/>
                <a:cs typeface="Times New Roman"/>
              </a:rPr>
              <a:t>and published by the International Standards Organization (</a:t>
            </a:r>
            <a:r>
              <a:rPr lang="en-GB" sz="2000" b="1" dirty="0" smtClean="0">
                <a:solidFill>
                  <a:srgbClr val="000000"/>
                </a:solidFill>
                <a:latin typeface="Times New Roman"/>
                <a:cs typeface="Times New Roman"/>
              </a:rPr>
              <a:t>ISO</a:t>
            </a:r>
            <a:r>
              <a:rPr lang="en-GB" sz="2000" dirty="0" smtClean="0">
                <a:solidFill>
                  <a:srgbClr val="000000"/>
                </a:solidFill>
                <a:latin typeface="Times New Roman"/>
                <a:cs typeface="Times New Roman"/>
              </a:rPr>
              <a:t>):</a:t>
            </a:r>
          </a:p>
          <a:p>
            <a:pPr marL="887413" lvl="1"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000" dirty="0" smtClean="0">
                <a:solidFill>
                  <a:srgbClr val="000000"/>
                </a:solidFill>
                <a:latin typeface="Times New Roman"/>
                <a:cs typeface="Times New Roman"/>
              </a:rPr>
              <a:t>Describes a generally accepted set of rules and methods to evaluate uncertainty in measurement.</a:t>
            </a:r>
          </a:p>
          <a:p>
            <a:pPr marL="887413" lvl="1"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000" dirty="0" smtClean="0">
                <a:solidFill>
                  <a:srgbClr val="000000"/>
                </a:solidFill>
                <a:latin typeface="Times New Roman"/>
                <a:cs typeface="Times New Roman"/>
                <a:hlinkClick r:id="rId3"/>
              </a:rPr>
              <a:t>http://www.bipm.org/en/publications/guides/gum.html</a:t>
            </a:r>
            <a:endParaRPr lang="en-GB" sz="2000" dirty="0" smtClean="0">
              <a:solidFill>
                <a:srgbClr val="000000"/>
              </a:solidFill>
              <a:latin typeface="Times New Roman"/>
              <a:cs typeface="Times New Roman"/>
            </a:endParaRPr>
          </a:p>
        </p:txBody>
      </p:sp>
      <p:sp>
        <p:nvSpPr>
          <p:cNvPr id="5" name="Rectangle 5"/>
          <p:cNvSpPr>
            <a:spLocks noChangeArrowheads="1"/>
          </p:cNvSpPr>
          <p:nvPr/>
        </p:nvSpPr>
        <p:spPr bwMode="auto">
          <a:xfrm>
            <a:off x="228600" y="3733800"/>
            <a:ext cx="8686800" cy="1054100"/>
          </a:xfrm>
          <a:prstGeom prst="rect">
            <a:avLst/>
          </a:prstGeom>
          <a:noFill/>
          <a:ln w="9525">
            <a:noFill/>
            <a:round/>
            <a:headEnd/>
            <a:tailEnd/>
          </a:ln>
        </p:spPr>
        <p:txBody>
          <a:bodyPr lIns="0" tIns="0" rIns="0" bIns="0"/>
          <a:lstStyle/>
          <a:p>
            <a:pPr marL="430213"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000" b="1" u="sng" dirty="0" smtClean="0">
                <a:solidFill>
                  <a:srgbClr val="000000"/>
                </a:solidFill>
                <a:latin typeface="Times New Roman" pitchFamily="18" charset="0"/>
              </a:rPr>
              <a:t>Uncertainty</a:t>
            </a:r>
            <a:r>
              <a:rPr lang="en-GB" sz="2000" dirty="0" smtClean="0">
                <a:solidFill>
                  <a:srgbClr val="000000"/>
                </a:solidFill>
                <a:latin typeface="Times New Roman" pitchFamily="18" charset="0"/>
              </a:rPr>
              <a:t> is defined as a parameter, associated with the result of a measurement, that </a:t>
            </a:r>
            <a:r>
              <a:rPr lang="en-GB" sz="2000" i="1" u="sng" dirty="0" smtClean="0">
                <a:solidFill>
                  <a:srgbClr val="000000"/>
                </a:solidFill>
                <a:latin typeface="Times New Roman" pitchFamily="18" charset="0"/>
              </a:rPr>
              <a:t>characterizes the dispersion</a:t>
            </a:r>
            <a:r>
              <a:rPr lang="en-GB" sz="2000" dirty="0" smtClean="0">
                <a:solidFill>
                  <a:srgbClr val="000000"/>
                </a:solidFill>
                <a:latin typeface="Times New Roman" pitchFamily="18" charset="0"/>
              </a:rPr>
              <a:t> of the values that could reasonably be attributed to the </a:t>
            </a:r>
            <a:r>
              <a:rPr lang="en-GB" sz="2000" dirty="0" err="1" smtClean="0">
                <a:solidFill>
                  <a:srgbClr val="000000"/>
                </a:solidFill>
                <a:latin typeface="Times New Roman" pitchFamily="18" charset="0"/>
              </a:rPr>
              <a:t>measurand</a:t>
            </a:r>
            <a:r>
              <a:rPr lang="en-GB" sz="2000" dirty="0" smtClean="0">
                <a:solidFill>
                  <a:srgbClr val="000000"/>
                </a:solidFill>
                <a:latin typeface="Times New Roman" pitchFamily="18" charset="0"/>
              </a:rPr>
              <a:t> (JCGM 100:2008, sect 2.2.3)</a:t>
            </a:r>
          </a:p>
        </p:txBody>
      </p:sp>
      <p:sp>
        <p:nvSpPr>
          <p:cNvPr id="6" name="Rectangle 5"/>
          <p:cNvSpPr/>
          <p:nvPr/>
        </p:nvSpPr>
        <p:spPr>
          <a:xfrm>
            <a:off x="331788" y="5054600"/>
            <a:ext cx="8355012" cy="1754327"/>
          </a:xfrm>
          <a:prstGeom prst="rect">
            <a:avLst/>
          </a:prstGeom>
        </p:spPr>
        <p:txBody>
          <a:bodyPr wrap="square">
            <a:spAutoFit/>
          </a:bodyPr>
          <a:lstStyle/>
          <a:p>
            <a:r>
              <a:rPr lang="en-US" dirty="0" smtClean="0">
                <a:latin typeface="Times New Roman"/>
                <a:cs typeface="Times New Roman"/>
              </a:rPr>
              <a:t>NOTE 2 Uncertainty of measurement comprises, in general, many components. Some of these components may be evaluated from the statistical distribution of the results of series of measurements and can be characterized by experimental standard deviations. The other components, which also can be characterized by standard deviations, are evaluated from assumed probability distributions based on experience or other information.</a:t>
            </a:r>
            <a:endParaRPr lang="en-US" dirty="0">
              <a:latin typeface="Times New Roman"/>
              <a:cs typeface="Times New Roman"/>
            </a:endParaRPr>
          </a:p>
        </p:txBody>
      </p:sp>
      <p:cxnSp>
        <p:nvCxnSpPr>
          <p:cNvPr id="8" name="Straight Connector 7"/>
          <p:cNvCxnSpPr/>
          <p:nvPr/>
        </p:nvCxnSpPr>
        <p:spPr>
          <a:xfrm flipV="1">
            <a:off x="1308100" y="5372100"/>
            <a:ext cx="3492500" cy="25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019800" y="5384800"/>
            <a:ext cx="1625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3009900" y="5930900"/>
            <a:ext cx="52197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238500" y="6223000"/>
            <a:ext cx="22479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320800" y="6502400"/>
            <a:ext cx="5461000"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5486400" y="4742934"/>
            <a:ext cx="1883311" cy="369332"/>
          </a:xfrm>
          <a:prstGeom prst="rect">
            <a:avLst/>
          </a:prstGeom>
        </p:spPr>
        <p:txBody>
          <a:bodyPr wrap="none">
            <a:spAutoFit/>
          </a:bodyPr>
          <a:lstStyle/>
          <a:p>
            <a:r>
              <a:rPr lang="en-GB" i="1" dirty="0">
                <a:solidFill>
                  <a:srgbClr val="000000"/>
                </a:solidFill>
                <a:latin typeface="Times New Roman"/>
                <a:cs typeface="Times New Roman"/>
              </a:rPr>
              <a:t>v</a:t>
            </a:r>
            <a:r>
              <a:rPr lang="en-GB" i="1" dirty="0" smtClean="0">
                <a:solidFill>
                  <a:srgbClr val="000000"/>
                </a:solidFill>
                <a:latin typeface="Times New Roman"/>
                <a:cs typeface="Times New Roman"/>
              </a:rPr>
              <a:t>ery frequentist…</a:t>
            </a:r>
            <a:endParaRPr lang="en-US" i="1" dirty="0"/>
          </a:p>
        </p:txBody>
      </p:sp>
      <p:sp>
        <p:nvSpPr>
          <p:cNvPr id="19" name="Rectangle 18"/>
          <p:cNvSpPr/>
          <p:nvPr/>
        </p:nvSpPr>
        <p:spPr>
          <a:xfrm>
            <a:off x="7070123" y="6459161"/>
            <a:ext cx="1750716" cy="369332"/>
          </a:xfrm>
          <a:prstGeom prst="rect">
            <a:avLst/>
          </a:prstGeom>
        </p:spPr>
        <p:txBody>
          <a:bodyPr wrap="none">
            <a:spAutoFit/>
          </a:bodyPr>
          <a:lstStyle/>
          <a:p>
            <a:r>
              <a:rPr lang="en-GB" i="1" dirty="0">
                <a:solidFill>
                  <a:srgbClr val="000000"/>
                </a:solidFill>
                <a:latin typeface="Times New Roman"/>
                <a:cs typeface="Times New Roman"/>
              </a:rPr>
              <a:t>v</a:t>
            </a:r>
            <a:r>
              <a:rPr lang="en-GB" i="1" dirty="0" smtClean="0">
                <a:solidFill>
                  <a:srgbClr val="000000"/>
                </a:solidFill>
                <a:latin typeface="Times New Roman"/>
                <a:cs typeface="Times New Roman"/>
              </a:rPr>
              <a:t>ery Bayesian…</a:t>
            </a:r>
            <a:endParaRPr lang="en-US" i="1" dirty="0"/>
          </a:p>
        </p:txBody>
      </p:sp>
      <p:cxnSp>
        <p:nvCxnSpPr>
          <p:cNvPr id="21" name="Straight Arrow Connector 20"/>
          <p:cNvCxnSpPr/>
          <p:nvPr/>
        </p:nvCxnSpPr>
        <p:spPr>
          <a:xfrm flipH="1">
            <a:off x="3289300" y="5054600"/>
            <a:ext cx="2247900" cy="673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flipV="1">
            <a:off x="6819900" y="6502400"/>
            <a:ext cx="288323" cy="1414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48929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8"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ChangeArrowheads="1"/>
          </p:cNvSpPr>
          <p:nvPr/>
        </p:nvSpPr>
        <p:spPr bwMode="auto">
          <a:xfrm>
            <a:off x="228600" y="1524000"/>
            <a:ext cx="8686800" cy="4800600"/>
          </a:xfrm>
          <a:prstGeom prst="rect">
            <a:avLst/>
          </a:prstGeom>
          <a:noFill/>
          <a:ln w="9525">
            <a:noFill/>
            <a:round/>
            <a:headEnd/>
            <a:tailEnd/>
          </a:ln>
        </p:spPr>
        <p:txBody>
          <a:bodyPr lIns="0" tIns="0" rIns="0" bIns="0"/>
          <a:lstStyle/>
          <a:p>
            <a:pPr marL="430213"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3600" dirty="0" smtClean="0">
                <a:solidFill>
                  <a:srgbClr val="000000"/>
                </a:solidFill>
                <a:latin typeface="Times New Roman" pitchFamily="18" charset="0"/>
              </a:rPr>
              <a:t>Sample</a:t>
            </a:r>
            <a:r>
              <a:rPr lang="en-GB" sz="3600" b="1" dirty="0" smtClean="0">
                <a:solidFill>
                  <a:srgbClr val="000000"/>
                </a:solidFill>
                <a:latin typeface="Times New Roman" pitchFamily="18" charset="0"/>
              </a:rPr>
              <a:t> range</a:t>
            </a:r>
            <a:r>
              <a:rPr lang="en-GB" sz="3600" dirty="0" smtClean="0">
                <a:solidFill>
                  <a:srgbClr val="000000"/>
                </a:solidFill>
                <a:latin typeface="Times New Roman" pitchFamily="18" charset="0"/>
              </a:rPr>
              <a:t>:</a:t>
            </a:r>
          </a:p>
          <a:p>
            <a:pPr marL="887413" lvl="1"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3200" dirty="0" smtClean="0">
                <a:solidFill>
                  <a:srgbClr val="000000"/>
                </a:solidFill>
                <a:latin typeface="Times New Roman" pitchFamily="18" charset="0"/>
              </a:rPr>
              <a:t>The difference between the largest and smallest value in the sample</a:t>
            </a:r>
          </a:p>
          <a:p>
            <a:pPr marL="1344613" lvl="2"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800" dirty="0" smtClean="0">
                <a:solidFill>
                  <a:srgbClr val="000000"/>
                </a:solidFill>
                <a:latin typeface="Times New Roman" pitchFamily="18" charset="0"/>
              </a:rPr>
              <a:t>Very sensitive to outliers (extreme observations)</a:t>
            </a:r>
          </a:p>
          <a:p>
            <a:pPr marL="430213"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3600" b="1" dirty="0" smtClean="0">
                <a:solidFill>
                  <a:srgbClr val="000000"/>
                </a:solidFill>
                <a:latin typeface="Times New Roman" pitchFamily="18" charset="0"/>
              </a:rPr>
              <a:t>Percentiles</a:t>
            </a:r>
            <a:r>
              <a:rPr lang="en-GB" sz="3600" dirty="0" smtClean="0">
                <a:solidFill>
                  <a:srgbClr val="000000"/>
                </a:solidFill>
                <a:latin typeface="Times New Roman" pitchFamily="18" charset="0"/>
              </a:rPr>
              <a:t>:</a:t>
            </a:r>
          </a:p>
          <a:p>
            <a:pPr marL="887413" lvl="1"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3200" dirty="0" smtClean="0">
                <a:solidFill>
                  <a:srgbClr val="000000"/>
                </a:solidFill>
                <a:latin typeface="Times New Roman" pitchFamily="18" charset="0"/>
              </a:rPr>
              <a:t>The </a:t>
            </a:r>
            <a:r>
              <a:rPr lang="en-GB" sz="3200" i="1" dirty="0" smtClean="0">
                <a:solidFill>
                  <a:srgbClr val="000000"/>
                </a:solidFill>
                <a:latin typeface="Times New Roman" pitchFamily="18" charset="0"/>
              </a:rPr>
              <a:t>p</a:t>
            </a:r>
            <a:r>
              <a:rPr lang="en-GB" sz="3200" baseline="30000" dirty="0" smtClean="0">
                <a:solidFill>
                  <a:srgbClr val="000000"/>
                </a:solidFill>
                <a:latin typeface="Times New Roman" pitchFamily="18" charset="0"/>
              </a:rPr>
              <a:t>th</a:t>
            </a:r>
            <a:r>
              <a:rPr lang="en-GB" sz="3200" dirty="0" smtClean="0">
                <a:solidFill>
                  <a:srgbClr val="000000"/>
                </a:solidFill>
                <a:latin typeface="Times New Roman" pitchFamily="18" charset="0"/>
              </a:rPr>
              <a:t> percentile data value, </a:t>
            </a:r>
            <a:r>
              <a:rPr lang="en-GB" sz="3200" i="1" dirty="0" smtClean="0">
                <a:solidFill>
                  <a:srgbClr val="000000"/>
                </a:solidFill>
                <a:latin typeface="Times New Roman" pitchFamily="18" charset="0"/>
              </a:rPr>
              <a:t>x</a:t>
            </a:r>
            <a:r>
              <a:rPr lang="en-GB" sz="3200" dirty="0" smtClean="0">
                <a:solidFill>
                  <a:srgbClr val="000000"/>
                </a:solidFill>
                <a:latin typeface="Times New Roman" pitchFamily="18" charset="0"/>
              </a:rPr>
              <a:t>, means that  </a:t>
            </a:r>
            <a:r>
              <a:rPr lang="en-GB" sz="3200" i="1" dirty="0" smtClean="0">
                <a:solidFill>
                  <a:srgbClr val="000000"/>
                </a:solidFill>
                <a:latin typeface="Times New Roman" pitchFamily="18" charset="0"/>
              </a:rPr>
              <a:t>p</a:t>
            </a:r>
            <a:r>
              <a:rPr lang="en-GB" sz="3200" dirty="0" smtClean="0">
                <a:solidFill>
                  <a:srgbClr val="000000"/>
                </a:solidFill>
                <a:latin typeface="Times New Roman" pitchFamily="18" charset="0"/>
              </a:rPr>
              <a:t>-percent of the data are smaller than or equal to </a:t>
            </a:r>
            <a:r>
              <a:rPr lang="en-GB" sz="3200" i="1" dirty="0" smtClean="0">
                <a:solidFill>
                  <a:srgbClr val="000000"/>
                </a:solidFill>
                <a:latin typeface="Times New Roman" pitchFamily="18" charset="0"/>
              </a:rPr>
              <a:t>x</a:t>
            </a:r>
            <a:r>
              <a:rPr lang="en-GB" sz="3200" dirty="0" smtClean="0">
                <a:solidFill>
                  <a:srgbClr val="000000"/>
                </a:solidFill>
                <a:latin typeface="Times New Roman" pitchFamily="18" charset="0"/>
              </a:rPr>
              <a:t>.</a:t>
            </a:r>
          </a:p>
          <a:p>
            <a:pPr marL="1344613" lvl="2"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800" dirty="0" smtClean="0">
                <a:solidFill>
                  <a:srgbClr val="000000"/>
                </a:solidFill>
                <a:latin typeface="Times New Roman" pitchFamily="18" charset="0"/>
              </a:rPr>
              <a:t>Median = 50</a:t>
            </a:r>
            <a:r>
              <a:rPr lang="en-GB" sz="2800" baseline="30000" dirty="0" smtClean="0">
                <a:solidFill>
                  <a:srgbClr val="000000"/>
                </a:solidFill>
                <a:latin typeface="Times New Roman" pitchFamily="18" charset="0"/>
              </a:rPr>
              <a:t>th</a:t>
            </a:r>
            <a:r>
              <a:rPr lang="en-GB" sz="2800" dirty="0" smtClean="0">
                <a:solidFill>
                  <a:srgbClr val="000000"/>
                </a:solidFill>
                <a:latin typeface="Times New Roman" pitchFamily="18" charset="0"/>
              </a:rPr>
              <a:t> percentile</a:t>
            </a:r>
          </a:p>
        </p:txBody>
      </p:sp>
      <p:sp>
        <p:nvSpPr>
          <p:cNvPr id="11267" name="Rectangle 4"/>
          <p:cNvSpPr>
            <a:spLocks noChangeArrowheads="1"/>
          </p:cNvSpPr>
          <p:nvPr/>
        </p:nvSpPr>
        <p:spPr bwMode="auto">
          <a:xfrm>
            <a:off x="231775" y="609600"/>
            <a:ext cx="8607425" cy="6858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800" dirty="0" smtClean="0">
                <a:solidFill>
                  <a:srgbClr val="000000"/>
                </a:solidFill>
                <a:latin typeface="Times New Roman" pitchFamily="18" charset="0"/>
              </a:rPr>
              <a:t>Measures of Data Spread</a:t>
            </a:r>
            <a:endParaRPr lang="en-GB" sz="4800" dirty="0">
              <a:solidFill>
                <a:srgbClr val="000000"/>
              </a:solidFill>
              <a:latin typeface="Times New Roman" pitchFamily="18" charset="0"/>
            </a:endParaRPr>
          </a:p>
        </p:txBody>
      </p:sp>
      <p:pic>
        <p:nvPicPr>
          <p:cNvPr id="8" name="Picture 7"/>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Tree>
    <p:extLst>
      <p:ext uri="{BB962C8B-B14F-4D97-AF65-F5344CB8AC3E}">
        <p14:creationId xmlns:p14="http://schemas.microsoft.com/office/powerpoint/2010/main" val="30012054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3" end="3"/>
                                            </p:txEl>
                                          </p:spTgt>
                                        </p:tgtEl>
                                        <p:attrNameLst>
                                          <p:attrName>style.visibility</p:attrName>
                                        </p:attrNameLst>
                                      </p:cBhvr>
                                      <p:to>
                                        <p:strVal val="visible"/>
                                      </p:to>
                                    </p:set>
                                    <p:anim calcmode="lin" valueType="num">
                                      <p:cBhvr additive="base">
                                        <p:cTn id="7" dur="500" fill="hold"/>
                                        <p:tgtEl>
                                          <p:spTgt spid="1126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266">
                                            <p:txEl>
                                              <p:pRg st="4" end="4"/>
                                            </p:txEl>
                                          </p:spTgt>
                                        </p:tgtEl>
                                        <p:attrNameLst>
                                          <p:attrName>style.visibility</p:attrName>
                                        </p:attrNameLst>
                                      </p:cBhvr>
                                      <p:to>
                                        <p:strVal val="visible"/>
                                      </p:to>
                                    </p:set>
                                    <p:anim calcmode="lin" valueType="num">
                                      <p:cBhvr additive="base">
                                        <p:cTn id="11" dur="500" fill="hold"/>
                                        <p:tgtEl>
                                          <p:spTgt spid="11266">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266">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266">
                                            <p:txEl>
                                              <p:pRg st="5" end="5"/>
                                            </p:txEl>
                                          </p:spTgt>
                                        </p:tgtEl>
                                        <p:attrNameLst>
                                          <p:attrName>style.visibility</p:attrName>
                                        </p:attrNameLst>
                                      </p:cBhvr>
                                      <p:to>
                                        <p:strVal val="visible"/>
                                      </p:to>
                                    </p:set>
                                    <p:anim calcmode="lin" valueType="num">
                                      <p:cBhvr additive="base">
                                        <p:cTn id="15" dur="500" fill="hold"/>
                                        <p:tgtEl>
                                          <p:spTgt spid="11266">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26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ChangeArrowheads="1"/>
          </p:cNvSpPr>
          <p:nvPr/>
        </p:nvSpPr>
        <p:spPr bwMode="auto">
          <a:xfrm>
            <a:off x="228600" y="990601"/>
            <a:ext cx="8686800" cy="907716"/>
          </a:xfrm>
          <a:prstGeom prst="rect">
            <a:avLst/>
          </a:prstGeom>
          <a:noFill/>
          <a:ln w="9525">
            <a:noFill/>
            <a:round/>
            <a:headEnd/>
            <a:tailEnd/>
          </a:ln>
        </p:spPr>
        <p:txBody>
          <a:bodyPr lIns="0" tIns="0" rIns="0" bIns="0"/>
          <a:lstStyle/>
          <a:p>
            <a:pPr marL="430213" indent="-323850">
              <a:lnSpc>
                <a:spcPct val="100000"/>
              </a:lnSpc>
              <a:spcBef>
                <a:spcPts val="800"/>
              </a:spcBef>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endParaRPr lang="en-GB" sz="1200" dirty="0">
              <a:solidFill>
                <a:srgbClr val="000000"/>
              </a:solidFill>
              <a:latin typeface="Times New Roman" pitchFamily="18" charset="0"/>
            </a:endParaRPr>
          </a:p>
          <a:p>
            <a:pPr marL="430213"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4000" dirty="0" smtClean="0">
                <a:solidFill>
                  <a:srgbClr val="000000"/>
                </a:solidFill>
                <a:latin typeface="Times New Roman" pitchFamily="18" charset="0"/>
              </a:rPr>
              <a:t>Given a sample from some population:</a:t>
            </a:r>
          </a:p>
        </p:txBody>
      </p:sp>
      <p:sp>
        <p:nvSpPr>
          <p:cNvPr id="11267" name="Rectangle 4"/>
          <p:cNvSpPr>
            <a:spLocks noChangeArrowheads="1"/>
          </p:cNvSpPr>
          <p:nvPr/>
        </p:nvSpPr>
        <p:spPr bwMode="auto">
          <a:xfrm>
            <a:off x="231775" y="168275"/>
            <a:ext cx="8607425" cy="1127125"/>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400" dirty="0" smtClean="0">
                <a:solidFill>
                  <a:srgbClr val="000000"/>
                </a:solidFill>
                <a:latin typeface="Times New Roman" pitchFamily="18" charset="0"/>
              </a:rPr>
              <a:t>Measures of Central Tendency</a:t>
            </a:r>
            <a:endParaRPr lang="en-GB" sz="4400" dirty="0">
              <a:solidFill>
                <a:srgbClr val="000000"/>
              </a:solidFill>
              <a:latin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5" name="Rectangle 4"/>
          <p:cNvSpPr/>
          <p:nvPr/>
        </p:nvSpPr>
        <p:spPr>
          <a:xfrm>
            <a:off x="0" y="5537126"/>
            <a:ext cx="9144000" cy="1168474"/>
          </a:xfrm>
          <a:prstGeom prst="rect">
            <a:avLst/>
          </a:prstGeom>
        </p:spPr>
        <p:txBody>
          <a:bodyPr wrap="square">
            <a:spAutoFit/>
          </a:bodyPr>
          <a:lstStyle/>
          <a:p>
            <a:pPr algn="ctr"/>
            <a:r>
              <a:rPr lang="en-GB" dirty="0" smtClean="0">
                <a:solidFill>
                  <a:srgbClr val="000000"/>
                </a:solidFill>
                <a:latin typeface="Times New Roman" pitchFamily="18" charset="0"/>
              </a:rPr>
              <a:t>For reference see (available on-line): </a:t>
            </a:r>
          </a:p>
          <a:p>
            <a:pPr algn="ctr"/>
            <a:r>
              <a:rPr lang="en-GB" dirty="0" smtClean="0">
                <a:solidFill>
                  <a:srgbClr val="000000"/>
                </a:solidFill>
                <a:latin typeface="Times New Roman" pitchFamily="18" charset="0"/>
              </a:rPr>
              <a:t>“</a:t>
            </a:r>
            <a:r>
              <a:rPr lang="en-GB" u="sng" dirty="0" smtClean="0">
                <a:solidFill>
                  <a:srgbClr val="000000"/>
                </a:solidFill>
                <a:latin typeface="Times New Roman" pitchFamily="18" charset="0"/>
              </a:rPr>
              <a:t>The Dynamic Character of Disguised Behaviour for Text-based, Mixed and Stylized Signatures</a:t>
            </a:r>
            <a:r>
              <a:rPr lang="en-GB" dirty="0" smtClean="0">
                <a:solidFill>
                  <a:srgbClr val="000000"/>
                </a:solidFill>
                <a:latin typeface="Times New Roman" pitchFamily="18" charset="0"/>
              </a:rPr>
              <a:t>”</a:t>
            </a:r>
          </a:p>
          <a:p>
            <a:pPr algn="ctr"/>
            <a:r>
              <a:rPr lang="en-GB" dirty="0" smtClean="0">
                <a:solidFill>
                  <a:srgbClr val="000000"/>
                </a:solidFill>
                <a:latin typeface="Times New Roman" pitchFamily="18" charset="0"/>
              </a:rPr>
              <a:t>LA Mohammed, B Found, M Caligiuri and D Rogers</a:t>
            </a:r>
          </a:p>
          <a:p>
            <a:pPr algn="ctr"/>
            <a:r>
              <a:rPr lang="en-GB" dirty="0" smtClean="0">
                <a:solidFill>
                  <a:srgbClr val="000000"/>
                </a:solidFill>
                <a:latin typeface="Times New Roman" pitchFamily="18" charset="0"/>
              </a:rPr>
              <a:t>J Forensic Sci  </a:t>
            </a:r>
            <a:r>
              <a:rPr lang="en-GB" b="1" dirty="0" smtClean="0">
                <a:solidFill>
                  <a:srgbClr val="000000"/>
                </a:solidFill>
                <a:latin typeface="Times New Roman" pitchFamily="18" charset="0"/>
              </a:rPr>
              <a:t>56</a:t>
            </a:r>
            <a:r>
              <a:rPr lang="en-GB" dirty="0" smtClean="0">
                <a:solidFill>
                  <a:srgbClr val="000000"/>
                </a:solidFill>
                <a:latin typeface="Times New Roman" pitchFamily="18" charset="0"/>
              </a:rPr>
              <a:t>(1),S136-S141 (2011)</a:t>
            </a:r>
            <a:endParaRPr lang="en-US" dirty="0"/>
          </a:p>
        </p:txBody>
      </p:sp>
      <p:sp>
        <p:nvSpPr>
          <p:cNvPr id="6" name="Rectangle 5"/>
          <p:cNvSpPr>
            <a:spLocks noChangeArrowheads="1"/>
          </p:cNvSpPr>
          <p:nvPr/>
        </p:nvSpPr>
        <p:spPr bwMode="auto">
          <a:xfrm>
            <a:off x="228600" y="1739208"/>
            <a:ext cx="8686800" cy="3688347"/>
          </a:xfrm>
          <a:prstGeom prst="rect">
            <a:avLst/>
          </a:prstGeom>
          <a:noFill/>
          <a:ln w="9525">
            <a:noFill/>
            <a:round/>
            <a:headEnd/>
            <a:tailEnd/>
          </a:ln>
        </p:spPr>
        <p:txBody>
          <a:bodyPr lIns="0" tIns="0" rIns="0" bIns="0"/>
          <a:lstStyle/>
          <a:p>
            <a:pPr marL="430213" indent="-323850">
              <a:lnSpc>
                <a:spcPct val="100000"/>
              </a:lnSpc>
              <a:spcBef>
                <a:spcPts val="800"/>
              </a:spcBef>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endParaRPr lang="en-GB" sz="1200" dirty="0">
              <a:solidFill>
                <a:srgbClr val="000000"/>
              </a:solidFill>
              <a:latin typeface="Times New Roman" pitchFamily="18" charset="0"/>
            </a:endParaRPr>
          </a:p>
          <a:p>
            <a:pPr marL="887413" lvl="1"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3200" dirty="0" smtClean="0">
                <a:solidFill>
                  <a:srgbClr val="000000"/>
                </a:solidFill>
                <a:latin typeface="Times New Roman" pitchFamily="18" charset="0"/>
              </a:rPr>
              <a:t>What is a good “summary” value which well describes the sample?</a:t>
            </a:r>
          </a:p>
          <a:p>
            <a:pPr marL="1344613" lvl="2"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3200" dirty="0" smtClean="0">
                <a:solidFill>
                  <a:srgbClr val="000000"/>
                </a:solidFill>
                <a:latin typeface="Times New Roman" pitchFamily="18" charset="0"/>
              </a:rPr>
              <a:t>We will look at:</a:t>
            </a:r>
          </a:p>
          <a:p>
            <a:pPr marL="1801813" lvl="3"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3200" b="1" dirty="0" smtClean="0">
                <a:solidFill>
                  <a:srgbClr val="000000"/>
                </a:solidFill>
                <a:latin typeface="Times New Roman" pitchFamily="18" charset="0"/>
              </a:rPr>
              <a:t>Average (arithmetic mean)</a:t>
            </a:r>
          </a:p>
          <a:p>
            <a:pPr marL="1801813" lvl="3"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3200" b="1" dirty="0" smtClean="0">
                <a:solidFill>
                  <a:srgbClr val="000000"/>
                </a:solidFill>
                <a:latin typeface="Times New Roman" pitchFamily="18" charset="0"/>
              </a:rPr>
              <a:t>Median</a:t>
            </a:r>
          </a:p>
          <a:p>
            <a:pPr marL="1801813" lvl="3"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3200" b="1" dirty="0" smtClean="0">
                <a:solidFill>
                  <a:srgbClr val="000000"/>
                </a:solidFill>
                <a:latin typeface="Times New Roman" pitchFamily="18" charset="0"/>
              </a:rPr>
              <a:t>Mode</a:t>
            </a:r>
          </a:p>
        </p:txBody>
      </p:sp>
    </p:spTree>
    <p:extLst>
      <p:ext uri="{BB962C8B-B14F-4D97-AF65-F5344CB8AC3E}">
        <p14:creationId xmlns:p14="http://schemas.microsoft.com/office/powerpoint/2010/main" val="32195840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228600" y="1524000"/>
            <a:ext cx="8686800" cy="566309"/>
          </a:xfrm>
          <a:prstGeom prst="rect">
            <a:avLst/>
          </a:prstGeom>
          <a:noFill/>
          <a:ln w="9525">
            <a:noFill/>
            <a:round/>
            <a:headEnd/>
            <a:tailEnd/>
          </a:ln>
        </p:spPr>
        <p:txBody>
          <a:bodyPr lIns="0" tIns="0" rIns="0" bIns="0"/>
          <a:lstStyle/>
          <a:p>
            <a:pPr marL="430213"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800" dirty="0" smtClean="0">
                <a:solidFill>
                  <a:srgbClr val="000000"/>
                </a:solidFill>
                <a:latin typeface="Times New Roman" pitchFamily="18" charset="0"/>
              </a:rPr>
              <a:t>What is the sample </a:t>
            </a:r>
            <a:r>
              <a:rPr lang="en-GB" sz="2800" b="1" dirty="0" smtClean="0">
                <a:solidFill>
                  <a:srgbClr val="000000"/>
                </a:solidFill>
                <a:latin typeface="Times New Roman" pitchFamily="18" charset="0"/>
              </a:rPr>
              <a:t>range</a:t>
            </a:r>
            <a:r>
              <a:rPr lang="en-GB" sz="2800" dirty="0" smtClean="0">
                <a:solidFill>
                  <a:srgbClr val="000000"/>
                </a:solidFill>
                <a:latin typeface="Times New Roman" pitchFamily="18" charset="0"/>
              </a:rPr>
              <a:t> of </a:t>
            </a:r>
            <a:r>
              <a:rPr lang="en-GB" sz="2800" dirty="0" err="1" smtClean="0">
                <a:solidFill>
                  <a:srgbClr val="000000"/>
                </a:solidFill>
                <a:latin typeface="Times New Roman" pitchFamily="18" charset="0"/>
              </a:rPr>
              <a:t>deoxypyridinoline</a:t>
            </a:r>
            <a:r>
              <a:rPr lang="en-GB" sz="2800" dirty="0" smtClean="0">
                <a:solidFill>
                  <a:srgbClr val="000000"/>
                </a:solidFill>
                <a:latin typeface="Times New Roman" pitchFamily="18" charset="0"/>
              </a:rPr>
              <a:t> </a:t>
            </a:r>
            <a:r>
              <a:rPr lang="en-GB" sz="2800" dirty="0" err="1" smtClean="0">
                <a:solidFill>
                  <a:srgbClr val="000000"/>
                </a:solidFill>
                <a:latin typeface="Times New Roman" pitchFamily="18" charset="0"/>
              </a:rPr>
              <a:t>conc</a:t>
            </a:r>
            <a:r>
              <a:rPr lang="en-GB" sz="2800" dirty="0">
                <a:solidFill>
                  <a:srgbClr val="000000"/>
                </a:solidFill>
                <a:latin typeface="Times New Roman" pitchFamily="18" charset="0"/>
              </a:rPr>
              <a:t>?</a:t>
            </a:r>
            <a:endParaRPr lang="en-GB" sz="2800" dirty="0" smtClean="0">
              <a:solidFill>
                <a:srgbClr val="000000"/>
              </a:solidFill>
              <a:latin typeface="Times New Roman" pitchFamily="18" charset="0"/>
            </a:endParaRPr>
          </a:p>
        </p:txBody>
      </p:sp>
      <p:sp>
        <p:nvSpPr>
          <p:cNvPr id="3" name="Rectangle 4"/>
          <p:cNvSpPr>
            <a:spLocks noChangeArrowheads="1"/>
          </p:cNvSpPr>
          <p:nvPr/>
        </p:nvSpPr>
        <p:spPr bwMode="auto">
          <a:xfrm>
            <a:off x="231775" y="609600"/>
            <a:ext cx="8607425" cy="6858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800" dirty="0" smtClean="0">
                <a:solidFill>
                  <a:srgbClr val="000000"/>
                </a:solidFill>
                <a:latin typeface="Times New Roman" pitchFamily="18" charset="0"/>
              </a:rPr>
              <a:t>Measures of Data Spread</a:t>
            </a:r>
            <a:endParaRPr lang="en-GB" sz="4800" dirty="0">
              <a:solidFill>
                <a:srgbClr val="000000"/>
              </a:solidFill>
              <a:latin typeface="Times New Roman" pitchFamily="18" charset="0"/>
            </a:endParaRPr>
          </a:p>
        </p:txBody>
      </p:sp>
      <p:pic>
        <p:nvPicPr>
          <p:cNvPr id="4" name="Picture 3"/>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5" name="Rectangle 4"/>
          <p:cNvSpPr/>
          <p:nvPr/>
        </p:nvSpPr>
        <p:spPr>
          <a:xfrm>
            <a:off x="1079457" y="2430700"/>
            <a:ext cx="6910381" cy="830997"/>
          </a:xfrm>
          <a:prstGeom prst="rect">
            <a:avLst/>
          </a:prstGeom>
        </p:spPr>
        <p:txBody>
          <a:bodyPr wrap="square">
            <a:spAutoFit/>
          </a:bodyPr>
          <a:lstStyle/>
          <a:p>
            <a:r>
              <a:rPr lang="en-US" sz="2400" dirty="0" smtClean="0">
                <a:latin typeface="Times New Roman"/>
                <a:cs typeface="Times New Roman"/>
              </a:rPr>
              <a:t>0.62 0.64 1.14 1.04 1.07 1.83 1.32 1.19 1.28 0.85 1.36 1.16 1.00 1.69 1.62 1.25 1.49 1.45 1.14 2.40 3.05 2.81</a:t>
            </a:r>
            <a:endParaRPr lang="en-US" dirty="0">
              <a:latin typeface="Times New Roman"/>
              <a:cs typeface="Times New Roman"/>
            </a:endParaRPr>
          </a:p>
        </p:txBody>
      </p:sp>
      <p:pic>
        <p:nvPicPr>
          <p:cNvPr id="7" name="Picture 6"/>
          <p:cNvPicPr>
            <a:picLocks noChangeAspect="1"/>
          </p:cNvPicPr>
          <p:nvPr/>
        </p:nvPicPr>
        <p:blipFill>
          <a:blip r:embed="rId3"/>
          <a:stretch>
            <a:fillRect/>
          </a:stretch>
        </p:blipFill>
        <p:spPr>
          <a:xfrm>
            <a:off x="0" y="5540723"/>
            <a:ext cx="9144000" cy="1121229"/>
          </a:xfrm>
          <a:prstGeom prst="rect">
            <a:avLst/>
          </a:prstGeom>
        </p:spPr>
      </p:pic>
      <p:sp>
        <p:nvSpPr>
          <p:cNvPr id="8" name="TextBox 7"/>
          <p:cNvSpPr txBox="1"/>
          <p:nvPr/>
        </p:nvSpPr>
        <p:spPr>
          <a:xfrm>
            <a:off x="806770" y="3313817"/>
            <a:ext cx="7295462" cy="2031325"/>
          </a:xfrm>
          <a:prstGeom prst="rect">
            <a:avLst/>
          </a:prstGeom>
          <a:solidFill>
            <a:srgbClr val="000045"/>
          </a:solidFill>
        </p:spPr>
        <p:txBody>
          <a:bodyPr wrap="none" rtlCol="0">
            <a:spAutoFit/>
          </a:bodyPr>
          <a:lstStyle/>
          <a:p>
            <a:r>
              <a:rPr lang="en-US" sz="1400" dirty="0" smtClean="0">
                <a:solidFill>
                  <a:srgbClr val="FFFF00"/>
                </a:solidFill>
                <a:latin typeface="Courier"/>
                <a:cs typeface="Courier"/>
              </a:rPr>
              <a:t># </a:t>
            </a:r>
            <a:r>
              <a:rPr lang="en-US" sz="1400" dirty="0">
                <a:solidFill>
                  <a:srgbClr val="FFFF00"/>
                </a:solidFill>
                <a:latin typeface="Courier"/>
                <a:cs typeface="Courier"/>
              </a:rPr>
              <a:t>Dr. James </a:t>
            </a:r>
            <a:r>
              <a:rPr lang="en-US" sz="1400" dirty="0" smtClean="0">
                <a:solidFill>
                  <a:srgbClr val="FFFF00"/>
                </a:solidFill>
                <a:latin typeface="Courier"/>
                <a:cs typeface="Courier"/>
              </a:rPr>
              <a:t>Curran's </a:t>
            </a:r>
            <a:r>
              <a:rPr lang="en-US" sz="1400" dirty="0" err="1" smtClean="0">
                <a:solidFill>
                  <a:srgbClr val="FFFF00"/>
                </a:solidFill>
                <a:latin typeface="Courier"/>
                <a:cs typeface="Courier"/>
              </a:rPr>
              <a:t>dafs</a:t>
            </a:r>
            <a:r>
              <a:rPr lang="en-US" sz="1400" dirty="0" smtClean="0">
                <a:solidFill>
                  <a:srgbClr val="FFFF00"/>
                </a:solidFill>
                <a:latin typeface="Courier"/>
                <a:cs typeface="Courier"/>
              </a:rPr>
              <a:t> </a:t>
            </a:r>
            <a:r>
              <a:rPr lang="en-US" sz="1400" dirty="0">
                <a:solidFill>
                  <a:srgbClr val="3366FF"/>
                </a:solidFill>
                <a:latin typeface="Courier"/>
                <a:cs typeface="Courier"/>
              </a:rPr>
              <a:t>(</a:t>
            </a:r>
            <a:r>
              <a:rPr lang="en-US" sz="1400" dirty="0">
                <a:solidFill>
                  <a:srgbClr val="FF0000"/>
                </a:solidFill>
                <a:latin typeface="Courier"/>
                <a:cs typeface="Courier"/>
                <a:hlinkClick r:id="rId4"/>
              </a:rPr>
              <a:t>http://www.stat.auckland.ac.nz/~curran</a:t>
            </a:r>
            <a:r>
              <a:rPr lang="en-US" sz="1400" dirty="0">
                <a:solidFill>
                  <a:srgbClr val="3366FF"/>
                </a:solidFill>
                <a:latin typeface="Courier"/>
                <a:cs typeface="Courier"/>
              </a:rPr>
              <a:t>) </a:t>
            </a:r>
            <a:endParaRPr lang="en-US" sz="1400" dirty="0" smtClean="0">
              <a:solidFill>
                <a:srgbClr val="3366FF"/>
              </a:solidFill>
              <a:latin typeface="Courier"/>
              <a:cs typeface="Courier"/>
            </a:endParaRPr>
          </a:p>
          <a:p>
            <a:r>
              <a:rPr lang="en-US" sz="1400" dirty="0" smtClean="0">
                <a:solidFill>
                  <a:srgbClr val="FFFF00"/>
                </a:solidFill>
                <a:latin typeface="Courier"/>
                <a:cs typeface="Courier"/>
              </a:rPr>
              <a:t># </a:t>
            </a:r>
            <a:r>
              <a:rPr lang="en-US" sz="1400" dirty="0" err="1" smtClean="0">
                <a:solidFill>
                  <a:srgbClr val="FFFF00"/>
                </a:solidFill>
                <a:latin typeface="Courier"/>
                <a:cs typeface="Courier"/>
              </a:rPr>
              <a:t>dpd.df</a:t>
            </a:r>
            <a:r>
              <a:rPr lang="en-US" sz="1400" dirty="0" smtClean="0">
                <a:solidFill>
                  <a:srgbClr val="FFFF00"/>
                </a:solidFill>
                <a:latin typeface="Courier"/>
                <a:cs typeface="Courier"/>
              </a:rPr>
              <a:t> &lt;- </a:t>
            </a:r>
            <a:r>
              <a:rPr lang="en-US" sz="1400" dirty="0" err="1" smtClean="0">
                <a:solidFill>
                  <a:srgbClr val="FFFF00"/>
                </a:solidFill>
                <a:latin typeface="Courier"/>
                <a:cs typeface="Courier"/>
              </a:rPr>
              <a:t>read.csv</a:t>
            </a:r>
            <a:r>
              <a:rPr lang="en-US" sz="1400" dirty="0" smtClean="0">
                <a:solidFill>
                  <a:srgbClr val="FFFF00"/>
                </a:solidFill>
                <a:latin typeface="Courier"/>
                <a:cs typeface="Courier"/>
              </a:rPr>
              <a:t>(</a:t>
            </a:r>
            <a:r>
              <a:rPr lang="en-US" sz="1400" dirty="0" err="1" smtClean="0">
                <a:solidFill>
                  <a:srgbClr val="FFFF00"/>
                </a:solidFill>
                <a:latin typeface="Courier"/>
                <a:cs typeface="Courier"/>
              </a:rPr>
              <a:t>file.choose</a:t>
            </a:r>
            <a:r>
              <a:rPr lang="en-US" sz="1400" dirty="0" smtClean="0">
                <a:solidFill>
                  <a:srgbClr val="FFFF00"/>
                </a:solidFill>
                <a:latin typeface="Courier"/>
                <a:cs typeface="Courier"/>
              </a:rPr>
              <a:t>())</a:t>
            </a:r>
          </a:p>
          <a:p>
            <a:r>
              <a:rPr lang="en-US" sz="1400" dirty="0" smtClean="0">
                <a:solidFill>
                  <a:schemeClr val="bg1"/>
                </a:solidFill>
                <a:latin typeface="Courier"/>
                <a:cs typeface="Courier"/>
              </a:rPr>
              <a:t>library</a:t>
            </a:r>
            <a:r>
              <a:rPr lang="en-US" sz="1400" dirty="0">
                <a:solidFill>
                  <a:schemeClr val="bg1"/>
                </a:solidFill>
                <a:latin typeface="Courier"/>
                <a:cs typeface="Courier"/>
              </a:rPr>
              <a:t>(</a:t>
            </a:r>
            <a:r>
              <a:rPr lang="en-US" sz="1400" dirty="0" err="1">
                <a:solidFill>
                  <a:schemeClr val="bg1"/>
                </a:solidFill>
                <a:latin typeface="Courier"/>
                <a:cs typeface="Courier"/>
              </a:rPr>
              <a:t>dafs</a:t>
            </a:r>
            <a:r>
              <a:rPr lang="en-US" sz="1400" dirty="0" smtClean="0">
                <a:solidFill>
                  <a:schemeClr val="bg1"/>
                </a:solidFill>
                <a:latin typeface="Courier"/>
                <a:cs typeface="Courier"/>
              </a:rPr>
              <a:t>)</a:t>
            </a:r>
          </a:p>
          <a:p>
            <a:endParaRPr lang="en-US" sz="1400" dirty="0">
              <a:solidFill>
                <a:schemeClr val="bg1"/>
              </a:solidFill>
              <a:latin typeface="Courier"/>
              <a:cs typeface="Courier"/>
            </a:endParaRPr>
          </a:p>
          <a:p>
            <a:r>
              <a:rPr lang="en-US" sz="1400" dirty="0">
                <a:solidFill>
                  <a:schemeClr val="bg1"/>
                </a:solidFill>
                <a:latin typeface="Courier"/>
                <a:cs typeface="Courier"/>
              </a:rPr>
              <a:t>data(</a:t>
            </a:r>
            <a:r>
              <a:rPr lang="en-US" sz="1400" dirty="0" err="1">
                <a:solidFill>
                  <a:schemeClr val="bg1"/>
                </a:solidFill>
                <a:latin typeface="Courier"/>
                <a:cs typeface="Courier"/>
              </a:rPr>
              <a:t>dpd.df</a:t>
            </a:r>
            <a:r>
              <a:rPr lang="en-US" sz="1400" dirty="0">
                <a:solidFill>
                  <a:schemeClr val="bg1"/>
                </a:solidFill>
                <a:latin typeface="Courier"/>
                <a:cs typeface="Courier"/>
              </a:rPr>
              <a:t>)              </a:t>
            </a:r>
            <a:r>
              <a:rPr lang="en-US" sz="1400" dirty="0" smtClean="0">
                <a:solidFill>
                  <a:srgbClr val="FFFF00"/>
                </a:solidFill>
                <a:latin typeface="Courier"/>
                <a:cs typeface="Courier"/>
              </a:rPr>
              <a:t># </a:t>
            </a:r>
            <a:r>
              <a:rPr lang="en-US" sz="1400" dirty="0" err="1">
                <a:solidFill>
                  <a:srgbClr val="FFFF00"/>
                </a:solidFill>
                <a:latin typeface="Courier"/>
                <a:cs typeface="Courier"/>
              </a:rPr>
              <a:t>Deoxypyridinoline</a:t>
            </a:r>
            <a:r>
              <a:rPr lang="en-US" sz="1400" dirty="0">
                <a:solidFill>
                  <a:srgbClr val="FFFF00"/>
                </a:solidFill>
                <a:latin typeface="Courier"/>
                <a:cs typeface="Courier"/>
              </a:rPr>
              <a:t> data</a:t>
            </a:r>
          </a:p>
          <a:p>
            <a:r>
              <a:rPr lang="en-US" sz="1400" dirty="0">
                <a:solidFill>
                  <a:schemeClr val="bg1"/>
                </a:solidFill>
                <a:latin typeface="Courier"/>
                <a:cs typeface="Courier"/>
              </a:rPr>
              <a:t>range(</a:t>
            </a:r>
            <a:r>
              <a:rPr lang="en-US" sz="1400" dirty="0" err="1">
                <a:solidFill>
                  <a:schemeClr val="bg1"/>
                </a:solidFill>
                <a:latin typeface="Courier"/>
                <a:cs typeface="Courier"/>
              </a:rPr>
              <a:t>dpd.df</a:t>
            </a:r>
            <a:r>
              <a:rPr lang="en-US" sz="1400" dirty="0">
                <a:solidFill>
                  <a:schemeClr val="bg1"/>
                </a:solidFill>
                <a:latin typeface="Courier"/>
                <a:cs typeface="Courier"/>
              </a:rPr>
              <a:t>[,5])         </a:t>
            </a:r>
            <a:r>
              <a:rPr lang="en-US" sz="1400" dirty="0" smtClean="0">
                <a:solidFill>
                  <a:srgbClr val="FFFF00"/>
                </a:solidFill>
                <a:latin typeface="Courier"/>
                <a:cs typeface="Courier"/>
              </a:rPr>
              <a:t># </a:t>
            </a:r>
            <a:r>
              <a:rPr lang="en-US" sz="1400" dirty="0">
                <a:solidFill>
                  <a:srgbClr val="FFFF00"/>
                </a:solidFill>
                <a:latin typeface="Courier"/>
                <a:cs typeface="Courier"/>
              </a:rPr>
              <a:t>Look at column 5 for </a:t>
            </a:r>
            <a:r>
              <a:rPr lang="en-US" sz="1400" dirty="0" err="1">
                <a:solidFill>
                  <a:srgbClr val="FFFF00"/>
                </a:solidFill>
                <a:latin typeface="Courier"/>
                <a:cs typeface="Courier"/>
              </a:rPr>
              <a:t>Deoxypyridinoline</a:t>
            </a:r>
            <a:r>
              <a:rPr lang="en-US" sz="1400" dirty="0">
                <a:solidFill>
                  <a:srgbClr val="FFFF00"/>
                </a:solidFill>
                <a:latin typeface="Courier"/>
                <a:cs typeface="Courier"/>
              </a:rPr>
              <a:t> </a:t>
            </a:r>
            <a:endParaRPr lang="en-US" sz="1400" dirty="0" smtClean="0">
              <a:solidFill>
                <a:srgbClr val="FFFF00"/>
              </a:solidFill>
              <a:latin typeface="Courier"/>
              <a:cs typeface="Courier"/>
            </a:endParaRPr>
          </a:p>
          <a:p>
            <a:r>
              <a:rPr lang="en-US" sz="1400" dirty="0">
                <a:solidFill>
                  <a:srgbClr val="3366FF"/>
                </a:solidFill>
                <a:latin typeface="Courier"/>
                <a:cs typeface="Courier"/>
              </a:rPr>
              <a:t> </a:t>
            </a:r>
            <a:r>
              <a:rPr lang="en-US" sz="1400" dirty="0" smtClean="0">
                <a:solidFill>
                  <a:srgbClr val="3366FF"/>
                </a:solidFill>
                <a:latin typeface="Courier"/>
                <a:cs typeface="Courier"/>
              </a:rPr>
              <a:t>                         </a:t>
            </a:r>
            <a:r>
              <a:rPr lang="en-US" sz="1400" dirty="0" smtClean="0">
                <a:solidFill>
                  <a:srgbClr val="FFFF00"/>
                </a:solidFill>
                <a:latin typeface="Courier"/>
                <a:cs typeface="Courier"/>
              </a:rPr>
              <a:t># concentration </a:t>
            </a:r>
            <a:r>
              <a:rPr lang="en-US" sz="1400" dirty="0">
                <a:solidFill>
                  <a:srgbClr val="FFFF00"/>
                </a:solidFill>
                <a:latin typeface="Courier"/>
                <a:cs typeface="Courier"/>
              </a:rPr>
              <a:t>and get its range</a:t>
            </a:r>
          </a:p>
          <a:p>
            <a:r>
              <a:rPr lang="en-US" sz="1400" dirty="0">
                <a:solidFill>
                  <a:schemeClr val="bg1"/>
                </a:solidFill>
                <a:latin typeface="Courier"/>
                <a:cs typeface="Courier"/>
              </a:rPr>
              <a:t>diff(range(</a:t>
            </a:r>
            <a:r>
              <a:rPr lang="en-US" sz="1400" dirty="0" err="1">
                <a:solidFill>
                  <a:schemeClr val="bg1"/>
                </a:solidFill>
                <a:latin typeface="Courier"/>
                <a:cs typeface="Courier"/>
              </a:rPr>
              <a:t>dpd.df</a:t>
            </a:r>
            <a:r>
              <a:rPr lang="en-US" sz="1400" dirty="0">
                <a:solidFill>
                  <a:schemeClr val="bg1"/>
                </a:solidFill>
                <a:latin typeface="Courier"/>
                <a:cs typeface="Courier"/>
              </a:rPr>
              <a:t>[,5]))  </a:t>
            </a:r>
            <a:r>
              <a:rPr lang="en-US" sz="1400" dirty="0" smtClean="0">
                <a:solidFill>
                  <a:schemeClr val="bg1"/>
                </a:solidFill>
                <a:latin typeface="Courier"/>
                <a:cs typeface="Courier"/>
              </a:rPr>
              <a:t> </a:t>
            </a:r>
            <a:r>
              <a:rPr lang="en-US" sz="1400" dirty="0" smtClean="0">
                <a:solidFill>
                  <a:srgbClr val="FFFF00"/>
                </a:solidFill>
                <a:latin typeface="Courier"/>
                <a:cs typeface="Courier"/>
              </a:rPr>
              <a:t># </a:t>
            </a:r>
            <a:r>
              <a:rPr lang="en-US" sz="1400" dirty="0">
                <a:solidFill>
                  <a:srgbClr val="FFFF00"/>
                </a:solidFill>
                <a:latin typeface="Courier"/>
                <a:cs typeface="Courier"/>
              </a:rPr>
              <a:t>Range as defined in the notes</a:t>
            </a:r>
          </a:p>
          <a:p>
            <a:endParaRPr lang="en-US" sz="1400" dirty="0" smtClean="0">
              <a:solidFill>
                <a:schemeClr val="bg1"/>
              </a:solidFill>
              <a:latin typeface="Courier"/>
              <a:cs typeface="Courier"/>
            </a:endParaRPr>
          </a:p>
        </p:txBody>
      </p:sp>
    </p:spTree>
    <p:extLst>
      <p:ext uri="{BB962C8B-B14F-4D97-AF65-F5344CB8AC3E}">
        <p14:creationId xmlns:p14="http://schemas.microsoft.com/office/powerpoint/2010/main" val="40051606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228600" y="1524000"/>
            <a:ext cx="8686800" cy="1188110"/>
          </a:xfrm>
          <a:prstGeom prst="rect">
            <a:avLst/>
          </a:prstGeom>
          <a:noFill/>
          <a:ln w="9525">
            <a:noFill/>
            <a:round/>
            <a:headEnd/>
            <a:tailEnd/>
          </a:ln>
        </p:spPr>
        <p:txBody>
          <a:bodyPr lIns="0" tIns="0" rIns="0" bIns="0"/>
          <a:lstStyle/>
          <a:p>
            <a:pPr marL="430213"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800" dirty="0" smtClean="0">
                <a:solidFill>
                  <a:srgbClr val="000000"/>
                </a:solidFill>
                <a:latin typeface="Times New Roman" pitchFamily="18" charset="0"/>
              </a:rPr>
              <a:t>Box-and-whisker plot again for reference</a:t>
            </a:r>
          </a:p>
          <a:p>
            <a:pPr marL="887413" lvl="1"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400" dirty="0" err="1" smtClean="0">
                <a:solidFill>
                  <a:srgbClr val="000000"/>
                </a:solidFill>
                <a:latin typeface="Times New Roman" pitchFamily="18" charset="0"/>
              </a:rPr>
              <a:t>Deoxypyridinoline</a:t>
            </a:r>
            <a:r>
              <a:rPr lang="en-GB" sz="2400" dirty="0" smtClean="0">
                <a:solidFill>
                  <a:srgbClr val="000000"/>
                </a:solidFill>
                <a:latin typeface="Times New Roman" pitchFamily="18" charset="0"/>
              </a:rPr>
              <a:t> </a:t>
            </a:r>
            <a:r>
              <a:rPr lang="en-GB" sz="2400" dirty="0" err="1" smtClean="0">
                <a:solidFill>
                  <a:srgbClr val="000000"/>
                </a:solidFill>
                <a:latin typeface="Times New Roman" pitchFamily="18" charset="0"/>
              </a:rPr>
              <a:t>conc</a:t>
            </a:r>
            <a:r>
              <a:rPr lang="en-GB" sz="2400" dirty="0">
                <a:solidFill>
                  <a:srgbClr val="000000"/>
                </a:solidFill>
                <a:latin typeface="Times New Roman" pitchFamily="18" charset="0"/>
              </a:rPr>
              <a:t>?</a:t>
            </a:r>
            <a:endParaRPr lang="en-GB" sz="2400" dirty="0" smtClean="0">
              <a:solidFill>
                <a:srgbClr val="000000"/>
              </a:solidFill>
              <a:latin typeface="Times New Roman" pitchFamily="18" charset="0"/>
            </a:endParaRPr>
          </a:p>
        </p:txBody>
      </p:sp>
      <p:sp>
        <p:nvSpPr>
          <p:cNvPr id="3" name="Rectangle 4"/>
          <p:cNvSpPr>
            <a:spLocks noChangeArrowheads="1"/>
          </p:cNvSpPr>
          <p:nvPr/>
        </p:nvSpPr>
        <p:spPr bwMode="auto">
          <a:xfrm>
            <a:off x="231775" y="609600"/>
            <a:ext cx="8607425" cy="6858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800" dirty="0" smtClean="0">
                <a:solidFill>
                  <a:srgbClr val="000000"/>
                </a:solidFill>
                <a:latin typeface="Times New Roman" pitchFamily="18" charset="0"/>
              </a:rPr>
              <a:t>Measures of Data Spread</a:t>
            </a:r>
            <a:endParaRPr lang="en-GB" sz="4800" dirty="0">
              <a:solidFill>
                <a:srgbClr val="000000"/>
              </a:solidFill>
              <a:latin typeface="Times New Roman" pitchFamily="18" charset="0"/>
            </a:endParaRPr>
          </a:p>
        </p:txBody>
      </p:sp>
      <p:pic>
        <p:nvPicPr>
          <p:cNvPr id="4" name="Picture 3"/>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5" name="Rectangle 4"/>
          <p:cNvSpPr/>
          <p:nvPr/>
        </p:nvSpPr>
        <p:spPr>
          <a:xfrm>
            <a:off x="1079457" y="2555138"/>
            <a:ext cx="6910381" cy="830997"/>
          </a:xfrm>
          <a:prstGeom prst="rect">
            <a:avLst/>
          </a:prstGeom>
        </p:spPr>
        <p:txBody>
          <a:bodyPr wrap="square">
            <a:spAutoFit/>
          </a:bodyPr>
          <a:lstStyle/>
          <a:p>
            <a:r>
              <a:rPr lang="en-US" sz="2400" dirty="0" smtClean="0">
                <a:latin typeface="Times New Roman"/>
                <a:cs typeface="Times New Roman"/>
              </a:rPr>
              <a:t>0.62 0.64 1.14 1.04 1.07 1.83 1.32 1.19 1.28 0.85 1.36 1.16 1.00 1.69 1.62 1.25 1.49 1.45 1.14 2.40 3.05 2.81</a:t>
            </a:r>
            <a:endParaRPr lang="en-US" dirty="0">
              <a:latin typeface="Times New Roman"/>
              <a:cs typeface="Times New Roman"/>
            </a:endParaRPr>
          </a:p>
        </p:txBody>
      </p:sp>
      <p:pic>
        <p:nvPicPr>
          <p:cNvPr id="9" name="Picture 8"/>
          <p:cNvPicPr>
            <a:picLocks noChangeAspect="1"/>
          </p:cNvPicPr>
          <p:nvPr/>
        </p:nvPicPr>
        <p:blipFill rotWithShape="1">
          <a:blip r:embed="rId3"/>
          <a:srcRect l="5801" t="8495" r="2784"/>
          <a:stretch/>
        </p:blipFill>
        <p:spPr>
          <a:xfrm>
            <a:off x="1084713" y="3425825"/>
            <a:ext cx="6878669" cy="2470301"/>
          </a:xfrm>
          <a:prstGeom prst="rect">
            <a:avLst/>
          </a:prstGeom>
        </p:spPr>
      </p:pic>
      <p:sp>
        <p:nvSpPr>
          <p:cNvPr id="10" name="Left-Right Arrow 9"/>
          <p:cNvSpPr/>
          <p:nvPr/>
        </p:nvSpPr>
        <p:spPr bwMode="auto">
          <a:xfrm>
            <a:off x="1388960" y="3896858"/>
            <a:ext cx="6256945" cy="152400"/>
          </a:xfrm>
          <a:prstGeom prst="leftRightArrow">
            <a:avLst/>
          </a:prstGeom>
          <a:solidFill>
            <a:srgbClr val="26FA2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97000"/>
              </a:lnSpc>
              <a:spcBef>
                <a:spcPct val="0"/>
              </a:spcBef>
              <a:spcAft>
                <a:spcPct val="0"/>
              </a:spcAft>
              <a:buClr>
                <a:srgbClr val="000000"/>
              </a:buClr>
              <a:buSzPct val="100000"/>
              <a:buFont typeface="Arial" charset="0"/>
              <a:buNone/>
              <a:tabLst/>
            </a:pPr>
            <a:endParaRPr kumimoji="0" lang="en-US" sz="1800" b="0" i="0" u="none" strike="noStrike" cap="none" normalizeH="0" baseline="0" dirty="0" smtClean="0">
              <a:ln>
                <a:noFill/>
              </a:ln>
              <a:solidFill>
                <a:schemeClr val="bg1"/>
              </a:solidFill>
              <a:effectLst/>
              <a:latin typeface="Arial" charset="0"/>
            </a:endParaRPr>
          </a:p>
        </p:txBody>
      </p:sp>
      <p:cxnSp>
        <p:nvCxnSpPr>
          <p:cNvPr id="11" name="Straight Arrow Connector 10"/>
          <p:cNvCxnSpPr/>
          <p:nvPr/>
        </p:nvCxnSpPr>
        <p:spPr bwMode="auto">
          <a:xfrm rot="5400000" flipH="1" flipV="1">
            <a:off x="2139406" y="4937270"/>
            <a:ext cx="381000" cy="381000"/>
          </a:xfrm>
          <a:prstGeom prst="straightConnector1">
            <a:avLst/>
          </a:prstGeom>
          <a:solidFill>
            <a:srgbClr val="00B8FF"/>
          </a:solidFill>
          <a:ln w="34925" cap="flat" cmpd="sng" algn="ctr">
            <a:solidFill>
              <a:srgbClr val="FF0000"/>
            </a:solidFill>
            <a:prstDash val="solid"/>
            <a:round/>
            <a:headEnd type="none" w="med" len="med"/>
            <a:tailEnd type="arrow"/>
          </a:ln>
          <a:effectLst/>
        </p:spPr>
      </p:cxnSp>
      <p:cxnSp>
        <p:nvCxnSpPr>
          <p:cNvPr id="12" name="Straight Arrow Connector 11"/>
          <p:cNvCxnSpPr/>
          <p:nvPr/>
        </p:nvCxnSpPr>
        <p:spPr bwMode="auto">
          <a:xfrm rot="16200000" flipV="1">
            <a:off x="3982061" y="4916490"/>
            <a:ext cx="381000" cy="381000"/>
          </a:xfrm>
          <a:prstGeom prst="straightConnector1">
            <a:avLst/>
          </a:prstGeom>
          <a:solidFill>
            <a:srgbClr val="00B8FF"/>
          </a:solidFill>
          <a:ln w="34925" cap="flat" cmpd="sng" algn="ctr">
            <a:solidFill>
              <a:srgbClr val="FF0000"/>
            </a:solidFill>
            <a:prstDash val="solid"/>
            <a:round/>
            <a:headEnd type="none" w="med" len="med"/>
            <a:tailEnd type="arrow"/>
          </a:ln>
          <a:effectLst/>
        </p:spPr>
      </p:cxnSp>
      <p:cxnSp>
        <p:nvCxnSpPr>
          <p:cNvPr id="13" name="Straight Arrow Connector 12"/>
          <p:cNvCxnSpPr/>
          <p:nvPr/>
        </p:nvCxnSpPr>
        <p:spPr bwMode="auto">
          <a:xfrm rot="5400000" flipH="1" flipV="1">
            <a:off x="2829555" y="5145088"/>
            <a:ext cx="457205" cy="1588"/>
          </a:xfrm>
          <a:prstGeom prst="straightConnector1">
            <a:avLst/>
          </a:prstGeom>
          <a:solidFill>
            <a:srgbClr val="00B8FF"/>
          </a:solidFill>
          <a:ln w="34925" cap="flat" cmpd="sng" algn="ctr">
            <a:solidFill>
              <a:schemeClr val="accent2"/>
            </a:solidFill>
            <a:prstDash val="solid"/>
            <a:round/>
            <a:headEnd type="none" w="med" len="med"/>
            <a:tailEnd type="arrow"/>
          </a:ln>
          <a:effectLst/>
        </p:spPr>
      </p:cxnSp>
      <p:sp>
        <p:nvSpPr>
          <p:cNvPr id="14" name="Rectangle 13"/>
          <p:cNvSpPr/>
          <p:nvPr/>
        </p:nvSpPr>
        <p:spPr>
          <a:xfrm>
            <a:off x="1086461" y="5125030"/>
            <a:ext cx="1242648" cy="629660"/>
          </a:xfrm>
          <a:prstGeom prst="rect">
            <a:avLst/>
          </a:prstGeom>
        </p:spPr>
        <p:txBody>
          <a:bodyPr wrap="none">
            <a:spAutoFit/>
          </a:bodyPr>
          <a:lstStyle/>
          <a:p>
            <a:r>
              <a:rPr lang="en-GB" dirty="0" smtClean="0">
                <a:solidFill>
                  <a:srgbClr val="000000"/>
                </a:solidFill>
                <a:latin typeface="Times New Roman" pitchFamily="18" charset="0"/>
              </a:rPr>
              <a:t>25</a:t>
            </a:r>
            <a:r>
              <a:rPr lang="en-GB" baseline="30000" dirty="0" smtClean="0">
                <a:solidFill>
                  <a:srgbClr val="000000"/>
                </a:solidFill>
                <a:latin typeface="Times New Roman" pitchFamily="18" charset="0"/>
              </a:rPr>
              <a:t>th</a:t>
            </a:r>
            <a:r>
              <a:rPr lang="en-GB" dirty="0" smtClean="0">
                <a:solidFill>
                  <a:srgbClr val="000000"/>
                </a:solidFill>
                <a:latin typeface="Times New Roman" pitchFamily="18" charset="0"/>
              </a:rPr>
              <a:t>-%tile</a:t>
            </a:r>
          </a:p>
          <a:p>
            <a:r>
              <a:rPr lang="en-GB" dirty="0" smtClean="0">
                <a:solidFill>
                  <a:srgbClr val="000000"/>
                </a:solidFill>
                <a:latin typeface="Times New Roman" pitchFamily="18" charset="0"/>
              </a:rPr>
              <a:t>1</a:t>
            </a:r>
            <a:r>
              <a:rPr lang="en-GB" baseline="30000" dirty="0" smtClean="0">
                <a:solidFill>
                  <a:srgbClr val="000000"/>
                </a:solidFill>
                <a:latin typeface="Times New Roman" pitchFamily="18" charset="0"/>
              </a:rPr>
              <a:t>st</a:t>
            </a:r>
            <a:r>
              <a:rPr lang="en-GB" dirty="0" smtClean="0">
                <a:solidFill>
                  <a:srgbClr val="000000"/>
                </a:solidFill>
                <a:latin typeface="Times New Roman" pitchFamily="18" charset="0"/>
              </a:rPr>
              <a:t>-quartile </a:t>
            </a:r>
            <a:endParaRPr lang="en-US" dirty="0"/>
          </a:p>
        </p:txBody>
      </p:sp>
      <p:sp>
        <p:nvSpPr>
          <p:cNvPr id="15" name="Rectangle 14"/>
          <p:cNvSpPr/>
          <p:nvPr/>
        </p:nvSpPr>
        <p:spPr>
          <a:xfrm>
            <a:off x="4325758" y="5125030"/>
            <a:ext cx="1268296" cy="629660"/>
          </a:xfrm>
          <a:prstGeom prst="rect">
            <a:avLst/>
          </a:prstGeom>
        </p:spPr>
        <p:txBody>
          <a:bodyPr wrap="none">
            <a:spAutoFit/>
          </a:bodyPr>
          <a:lstStyle/>
          <a:p>
            <a:r>
              <a:rPr lang="en-GB" dirty="0" smtClean="0">
                <a:solidFill>
                  <a:srgbClr val="000000"/>
                </a:solidFill>
                <a:latin typeface="Times New Roman" pitchFamily="18" charset="0"/>
              </a:rPr>
              <a:t>75</a:t>
            </a:r>
            <a:r>
              <a:rPr lang="en-GB" baseline="30000" dirty="0" smtClean="0">
                <a:solidFill>
                  <a:srgbClr val="000000"/>
                </a:solidFill>
                <a:latin typeface="Times New Roman" pitchFamily="18" charset="0"/>
              </a:rPr>
              <a:t>th</a:t>
            </a:r>
            <a:r>
              <a:rPr lang="en-GB" dirty="0" smtClean="0">
                <a:solidFill>
                  <a:srgbClr val="000000"/>
                </a:solidFill>
                <a:latin typeface="Times New Roman" pitchFamily="18" charset="0"/>
              </a:rPr>
              <a:t>-%tile</a:t>
            </a:r>
          </a:p>
          <a:p>
            <a:r>
              <a:rPr lang="en-GB" dirty="0" smtClean="0">
                <a:solidFill>
                  <a:srgbClr val="000000"/>
                </a:solidFill>
                <a:latin typeface="Times New Roman" pitchFamily="18" charset="0"/>
              </a:rPr>
              <a:t>3</a:t>
            </a:r>
            <a:r>
              <a:rPr lang="en-GB" baseline="30000" dirty="0" smtClean="0">
                <a:solidFill>
                  <a:srgbClr val="000000"/>
                </a:solidFill>
                <a:latin typeface="Times New Roman" pitchFamily="18" charset="0"/>
              </a:rPr>
              <a:t>rd</a:t>
            </a:r>
            <a:r>
              <a:rPr lang="en-GB" dirty="0" smtClean="0">
                <a:solidFill>
                  <a:srgbClr val="000000"/>
                </a:solidFill>
                <a:latin typeface="Times New Roman" pitchFamily="18" charset="0"/>
              </a:rPr>
              <a:t>-quartile </a:t>
            </a:r>
            <a:endParaRPr lang="en-US" dirty="0"/>
          </a:p>
        </p:txBody>
      </p:sp>
      <p:sp>
        <p:nvSpPr>
          <p:cNvPr id="16" name="Rectangle 15"/>
          <p:cNvSpPr/>
          <p:nvPr/>
        </p:nvSpPr>
        <p:spPr>
          <a:xfrm>
            <a:off x="2535949" y="5238224"/>
            <a:ext cx="1099981" cy="629660"/>
          </a:xfrm>
          <a:prstGeom prst="rect">
            <a:avLst/>
          </a:prstGeom>
        </p:spPr>
        <p:txBody>
          <a:bodyPr wrap="none">
            <a:spAutoFit/>
          </a:bodyPr>
          <a:lstStyle/>
          <a:p>
            <a:pPr algn="ctr"/>
            <a:r>
              <a:rPr lang="en-GB" dirty="0" smtClean="0">
                <a:solidFill>
                  <a:srgbClr val="000000"/>
                </a:solidFill>
                <a:latin typeface="Times New Roman" pitchFamily="18" charset="0"/>
              </a:rPr>
              <a:t>median</a:t>
            </a:r>
          </a:p>
          <a:p>
            <a:pPr algn="ctr"/>
            <a:r>
              <a:rPr lang="en-GB" dirty="0" smtClean="0">
                <a:solidFill>
                  <a:srgbClr val="000000"/>
                </a:solidFill>
                <a:latin typeface="Times New Roman" pitchFamily="18" charset="0"/>
              </a:rPr>
              <a:t>50</a:t>
            </a:r>
            <a:r>
              <a:rPr lang="en-GB" baseline="30000" dirty="0" smtClean="0">
                <a:solidFill>
                  <a:srgbClr val="000000"/>
                </a:solidFill>
                <a:latin typeface="Times New Roman" pitchFamily="18" charset="0"/>
              </a:rPr>
              <a:t>th</a:t>
            </a:r>
            <a:r>
              <a:rPr lang="en-GB" dirty="0" smtClean="0">
                <a:solidFill>
                  <a:srgbClr val="000000"/>
                </a:solidFill>
                <a:latin typeface="Times New Roman" pitchFamily="18" charset="0"/>
              </a:rPr>
              <a:t>-%tile</a:t>
            </a:r>
          </a:p>
        </p:txBody>
      </p:sp>
      <p:sp>
        <p:nvSpPr>
          <p:cNvPr id="17" name="Rectangle 16"/>
          <p:cNvSpPr/>
          <p:nvPr/>
        </p:nvSpPr>
        <p:spPr>
          <a:xfrm>
            <a:off x="4098501" y="3514124"/>
            <a:ext cx="697627" cy="360996"/>
          </a:xfrm>
          <a:prstGeom prst="rect">
            <a:avLst/>
          </a:prstGeom>
        </p:spPr>
        <p:txBody>
          <a:bodyPr wrap="none">
            <a:spAutoFit/>
          </a:bodyPr>
          <a:lstStyle/>
          <a:p>
            <a:r>
              <a:rPr lang="en-GB" dirty="0" smtClean="0">
                <a:solidFill>
                  <a:srgbClr val="000000"/>
                </a:solidFill>
                <a:latin typeface="Times New Roman" pitchFamily="18" charset="0"/>
              </a:rPr>
              <a:t>range</a:t>
            </a:r>
            <a:endParaRPr lang="en-US" dirty="0"/>
          </a:p>
        </p:txBody>
      </p:sp>
      <p:sp>
        <p:nvSpPr>
          <p:cNvPr id="18" name="TextBox 17"/>
          <p:cNvSpPr txBox="1"/>
          <p:nvPr/>
        </p:nvSpPr>
        <p:spPr>
          <a:xfrm>
            <a:off x="182143" y="5896126"/>
            <a:ext cx="8803812" cy="954107"/>
          </a:xfrm>
          <a:prstGeom prst="rect">
            <a:avLst/>
          </a:prstGeom>
          <a:solidFill>
            <a:srgbClr val="000045"/>
          </a:solidFill>
        </p:spPr>
        <p:txBody>
          <a:bodyPr wrap="none" rtlCol="0">
            <a:spAutoFit/>
          </a:bodyPr>
          <a:lstStyle/>
          <a:p>
            <a:r>
              <a:rPr lang="en-US" sz="1400" dirty="0" smtClean="0">
                <a:solidFill>
                  <a:srgbClr val="FFFF00"/>
                </a:solidFill>
                <a:latin typeface="Courier"/>
                <a:cs typeface="Courier"/>
              </a:rPr>
              <a:t># Box and whiskers plots:</a:t>
            </a:r>
            <a:endParaRPr lang="en-US" sz="1400" dirty="0">
              <a:solidFill>
                <a:srgbClr val="FFFF00"/>
              </a:solidFill>
              <a:latin typeface="Courier"/>
              <a:cs typeface="Courier"/>
            </a:endParaRPr>
          </a:p>
          <a:p>
            <a:r>
              <a:rPr lang="en-US" sz="1400" dirty="0">
                <a:solidFill>
                  <a:schemeClr val="bg1"/>
                </a:solidFill>
                <a:latin typeface="Courier"/>
                <a:cs typeface="Courier"/>
              </a:rPr>
              <a:t>boxplot(</a:t>
            </a:r>
            <a:r>
              <a:rPr lang="en-US" sz="1400" dirty="0" err="1">
                <a:solidFill>
                  <a:schemeClr val="bg1"/>
                </a:solidFill>
                <a:latin typeface="Courier"/>
                <a:cs typeface="Courier"/>
              </a:rPr>
              <a:t>dpd.df</a:t>
            </a:r>
            <a:r>
              <a:rPr lang="en-US" sz="1400" dirty="0">
                <a:solidFill>
                  <a:schemeClr val="bg1"/>
                </a:solidFill>
                <a:latin typeface="Courier"/>
                <a:cs typeface="Courier"/>
              </a:rPr>
              <a:t>[,5], horizontal = T, range = 0, </a:t>
            </a:r>
            <a:r>
              <a:rPr lang="en-US" sz="1400" dirty="0" err="1">
                <a:solidFill>
                  <a:schemeClr val="bg1"/>
                </a:solidFill>
                <a:latin typeface="Courier"/>
                <a:cs typeface="Courier"/>
              </a:rPr>
              <a:t>xlab</a:t>
            </a:r>
            <a:r>
              <a:rPr lang="en-US" sz="1400" dirty="0">
                <a:solidFill>
                  <a:schemeClr val="bg1"/>
                </a:solidFill>
                <a:latin typeface="Courier"/>
                <a:cs typeface="Courier"/>
              </a:rPr>
              <a:t> = "</a:t>
            </a:r>
            <a:r>
              <a:rPr lang="en-US" sz="1400" dirty="0" err="1">
                <a:solidFill>
                  <a:schemeClr val="bg1"/>
                </a:solidFill>
                <a:latin typeface="Courier"/>
                <a:cs typeface="Courier"/>
              </a:rPr>
              <a:t>Deoxypyridinoline</a:t>
            </a:r>
            <a:r>
              <a:rPr lang="en-US" sz="1400" dirty="0">
                <a:solidFill>
                  <a:schemeClr val="bg1"/>
                </a:solidFill>
                <a:latin typeface="Courier"/>
                <a:cs typeface="Courier"/>
              </a:rPr>
              <a:t> conc</a:t>
            </a:r>
            <a:r>
              <a:rPr lang="en-US" sz="1400" dirty="0" smtClean="0">
                <a:solidFill>
                  <a:schemeClr val="bg1"/>
                </a:solidFill>
                <a:latin typeface="Courier"/>
                <a:cs typeface="Courier"/>
              </a:rPr>
              <a:t>.”)</a:t>
            </a:r>
          </a:p>
          <a:p>
            <a:endParaRPr lang="en-US" sz="1400" dirty="0">
              <a:solidFill>
                <a:schemeClr val="bg1"/>
              </a:solidFill>
              <a:latin typeface="Courier"/>
              <a:cs typeface="Courier"/>
            </a:endParaRPr>
          </a:p>
          <a:p>
            <a:r>
              <a:rPr lang="en-US" sz="1400" dirty="0" smtClean="0">
                <a:solidFill>
                  <a:schemeClr val="bg1"/>
                </a:solidFill>
                <a:latin typeface="Courier"/>
                <a:cs typeface="Courier"/>
              </a:rPr>
              <a:t>summary</a:t>
            </a:r>
            <a:r>
              <a:rPr lang="en-US" sz="1400" dirty="0">
                <a:solidFill>
                  <a:schemeClr val="bg1"/>
                </a:solidFill>
                <a:latin typeface="Courier"/>
                <a:cs typeface="Courier"/>
              </a:rPr>
              <a:t>(</a:t>
            </a:r>
            <a:r>
              <a:rPr lang="en-US" sz="1400" dirty="0" err="1">
                <a:solidFill>
                  <a:schemeClr val="bg1"/>
                </a:solidFill>
                <a:latin typeface="Courier"/>
                <a:cs typeface="Courier"/>
              </a:rPr>
              <a:t>dpd.df</a:t>
            </a:r>
            <a:r>
              <a:rPr lang="en-US" sz="1400" dirty="0">
                <a:solidFill>
                  <a:schemeClr val="bg1"/>
                </a:solidFill>
                <a:latin typeface="Courier"/>
                <a:cs typeface="Courier"/>
              </a:rPr>
              <a:t>[,5])      </a:t>
            </a:r>
            <a:r>
              <a:rPr lang="en-US" sz="1400" dirty="0" smtClean="0">
                <a:solidFill>
                  <a:schemeClr val="bg1"/>
                </a:solidFill>
                <a:latin typeface="Courier"/>
                <a:cs typeface="Courier"/>
              </a:rPr>
              <a:t> </a:t>
            </a:r>
            <a:r>
              <a:rPr lang="en-US" sz="1400" dirty="0" smtClean="0">
                <a:solidFill>
                  <a:srgbClr val="FFFF00"/>
                </a:solidFill>
                <a:latin typeface="Courier"/>
                <a:cs typeface="Courier"/>
              </a:rPr>
              <a:t># </a:t>
            </a:r>
            <a:r>
              <a:rPr lang="en-US" sz="1400" dirty="0">
                <a:solidFill>
                  <a:srgbClr val="FFFF00"/>
                </a:solidFill>
                <a:latin typeface="Courier"/>
                <a:cs typeface="Courier"/>
              </a:rPr>
              <a:t>Common summary </a:t>
            </a:r>
            <a:r>
              <a:rPr lang="en-US" sz="1400" dirty="0" smtClean="0">
                <a:solidFill>
                  <a:srgbClr val="FFFF00"/>
                </a:solidFill>
                <a:latin typeface="Courier"/>
                <a:cs typeface="Courier"/>
              </a:rPr>
              <a:t>statistics</a:t>
            </a:r>
            <a:endParaRPr lang="en-US" sz="1400" dirty="0">
              <a:solidFill>
                <a:srgbClr val="FFFF00"/>
              </a:solidFill>
              <a:latin typeface="Courier"/>
              <a:cs typeface="Courier"/>
            </a:endParaRPr>
          </a:p>
        </p:txBody>
      </p:sp>
    </p:spTree>
    <p:extLst>
      <p:ext uri="{BB962C8B-B14F-4D97-AF65-F5344CB8AC3E}">
        <p14:creationId xmlns:p14="http://schemas.microsoft.com/office/powerpoint/2010/main" val="1086869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1+#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1+#ppt_w/2"/>
                                          </p:val>
                                        </p:tav>
                                        <p:tav tm="100000">
                                          <p:val>
                                            <p:strVal val="#ppt_x"/>
                                          </p:val>
                                        </p:tav>
                                      </p:tavLst>
                                    </p:anim>
                                    <p:anim calcmode="lin" valueType="num">
                                      <p:cBhvr additive="base">
                                        <p:cTn id="3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blinds(horizontal)">
                                      <p:cBhvr>
                                        <p:cTn id="43" dur="500"/>
                                        <p:tgtEl>
                                          <p:spTgt spid="10"/>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linds(horizontal)">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p:bldP spid="15" grpId="0"/>
      <p:bldP spid="16" grpId="0"/>
      <p:bldP spid="17" grpId="0"/>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34" name="Rectangle 4"/>
          <p:cNvSpPr>
            <a:spLocks noChangeArrowheads="1"/>
          </p:cNvSpPr>
          <p:nvPr/>
        </p:nvSpPr>
        <p:spPr bwMode="auto">
          <a:xfrm>
            <a:off x="231775" y="381000"/>
            <a:ext cx="8607425" cy="6858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800" dirty="0" smtClean="0">
                <a:solidFill>
                  <a:srgbClr val="000000"/>
                </a:solidFill>
                <a:latin typeface="Times New Roman" pitchFamily="18" charset="0"/>
              </a:rPr>
              <a:t>Measures of Data Spread</a:t>
            </a:r>
            <a:endParaRPr lang="en-GB" sz="4800" dirty="0">
              <a:solidFill>
                <a:srgbClr val="000000"/>
              </a:solidFill>
              <a:latin typeface="Times New Roman" pitchFamily="18" charset="0"/>
            </a:endParaRPr>
          </a:p>
        </p:txBody>
      </p:sp>
      <p:pic>
        <p:nvPicPr>
          <p:cNvPr id="2" name="Picture 1"/>
          <p:cNvPicPr>
            <a:picLocks noChangeAspect="1"/>
          </p:cNvPicPr>
          <p:nvPr/>
        </p:nvPicPr>
        <p:blipFill>
          <a:blip r:embed="rId3"/>
          <a:stretch>
            <a:fillRect/>
          </a:stretch>
        </p:blipFill>
        <p:spPr>
          <a:xfrm>
            <a:off x="1215331" y="1004000"/>
            <a:ext cx="6718459" cy="4812899"/>
          </a:xfrm>
          <a:prstGeom prst="rect">
            <a:avLst/>
          </a:prstGeom>
        </p:spPr>
      </p:pic>
      <p:sp>
        <p:nvSpPr>
          <p:cNvPr id="30" name="Rectangle 29"/>
          <p:cNvSpPr/>
          <p:nvPr/>
        </p:nvSpPr>
        <p:spPr>
          <a:xfrm>
            <a:off x="1730113" y="5663353"/>
            <a:ext cx="1143262" cy="420756"/>
          </a:xfrm>
          <a:prstGeom prst="rect">
            <a:avLst/>
          </a:prstGeom>
        </p:spPr>
        <p:txBody>
          <a:bodyPr wrap="none">
            <a:spAutoFit/>
          </a:bodyPr>
          <a:lstStyle/>
          <a:p>
            <a:r>
              <a:rPr lang="en-GB" sz="2200" dirty="0" smtClean="0">
                <a:solidFill>
                  <a:srgbClr val="000000"/>
                </a:solidFill>
                <a:latin typeface="Times New Roman" pitchFamily="18" charset="0"/>
              </a:rPr>
              <a:t>1</a:t>
            </a:r>
            <a:r>
              <a:rPr lang="en-GB" sz="2200" baseline="30000" dirty="0" smtClean="0">
                <a:solidFill>
                  <a:srgbClr val="000000"/>
                </a:solidFill>
                <a:latin typeface="Times New Roman" pitchFamily="18" charset="0"/>
              </a:rPr>
              <a:t>st</a:t>
            </a:r>
            <a:r>
              <a:rPr lang="en-GB" sz="2200" dirty="0" smtClean="0">
                <a:solidFill>
                  <a:srgbClr val="000000"/>
                </a:solidFill>
                <a:latin typeface="Times New Roman" pitchFamily="18" charset="0"/>
              </a:rPr>
              <a:t>-%tile</a:t>
            </a:r>
            <a:endParaRPr lang="en-US" sz="2200" dirty="0"/>
          </a:p>
        </p:txBody>
      </p:sp>
      <p:sp>
        <p:nvSpPr>
          <p:cNvPr id="31" name="Rectangle 30"/>
          <p:cNvSpPr/>
          <p:nvPr/>
        </p:nvSpPr>
        <p:spPr>
          <a:xfrm>
            <a:off x="6115803" y="5457342"/>
            <a:ext cx="1305165" cy="420756"/>
          </a:xfrm>
          <a:prstGeom prst="rect">
            <a:avLst/>
          </a:prstGeom>
        </p:spPr>
        <p:txBody>
          <a:bodyPr wrap="none">
            <a:spAutoFit/>
          </a:bodyPr>
          <a:lstStyle/>
          <a:p>
            <a:r>
              <a:rPr lang="en-GB" sz="2200" dirty="0" smtClean="0">
                <a:solidFill>
                  <a:srgbClr val="000000"/>
                </a:solidFill>
                <a:latin typeface="Times New Roman" pitchFamily="18" charset="0"/>
              </a:rPr>
              <a:t>99</a:t>
            </a:r>
            <a:r>
              <a:rPr lang="en-GB" sz="2200" baseline="30000" dirty="0" smtClean="0">
                <a:solidFill>
                  <a:srgbClr val="000000"/>
                </a:solidFill>
                <a:latin typeface="Times New Roman" pitchFamily="18" charset="0"/>
              </a:rPr>
              <a:t>th</a:t>
            </a:r>
            <a:r>
              <a:rPr lang="en-GB" sz="2200" dirty="0" smtClean="0">
                <a:solidFill>
                  <a:srgbClr val="000000"/>
                </a:solidFill>
                <a:latin typeface="Times New Roman" pitchFamily="18" charset="0"/>
              </a:rPr>
              <a:t>-%tile</a:t>
            </a:r>
            <a:endParaRPr lang="en-US" sz="2200" dirty="0"/>
          </a:p>
        </p:txBody>
      </p:sp>
      <p:cxnSp>
        <p:nvCxnSpPr>
          <p:cNvPr id="33" name="Straight Arrow Connector 32"/>
          <p:cNvCxnSpPr/>
          <p:nvPr/>
        </p:nvCxnSpPr>
        <p:spPr bwMode="auto">
          <a:xfrm rot="5400000" flipH="1" flipV="1">
            <a:off x="1976031" y="5036436"/>
            <a:ext cx="1067594" cy="340229"/>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5" name="Straight Arrow Connector 34"/>
          <p:cNvCxnSpPr/>
          <p:nvPr/>
        </p:nvCxnSpPr>
        <p:spPr bwMode="auto">
          <a:xfrm flipV="1">
            <a:off x="6677113" y="4672753"/>
            <a:ext cx="0" cy="85978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36" name="Rectangle 35"/>
          <p:cNvSpPr/>
          <p:nvPr/>
        </p:nvSpPr>
        <p:spPr>
          <a:xfrm>
            <a:off x="1653912" y="5945576"/>
            <a:ext cx="1459519" cy="461665"/>
          </a:xfrm>
          <a:prstGeom prst="rect">
            <a:avLst/>
          </a:prstGeom>
        </p:spPr>
        <p:txBody>
          <a:bodyPr wrap="square">
            <a:spAutoFit/>
          </a:bodyPr>
          <a:lstStyle/>
          <a:p>
            <a:r>
              <a:rPr lang="en-US" sz="2400" dirty="0" smtClean="0">
                <a:solidFill>
                  <a:schemeClr val="tx1"/>
                </a:solidFill>
                <a:latin typeface="Times New Roman" pitchFamily="18" charset="0"/>
                <a:cs typeface="Times New Roman" pitchFamily="18" charset="0"/>
              </a:rPr>
              <a:t>1.520024</a:t>
            </a:r>
            <a:endParaRPr lang="en-US" sz="2400" dirty="0">
              <a:solidFill>
                <a:schemeClr val="tx1"/>
              </a:solidFill>
              <a:latin typeface="Times New Roman" pitchFamily="18" charset="0"/>
              <a:cs typeface="Times New Roman" pitchFamily="18" charset="0"/>
            </a:endParaRPr>
          </a:p>
        </p:txBody>
      </p:sp>
      <p:sp>
        <p:nvSpPr>
          <p:cNvPr id="37" name="Rectangle 36"/>
          <p:cNvSpPr/>
          <p:nvPr/>
        </p:nvSpPr>
        <p:spPr>
          <a:xfrm>
            <a:off x="6101921" y="5810657"/>
            <a:ext cx="1517781" cy="461665"/>
          </a:xfrm>
          <a:prstGeom prst="rect">
            <a:avLst/>
          </a:prstGeom>
        </p:spPr>
        <p:txBody>
          <a:bodyPr wrap="square">
            <a:spAutoFit/>
          </a:bodyPr>
          <a:lstStyle/>
          <a:p>
            <a:r>
              <a:rPr lang="en-US" sz="2400" dirty="0" smtClean="0">
                <a:solidFill>
                  <a:schemeClr val="tx1"/>
                </a:solidFill>
                <a:latin typeface="Times New Roman" pitchFamily="18" charset="0"/>
                <a:cs typeface="Times New Roman" pitchFamily="18" charset="0"/>
              </a:rPr>
              <a:t>1.520071</a:t>
            </a:r>
            <a:endParaRPr lang="en-US" sz="2400" dirty="0">
              <a:solidFill>
                <a:schemeClr val="tx1"/>
              </a:solidFill>
              <a:latin typeface="Times New Roman" pitchFamily="18" charset="0"/>
              <a:cs typeface="Times New Roman" pitchFamily="18" charset="0"/>
            </a:endParaRPr>
          </a:p>
        </p:txBody>
      </p:sp>
      <p:cxnSp>
        <p:nvCxnSpPr>
          <p:cNvPr id="38" name="Straight Arrow Connector 37"/>
          <p:cNvCxnSpPr/>
          <p:nvPr/>
        </p:nvCxnSpPr>
        <p:spPr>
          <a:xfrm flipH="1">
            <a:off x="2085144" y="4221091"/>
            <a:ext cx="614474" cy="0"/>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325527" y="3440534"/>
            <a:ext cx="1143262" cy="738664"/>
          </a:xfrm>
          <a:prstGeom prst="rect">
            <a:avLst/>
          </a:prstGeom>
          <a:noFill/>
        </p:spPr>
        <p:txBody>
          <a:bodyPr wrap="square" rtlCol="0">
            <a:spAutoFit/>
          </a:bodyPr>
          <a:lstStyle/>
          <a:p>
            <a:r>
              <a:rPr lang="en-US" sz="1400" dirty="0" smtClean="0">
                <a:latin typeface="Times New Roman"/>
                <a:cs typeface="Times New Roman"/>
              </a:rPr>
              <a:t>First 1% of the data is </a:t>
            </a:r>
            <a:r>
              <a:rPr lang="en-US" sz="1400" dirty="0" err="1" smtClean="0">
                <a:latin typeface="Times New Roman"/>
                <a:cs typeface="Times New Roman"/>
              </a:rPr>
              <a:t>uo</a:t>
            </a:r>
            <a:r>
              <a:rPr lang="en-US" sz="1400" dirty="0" smtClean="0">
                <a:latin typeface="Times New Roman"/>
                <a:cs typeface="Times New Roman"/>
              </a:rPr>
              <a:t> to here</a:t>
            </a:r>
            <a:endParaRPr lang="en-US" sz="1400" dirty="0">
              <a:latin typeface="Times New Roman"/>
              <a:cs typeface="Times New Roman"/>
            </a:endParaRPr>
          </a:p>
        </p:txBody>
      </p:sp>
      <p:cxnSp>
        <p:nvCxnSpPr>
          <p:cNvPr id="40" name="Straight Connector 39"/>
          <p:cNvCxnSpPr/>
          <p:nvPr/>
        </p:nvCxnSpPr>
        <p:spPr>
          <a:xfrm flipV="1">
            <a:off x="2707253" y="4207736"/>
            <a:ext cx="0" cy="423124"/>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a:off x="2085145" y="3040932"/>
            <a:ext cx="4593556" cy="0"/>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6616276" y="2244021"/>
            <a:ext cx="1143262" cy="738664"/>
          </a:xfrm>
          <a:prstGeom prst="rect">
            <a:avLst/>
          </a:prstGeom>
          <a:noFill/>
        </p:spPr>
        <p:txBody>
          <a:bodyPr wrap="square" rtlCol="0">
            <a:spAutoFit/>
          </a:bodyPr>
          <a:lstStyle/>
          <a:p>
            <a:r>
              <a:rPr lang="en-US" sz="1400" dirty="0" smtClean="0">
                <a:latin typeface="Times New Roman"/>
                <a:cs typeface="Times New Roman"/>
              </a:rPr>
              <a:t>First 99% of the data is up to here</a:t>
            </a:r>
            <a:endParaRPr lang="en-US" sz="1400" dirty="0">
              <a:latin typeface="Times New Roman"/>
              <a:cs typeface="Times New Roman"/>
            </a:endParaRPr>
          </a:p>
        </p:txBody>
      </p:sp>
      <p:cxnSp>
        <p:nvCxnSpPr>
          <p:cNvPr id="44" name="Straight Connector 43"/>
          <p:cNvCxnSpPr/>
          <p:nvPr/>
        </p:nvCxnSpPr>
        <p:spPr>
          <a:xfrm flipV="1">
            <a:off x="6678701" y="3040932"/>
            <a:ext cx="0" cy="1578901"/>
          </a:xfrm>
          <a:prstGeom prst="line">
            <a:avLst/>
          </a:prstGeom>
          <a:ln>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24847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ppt_x"/>
                                          </p:val>
                                        </p:tav>
                                        <p:tav tm="100000">
                                          <p:val>
                                            <p:strVal val="#ppt_x"/>
                                          </p:val>
                                        </p:tav>
                                      </p:tavLst>
                                    </p:anim>
                                    <p:anim calcmode="lin" valueType="num">
                                      <p:cBhvr additive="base">
                                        <p:cTn id="16" dur="500" fill="hold"/>
                                        <p:tgtEl>
                                          <p:spTgt spid="3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additive="base">
                                        <p:cTn id="23" dur="500" fill="hold"/>
                                        <p:tgtEl>
                                          <p:spTgt spid="40"/>
                                        </p:tgtEl>
                                        <p:attrNameLst>
                                          <p:attrName>ppt_x</p:attrName>
                                        </p:attrNameLst>
                                      </p:cBhvr>
                                      <p:tavLst>
                                        <p:tav tm="0">
                                          <p:val>
                                            <p:strVal val="#ppt_x"/>
                                          </p:val>
                                        </p:tav>
                                        <p:tav tm="100000">
                                          <p:val>
                                            <p:strVal val="#ppt_x"/>
                                          </p:val>
                                        </p:tav>
                                      </p:tavLst>
                                    </p:anim>
                                    <p:anim calcmode="lin" valueType="num">
                                      <p:cBhvr additive="base">
                                        <p:cTn id="24" dur="500" fill="hold"/>
                                        <p:tgtEl>
                                          <p:spTgt spid="4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ppt_x"/>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38"/>
                                        </p:tgtEl>
                                        <p:attrNameLst>
                                          <p:attrName>ppt_x</p:attrName>
                                        </p:attrNameLst>
                                      </p:cBhvr>
                                      <p:tavLst>
                                        <p:tav tm="0">
                                          <p:val>
                                            <p:strVal val="ppt_x"/>
                                          </p:val>
                                        </p:tav>
                                        <p:tav tm="100000">
                                          <p:val>
                                            <p:strVal val="ppt_x"/>
                                          </p:val>
                                        </p:tav>
                                      </p:tavLst>
                                    </p:anim>
                                    <p:anim calcmode="lin" valueType="num">
                                      <p:cBhvr additive="base">
                                        <p:cTn id="33" dur="500"/>
                                        <p:tgtEl>
                                          <p:spTgt spid="38"/>
                                        </p:tgtEl>
                                        <p:attrNameLst>
                                          <p:attrName>ppt_y</p:attrName>
                                        </p:attrNameLst>
                                      </p:cBhvr>
                                      <p:tavLst>
                                        <p:tav tm="0">
                                          <p:val>
                                            <p:strVal val="ppt_y"/>
                                          </p:val>
                                        </p:tav>
                                        <p:tav tm="100000">
                                          <p:val>
                                            <p:strVal val="1+ppt_h/2"/>
                                          </p:val>
                                        </p:tav>
                                      </p:tavLst>
                                    </p:anim>
                                    <p:set>
                                      <p:cBhvr>
                                        <p:cTn id="34" dur="1" fill="hold">
                                          <p:stCondLst>
                                            <p:cond delay="499"/>
                                          </p:stCondLst>
                                        </p:cTn>
                                        <p:tgtEl>
                                          <p:spTgt spid="38"/>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500"/>
                                        <p:tgtEl>
                                          <p:spTgt spid="40"/>
                                        </p:tgtEl>
                                        <p:attrNameLst>
                                          <p:attrName>ppt_x</p:attrName>
                                        </p:attrNameLst>
                                      </p:cBhvr>
                                      <p:tavLst>
                                        <p:tav tm="0">
                                          <p:val>
                                            <p:strVal val="ppt_x"/>
                                          </p:val>
                                        </p:tav>
                                        <p:tav tm="100000">
                                          <p:val>
                                            <p:strVal val="ppt_x"/>
                                          </p:val>
                                        </p:tav>
                                      </p:tavLst>
                                    </p:anim>
                                    <p:anim calcmode="lin" valueType="num">
                                      <p:cBhvr additive="base">
                                        <p:cTn id="37" dur="500"/>
                                        <p:tgtEl>
                                          <p:spTgt spid="40"/>
                                        </p:tgtEl>
                                        <p:attrNameLst>
                                          <p:attrName>ppt_y</p:attrName>
                                        </p:attrNameLst>
                                      </p:cBhvr>
                                      <p:tavLst>
                                        <p:tav tm="0">
                                          <p:val>
                                            <p:strVal val="ppt_y"/>
                                          </p:val>
                                        </p:tav>
                                        <p:tav tm="100000">
                                          <p:val>
                                            <p:strVal val="1+ppt_h/2"/>
                                          </p:val>
                                        </p:tav>
                                      </p:tavLst>
                                    </p:anim>
                                    <p:set>
                                      <p:cBhvr>
                                        <p:cTn id="38" dur="1" fill="hold">
                                          <p:stCondLst>
                                            <p:cond delay="499"/>
                                          </p:stCondLst>
                                        </p:cTn>
                                        <p:tgtEl>
                                          <p:spTgt spid="40"/>
                                        </p:tgtEl>
                                        <p:attrNameLst>
                                          <p:attrName>style.visibility</p:attrName>
                                        </p:attrNameLst>
                                      </p:cBhvr>
                                      <p:to>
                                        <p:strVal val="hidden"/>
                                      </p:to>
                                    </p:set>
                                  </p:childTnLst>
                                </p:cTn>
                              </p:par>
                              <p:par>
                                <p:cTn id="39" presetID="2" presetClass="exit" presetSubtype="4" fill="hold" grpId="1" nodeType="withEffect">
                                  <p:stCondLst>
                                    <p:cond delay="0"/>
                                  </p:stCondLst>
                                  <p:childTnLst>
                                    <p:anim calcmode="lin" valueType="num">
                                      <p:cBhvr additive="base">
                                        <p:cTn id="40" dur="500"/>
                                        <p:tgtEl>
                                          <p:spTgt spid="39"/>
                                        </p:tgtEl>
                                        <p:attrNameLst>
                                          <p:attrName>ppt_x</p:attrName>
                                        </p:attrNameLst>
                                      </p:cBhvr>
                                      <p:tavLst>
                                        <p:tav tm="0">
                                          <p:val>
                                            <p:strVal val="ppt_x"/>
                                          </p:val>
                                        </p:tav>
                                        <p:tav tm="100000">
                                          <p:val>
                                            <p:strVal val="ppt_x"/>
                                          </p:val>
                                        </p:tav>
                                      </p:tavLst>
                                    </p:anim>
                                    <p:anim calcmode="lin" valueType="num">
                                      <p:cBhvr additive="base">
                                        <p:cTn id="41" dur="500"/>
                                        <p:tgtEl>
                                          <p:spTgt spid="39"/>
                                        </p:tgtEl>
                                        <p:attrNameLst>
                                          <p:attrName>ppt_y</p:attrName>
                                        </p:attrNameLst>
                                      </p:cBhvr>
                                      <p:tavLst>
                                        <p:tav tm="0">
                                          <p:val>
                                            <p:strVal val="ppt_y"/>
                                          </p:val>
                                        </p:tav>
                                        <p:tav tm="100000">
                                          <p:val>
                                            <p:strVal val="1+ppt_h/2"/>
                                          </p:val>
                                        </p:tav>
                                      </p:tavLst>
                                    </p:anim>
                                    <p:set>
                                      <p:cBhvr>
                                        <p:cTn id="42" dur="1" fill="hold">
                                          <p:stCondLst>
                                            <p:cond delay="499"/>
                                          </p:stCondLst>
                                        </p:cTn>
                                        <p:tgtEl>
                                          <p:spTgt spid="39"/>
                                        </p:tgtEl>
                                        <p:attrNameLst>
                                          <p:attrName>style.visibility</p:attrName>
                                        </p:attrNameLst>
                                      </p:cBhvr>
                                      <p:to>
                                        <p:strVal val="hidden"/>
                                      </p:to>
                                    </p:set>
                                  </p:childTnLst>
                                </p:cTn>
                              </p:par>
                              <p:par>
                                <p:cTn id="43" presetID="2" presetClass="exit" presetSubtype="4" fill="hold" nodeType="withEffect">
                                  <p:stCondLst>
                                    <p:cond delay="0"/>
                                  </p:stCondLst>
                                  <p:childTnLst>
                                    <p:anim calcmode="lin" valueType="num">
                                      <p:cBhvr additive="base">
                                        <p:cTn id="44" dur="500"/>
                                        <p:tgtEl>
                                          <p:spTgt spid="33"/>
                                        </p:tgtEl>
                                        <p:attrNameLst>
                                          <p:attrName>ppt_x</p:attrName>
                                        </p:attrNameLst>
                                      </p:cBhvr>
                                      <p:tavLst>
                                        <p:tav tm="0">
                                          <p:val>
                                            <p:strVal val="ppt_x"/>
                                          </p:val>
                                        </p:tav>
                                        <p:tav tm="100000">
                                          <p:val>
                                            <p:strVal val="ppt_x"/>
                                          </p:val>
                                        </p:tav>
                                      </p:tavLst>
                                    </p:anim>
                                    <p:anim calcmode="lin" valueType="num">
                                      <p:cBhvr additive="base">
                                        <p:cTn id="45" dur="500"/>
                                        <p:tgtEl>
                                          <p:spTgt spid="33"/>
                                        </p:tgtEl>
                                        <p:attrNameLst>
                                          <p:attrName>ppt_y</p:attrName>
                                        </p:attrNameLst>
                                      </p:cBhvr>
                                      <p:tavLst>
                                        <p:tav tm="0">
                                          <p:val>
                                            <p:strVal val="ppt_y"/>
                                          </p:val>
                                        </p:tav>
                                        <p:tav tm="100000">
                                          <p:val>
                                            <p:strVal val="1+ppt_h/2"/>
                                          </p:val>
                                        </p:tav>
                                      </p:tavLst>
                                    </p:anim>
                                    <p:set>
                                      <p:cBhvr>
                                        <p:cTn id="46" dur="1" fill="hold">
                                          <p:stCondLst>
                                            <p:cond delay="499"/>
                                          </p:stCondLst>
                                        </p:cTn>
                                        <p:tgtEl>
                                          <p:spTgt spid="33"/>
                                        </p:tgtEl>
                                        <p:attrNameLst>
                                          <p:attrName>style.visibility</p:attrName>
                                        </p:attrNameLst>
                                      </p:cBhvr>
                                      <p:to>
                                        <p:strVal val="hidden"/>
                                      </p:to>
                                    </p:set>
                                  </p:childTnLst>
                                </p:cTn>
                              </p:par>
                              <p:par>
                                <p:cTn id="47" presetID="2" presetClass="exit" presetSubtype="4" fill="hold" grpId="1" nodeType="withEffect">
                                  <p:stCondLst>
                                    <p:cond delay="0"/>
                                  </p:stCondLst>
                                  <p:childTnLst>
                                    <p:anim calcmode="lin" valueType="num">
                                      <p:cBhvr additive="base">
                                        <p:cTn id="48" dur="500"/>
                                        <p:tgtEl>
                                          <p:spTgt spid="30"/>
                                        </p:tgtEl>
                                        <p:attrNameLst>
                                          <p:attrName>ppt_x</p:attrName>
                                        </p:attrNameLst>
                                      </p:cBhvr>
                                      <p:tavLst>
                                        <p:tav tm="0">
                                          <p:val>
                                            <p:strVal val="ppt_x"/>
                                          </p:val>
                                        </p:tav>
                                        <p:tav tm="100000">
                                          <p:val>
                                            <p:strVal val="ppt_x"/>
                                          </p:val>
                                        </p:tav>
                                      </p:tavLst>
                                    </p:anim>
                                    <p:anim calcmode="lin" valueType="num">
                                      <p:cBhvr additive="base">
                                        <p:cTn id="49" dur="500"/>
                                        <p:tgtEl>
                                          <p:spTgt spid="30"/>
                                        </p:tgtEl>
                                        <p:attrNameLst>
                                          <p:attrName>ppt_y</p:attrName>
                                        </p:attrNameLst>
                                      </p:cBhvr>
                                      <p:tavLst>
                                        <p:tav tm="0">
                                          <p:val>
                                            <p:strVal val="ppt_y"/>
                                          </p:val>
                                        </p:tav>
                                        <p:tav tm="100000">
                                          <p:val>
                                            <p:strVal val="1+ppt_h/2"/>
                                          </p:val>
                                        </p:tav>
                                      </p:tavLst>
                                    </p:anim>
                                    <p:set>
                                      <p:cBhvr>
                                        <p:cTn id="50" dur="1" fill="hold">
                                          <p:stCondLst>
                                            <p:cond delay="499"/>
                                          </p:stCondLst>
                                        </p:cTn>
                                        <p:tgtEl>
                                          <p:spTgt spid="30"/>
                                        </p:tgtEl>
                                        <p:attrNameLst>
                                          <p:attrName>style.visibility</p:attrName>
                                        </p:attrNameLst>
                                      </p:cBhvr>
                                      <p:to>
                                        <p:strVal val="hidden"/>
                                      </p:to>
                                    </p:set>
                                  </p:childTnLst>
                                </p:cTn>
                              </p:par>
                              <p:par>
                                <p:cTn id="51" presetID="2" presetClass="exit" presetSubtype="4" fill="hold" grpId="1" nodeType="withEffect">
                                  <p:stCondLst>
                                    <p:cond delay="0"/>
                                  </p:stCondLst>
                                  <p:childTnLst>
                                    <p:anim calcmode="lin" valueType="num">
                                      <p:cBhvr additive="base">
                                        <p:cTn id="52" dur="500"/>
                                        <p:tgtEl>
                                          <p:spTgt spid="36"/>
                                        </p:tgtEl>
                                        <p:attrNameLst>
                                          <p:attrName>ppt_x</p:attrName>
                                        </p:attrNameLst>
                                      </p:cBhvr>
                                      <p:tavLst>
                                        <p:tav tm="0">
                                          <p:val>
                                            <p:strVal val="ppt_x"/>
                                          </p:val>
                                        </p:tav>
                                        <p:tav tm="100000">
                                          <p:val>
                                            <p:strVal val="ppt_x"/>
                                          </p:val>
                                        </p:tav>
                                      </p:tavLst>
                                    </p:anim>
                                    <p:anim calcmode="lin" valueType="num">
                                      <p:cBhvr additive="base">
                                        <p:cTn id="53" dur="500"/>
                                        <p:tgtEl>
                                          <p:spTgt spid="36"/>
                                        </p:tgtEl>
                                        <p:attrNameLst>
                                          <p:attrName>ppt_y</p:attrName>
                                        </p:attrNameLst>
                                      </p:cBhvr>
                                      <p:tavLst>
                                        <p:tav tm="0">
                                          <p:val>
                                            <p:strVal val="ppt_y"/>
                                          </p:val>
                                        </p:tav>
                                        <p:tav tm="100000">
                                          <p:val>
                                            <p:strVal val="1+ppt_h/2"/>
                                          </p:val>
                                        </p:tav>
                                      </p:tavLst>
                                    </p:anim>
                                    <p:set>
                                      <p:cBhvr>
                                        <p:cTn id="54" dur="1" fill="hold">
                                          <p:stCondLst>
                                            <p:cond delay="499"/>
                                          </p:stCondLst>
                                        </p:cTn>
                                        <p:tgtEl>
                                          <p:spTgt spid="36"/>
                                        </p:tgtEl>
                                        <p:attrNameLst>
                                          <p:attrName>style.visibility</p:attrName>
                                        </p:attrNameLst>
                                      </p:cBhvr>
                                      <p:to>
                                        <p:strVal val="hidden"/>
                                      </p:to>
                                    </p:set>
                                  </p:childTnLst>
                                </p:cTn>
                              </p:par>
                            </p:childTnLst>
                          </p:cTn>
                        </p:par>
                        <p:par>
                          <p:cTn id="55" fill="hold">
                            <p:stCondLst>
                              <p:cond delay="500"/>
                            </p:stCondLst>
                            <p:childTnLst>
                              <p:par>
                                <p:cTn id="56" presetID="2" presetClass="entr" presetSubtype="4" fill="hold" nodeType="afterEffect">
                                  <p:stCondLst>
                                    <p:cond delay="0"/>
                                  </p:stCondLst>
                                  <p:childTnLst>
                                    <p:set>
                                      <p:cBhvr>
                                        <p:cTn id="57" dur="1" fill="hold">
                                          <p:stCondLst>
                                            <p:cond delay="0"/>
                                          </p:stCondLst>
                                        </p:cTn>
                                        <p:tgtEl>
                                          <p:spTgt spid="35"/>
                                        </p:tgtEl>
                                        <p:attrNameLst>
                                          <p:attrName>style.visibility</p:attrName>
                                        </p:attrNameLst>
                                      </p:cBhvr>
                                      <p:to>
                                        <p:strVal val="visible"/>
                                      </p:to>
                                    </p:set>
                                    <p:anim calcmode="lin" valueType="num">
                                      <p:cBhvr additive="base">
                                        <p:cTn id="58" dur="500" fill="hold"/>
                                        <p:tgtEl>
                                          <p:spTgt spid="35"/>
                                        </p:tgtEl>
                                        <p:attrNameLst>
                                          <p:attrName>ppt_x</p:attrName>
                                        </p:attrNameLst>
                                      </p:cBhvr>
                                      <p:tavLst>
                                        <p:tav tm="0">
                                          <p:val>
                                            <p:strVal val="#ppt_x"/>
                                          </p:val>
                                        </p:tav>
                                        <p:tav tm="100000">
                                          <p:val>
                                            <p:strVal val="#ppt_x"/>
                                          </p:val>
                                        </p:tav>
                                      </p:tavLst>
                                    </p:anim>
                                    <p:anim calcmode="lin" valueType="num">
                                      <p:cBhvr additive="base">
                                        <p:cTn id="59" dur="500" fill="hold"/>
                                        <p:tgtEl>
                                          <p:spTgt spid="35"/>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 calcmode="lin" valueType="num">
                                      <p:cBhvr additive="base">
                                        <p:cTn id="62" dur="500" fill="hold"/>
                                        <p:tgtEl>
                                          <p:spTgt spid="31"/>
                                        </p:tgtEl>
                                        <p:attrNameLst>
                                          <p:attrName>ppt_x</p:attrName>
                                        </p:attrNameLst>
                                      </p:cBhvr>
                                      <p:tavLst>
                                        <p:tav tm="0">
                                          <p:val>
                                            <p:strVal val="#ppt_x"/>
                                          </p:val>
                                        </p:tav>
                                        <p:tav tm="100000">
                                          <p:val>
                                            <p:strVal val="#ppt_x"/>
                                          </p:val>
                                        </p:tav>
                                      </p:tavLst>
                                    </p:anim>
                                    <p:anim calcmode="lin" valueType="num">
                                      <p:cBhvr additive="base">
                                        <p:cTn id="63" dur="500" fill="hold"/>
                                        <p:tgtEl>
                                          <p:spTgt spid="31"/>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 calcmode="lin" valueType="num">
                                      <p:cBhvr additive="base">
                                        <p:cTn id="66" dur="500" fill="hold"/>
                                        <p:tgtEl>
                                          <p:spTgt spid="37"/>
                                        </p:tgtEl>
                                        <p:attrNameLst>
                                          <p:attrName>ppt_x</p:attrName>
                                        </p:attrNameLst>
                                      </p:cBhvr>
                                      <p:tavLst>
                                        <p:tav tm="0">
                                          <p:val>
                                            <p:strVal val="#ppt_x"/>
                                          </p:val>
                                        </p:tav>
                                        <p:tav tm="100000">
                                          <p:val>
                                            <p:strVal val="#ppt_x"/>
                                          </p:val>
                                        </p:tav>
                                      </p:tavLst>
                                    </p:anim>
                                    <p:anim calcmode="lin" valueType="num">
                                      <p:cBhvr additive="base">
                                        <p:cTn id="67" dur="500" fill="hold"/>
                                        <p:tgtEl>
                                          <p:spTgt spid="37"/>
                                        </p:tgtEl>
                                        <p:attrNameLst>
                                          <p:attrName>ppt_y</p:attrName>
                                        </p:attrNameLst>
                                      </p:cBhvr>
                                      <p:tavLst>
                                        <p:tav tm="0">
                                          <p:val>
                                            <p:strVal val="1+#ppt_h/2"/>
                                          </p:val>
                                        </p:tav>
                                        <p:tav tm="100000">
                                          <p:val>
                                            <p:strVal val="#ppt_y"/>
                                          </p:val>
                                        </p:tav>
                                      </p:tavLst>
                                    </p:anim>
                                  </p:childTnLst>
                                </p:cTn>
                              </p:par>
                            </p:childTnLst>
                          </p:cTn>
                        </p:par>
                        <p:par>
                          <p:cTn id="68" fill="hold">
                            <p:stCondLst>
                              <p:cond delay="1000"/>
                            </p:stCondLst>
                            <p:childTnLst>
                              <p:par>
                                <p:cTn id="69" presetID="2" presetClass="entr" presetSubtype="4" fill="hold" nodeType="afterEffect">
                                  <p:stCondLst>
                                    <p:cond delay="0"/>
                                  </p:stCondLst>
                                  <p:childTnLst>
                                    <p:set>
                                      <p:cBhvr>
                                        <p:cTn id="70" dur="1" fill="hold">
                                          <p:stCondLst>
                                            <p:cond delay="0"/>
                                          </p:stCondLst>
                                        </p:cTn>
                                        <p:tgtEl>
                                          <p:spTgt spid="41"/>
                                        </p:tgtEl>
                                        <p:attrNameLst>
                                          <p:attrName>style.visibility</p:attrName>
                                        </p:attrNameLst>
                                      </p:cBhvr>
                                      <p:to>
                                        <p:strVal val="visible"/>
                                      </p:to>
                                    </p:set>
                                    <p:anim calcmode="lin" valueType="num">
                                      <p:cBhvr additive="base">
                                        <p:cTn id="71" dur="500" fill="hold"/>
                                        <p:tgtEl>
                                          <p:spTgt spid="41"/>
                                        </p:tgtEl>
                                        <p:attrNameLst>
                                          <p:attrName>ppt_x</p:attrName>
                                        </p:attrNameLst>
                                      </p:cBhvr>
                                      <p:tavLst>
                                        <p:tav tm="0">
                                          <p:val>
                                            <p:strVal val="#ppt_x"/>
                                          </p:val>
                                        </p:tav>
                                        <p:tav tm="100000">
                                          <p:val>
                                            <p:strVal val="#ppt_x"/>
                                          </p:val>
                                        </p:tav>
                                      </p:tavLst>
                                    </p:anim>
                                    <p:anim calcmode="lin" valueType="num">
                                      <p:cBhvr additive="base">
                                        <p:cTn id="72" dur="500" fill="hold"/>
                                        <p:tgtEl>
                                          <p:spTgt spid="41"/>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4"/>
                                        </p:tgtEl>
                                        <p:attrNameLst>
                                          <p:attrName>style.visibility</p:attrName>
                                        </p:attrNameLst>
                                      </p:cBhvr>
                                      <p:to>
                                        <p:strVal val="visible"/>
                                      </p:to>
                                    </p:set>
                                    <p:anim calcmode="lin" valueType="num">
                                      <p:cBhvr additive="base">
                                        <p:cTn id="75" dur="500" fill="hold"/>
                                        <p:tgtEl>
                                          <p:spTgt spid="44"/>
                                        </p:tgtEl>
                                        <p:attrNameLst>
                                          <p:attrName>ppt_x</p:attrName>
                                        </p:attrNameLst>
                                      </p:cBhvr>
                                      <p:tavLst>
                                        <p:tav tm="0">
                                          <p:val>
                                            <p:strVal val="#ppt_x"/>
                                          </p:val>
                                        </p:tav>
                                        <p:tav tm="100000">
                                          <p:val>
                                            <p:strVal val="#ppt_x"/>
                                          </p:val>
                                        </p:tav>
                                      </p:tavLst>
                                    </p:anim>
                                    <p:anim calcmode="lin" valueType="num">
                                      <p:cBhvr additive="base">
                                        <p:cTn id="76" dur="500" fill="hold"/>
                                        <p:tgtEl>
                                          <p:spTgt spid="44"/>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anim calcmode="lin" valueType="num">
                                      <p:cBhvr additive="base">
                                        <p:cTn id="79" dur="500" fill="hold"/>
                                        <p:tgtEl>
                                          <p:spTgt spid="42"/>
                                        </p:tgtEl>
                                        <p:attrNameLst>
                                          <p:attrName>ppt_x</p:attrName>
                                        </p:attrNameLst>
                                      </p:cBhvr>
                                      <p:tavLst>
                                        <p:tav tm="0">
                                          <p:val>
                                            <p:strVal val="#ppt_x"/>
                                          </p:val>
                                        </p:tav>
                                        <p:tav tm="100000">
                                          <p:val>
                                            <p:strVal val="#ppt_x"/>
                                          </p:val>
                                        </p:tav>
                                      </p:tavLst>
                                    </p:anim>
                                    <p:anim calcmode="lin" valueType="num">
                                      <p:cBhvr additive="base">
                                        <p:cTn id="8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1" grpId="0"/>
      <p:bldP spid="36" grpId="0"/>
      <p:bldP spid="36" grpId="1"/>
      <p:bldP spid="37" grpId="0"/>
      <p:bldP spid="39" grpId="0"/>
      <p:bldP spid="39" grpId="1"/>
      <p:bldP spid="4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3" name="Rectangle 4"/>
          <p:cNvSpPr>
            <a:spLocks noChangeArrowheads="1"/>
          </p:cNvSpPr>
          <p:nvPr/>
        </p:nvSpPr>
        <p:spPr bwMode="auto">
          <a:xfrm>
            <a:off x="231775" y="381000"/>
            <a:ext cx="8607425" cy="6858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800" dirty="0" smtClean="0">
                <a:solidFill>
                  <a:srgbClr val="000000"/>
                </a:solidFill>
                <a:latin typeface="Times New Roman" pitchFamily="18" charset="0"/>
              </a:rPr>
              <a:t>Measures of Data Spread</a:t>
            </a:r>
            <a:endParaRPr lang="en-GB" sz="4800" dirty="0">
              <a:solidFill>
                <a:srgbClr val="000000"/>
              </a:solidFill>
              <a:latin typeface="Times New Roman" pitchFamily="18" charset="0"/>
            </a:endParaRPr>
          </a:p>
        </p:txBody>
      </p:sp>
      <p:sp>
        <p:nvSpPr>
          <p:cNvPr id="4" name="TextBox 3"/>
          <p:cNvSpPr txBox="1"/>
          <p:nvPr/>
        </p:nvSpPr>
        <p:spPr>
          <a:xfrm>
            <a:off x="757296" y="2047682"/>
            <a:ext cx="7726419" cy="2554545"/>
          </a:xfrm>
          <a:prstGeom prst="rect">
            <a:avLst/>
          </a:prstGeom>
          <a:solidFill>
            <a:srgbClr val="000045"/>
          </a:solidFill>
        </p:spPr>
        <p:txBody>
          <a:bodyPr wrap="none" rtlCol="0">
            <a:spAutoFit/>
          </a:bodyPr>
          <a:lstStyle/>
          <a:p>
            <a:r>
              <a:rPr lang="en-US" sz="2000" dirty="0">
                <a:solidFill>
                  <a:srgbClr val="FFFF00"/>
                </a:solidFill>
                <a:latin typeface="Courier"/>
                <a:cs typeface="Courier"/>
              </a:rPr>
              <a:t># </a:t>
            </a:r>
            <a:r>
              <a:rPr lang="en-US" sz="2000" dirty="0" smtClean="0">
                <a:solidFill>
                  <a:srgbClr val="FFFF00"/>
                </a:solidFill>
                <a:latin typeface="Courier"/>
                <a:cs typeface="Courier"/>
              </a:rPr>
              <a:t>Finding </a:t>
            </a:r>
            <a:r>
              <a:rPr lang="en-US" sz="2000" dirty="0" err="1" smtClean="0">
                <a:solidFill>
                  <a:srgbClr val="FFFF00"/>
                </a:solidFill>
                <a:latin typeface="Courier"/>
                <a:cs typeface="Courier"/>
              </a:rPr>
              <a:t>quantiles</a:t>
            </a:r>
            <a:r>
              <a:rPr lang="en-US" sz="2000" dirty="0" smtClean="0">
                <a:solidFill>
                  <a:srgbClr val="FFFF00"/>
                </a:solidFill>
                <a:latin typeface="Courier"/>
                <a:cs typeface="Courier"/>
              </a:rPr>
              <a:t>:</a:t>
            </a:r>
            <a:endParaRPr lang="en-US" sz="2000" dirty="0">
              <a:solidFill>
                <a:srgbClr val="FFFF00"/>
              </a:solidFill>
              <a:latin typeface="Courier"/>
              <a:cs typeface="Courier"/>
            </a:endParaRPr>
          </a:p>
          <a:p>
            <a:endParaRPr lang="en-US" sz="2000" dirty="0" smtClean="0">
              <a:solidFill>
                <a:schemeClr val="bg1"/>
              </a:solidFill>
              <a:latin typeface="Courier"/>
              <a:cs typeface="Courier"/>
            </a:endParaRPr>
          </a:p>
          <a:p>
            <a:r>
              <a:rPr lang="en-US" sz="2000" dirty="0">
                <a:solidFill>
                  <a:srgbClr val="FFFF00"/>
                </a:solidFill>
                <a:latin typeface="Courier"/>
                <a:cs typeface="Courier"/>
              </a:rPr>
              <a:t># </a:t>
            </a:r>
            <a:r>
              <a:rPr lang="en-US" sz="2000" dirty="0" smtClean="0">
                <a:solidFill>
                  <a:srgbClr val="FFFF00"/>
                </a:solidFill>
                <a:latin typeface="Courier"/>
                <a:cs typeface="Courier"/>
              </a:rPr>
              <a:t>First lets get some (fake) data:</a:t>
            </a:r>
          </a:p>
          <a:p>
            <a:r>
              <a:rPr lang="en-US" sz="2000" dirty="0" err="1" smtClean="0">
                <a:solidFill>
                  <a:schemeClr val="bg1"/>
                </a:solidFill>
                <a:latin typeface="Courier"/>
                <a:cs typeface="Courier"/>
              </a:rPr>
              <a:t>samp</a:t>
            </a:r>
            <a:r>
              <a:rPr lang="en-US" sz="2000" dirty="0" smtClean="0">
                <a:solidFill>
                  <a:schemeClr val="bg1"/>
                </a:solidFill>
                <a:latin typeface="Courier"/>
                <a:cs typeface="Courier"/>
              </a:rPr>
              <a:t> </a:t>
            </a:r>
            <a:r>
              <a:rPr lang="en-US" sz="2000" dirty="0">
                <a:solidFill>
                  <a:schemeClr val="bg1"/>
                </a:solidFill>
                <a:latin typeface="Courier"/>
                <a:cs typeface="Courier"/>
              </a:rPr>
              <a:t>&lt;- </a:t>
            </a:r>
            <a:r>
              <a:rPr lang="en-US" sz="2000" dirty="0" err="1">
                <a:solidFill>
                  <a:schemeClr val="bg1"/>
                </a:solidFill>
                <a:latin typeface="Courier"/>
                <a:cs typeface="Courier"/>
              </a:rPr>
              <a:t>rnorm</a:t>
            </a:r>
            <a:r>
              <a:rPr lang="en-US" sz="2000" dirty="0">
                <a:solidFill>
                  <a:schemeClr val="bg1"/>
                </a:solidFill>
                <a:latin typeface="Courier"/>
                <a:cs typeface="Courier"/>
              </a:rPr>
              <a:t>(1000, mean = 1.52005, </a:t>
            </a:r>
            <a:r>
              <a:rPr lang="en-US" sz="2000" dirty="0" err="1">
                <a:solidFill>
                  <a:schemeClr val="bg1"/>
                </a:solidFill>
                <a:latin typeface="Courier"/>
                <a:cs typeface="Courier"/>
              </a:rPr>
              <a:t>sd</a:t>
            </a:r>
            <a:r>
              <a:rPr lang="en-US" sz="2000" dirty="0">
                <a:solidFill>
                  <a:schemeClr val="bg1"/>
                </a:solidFill>
                <a:latin typeface="Courier"/>
                <a:cs typeface="Courier"/>
              </a:rPr>
              <a:t> = 0.00001)</a:t>
            </a:r>
          </a:p>
          <a:p>
            <a:r>
              <a:rPr lang="en-US" sz="2000" dirty="0" err="1">
                <a:solidFill>
                  <a:schemeClr val="bg1"/>
                </a:solidFill>
                <a:latin typeface="Courier"/>
                <a:cs typeface="Courier"/>
              </a:rPr>
              <a:t>hist</a:t>
            </a:r>
            <a:r>
              <a:rPr lang="en-US" sz="2000" dirty="0">
                <a:solidFill>
                  <a:schemeClr val="bg1"/>
                </a:solidFill>
                <a:latin typeface="Courier"/>
                <a:cs typeface="Courier"/>
              </a:rPr>
              <a:t>(</a:t>
            </a:r>
            <a:r>
              <a:rPr lang="en-US" sz="2000" dirty="0" err="1">
                <a:solidFill>
                  <a:schemeClr val="bg1"/>
                </a:solidFill>
                <a:latin typeface="Courier"/>
                <a:cs typeface="Courier"/>
              </a:rPr>
              <a:t>samp</a:t>
            </a:r>
            <a:r>
              <a:rPr lang="en-US" sz="2000" dirty="0">
                <a:solidFill>
                  <a:schemeClr val="bg1"/>
                </a:solidFill>
                <a:latin typeface="Courier"/>
                <a:cs typeface="Courier"/>
              </a:rPr>
              <a:t>, </a:t>
            </a:r>
            <a:r>
              <a:rPr lang="en-US" sz="2000" dirty="0" err="1">
                <a:solidFill>
                  <a:schemeClr val="bg1"/>
                </a:solidFill>
                <a:latin typeface="Courier"/>
                <a:cs typeface="Courier"/>
              </a:rPr>
              <a:t>xlab</a:t>
            </a:r>
            <a:r>
              <a:rPr lang="en-US" sz="2000" dirty="0">
                <a:solidFill>
                  <a:schemeClr val="bg1"/>
                </a:solidFill>
                <a:latin typeface="Courier"/>
                <a:cs typeface="Courier"/>
              </a:rPr>
              <a:t>="RI")</a:t>
            </a:r>
          </a:p>
          <a:p>
            <a:endParaRPr lang="en-US" sz="2000" dirty="0" smtClean="0">
              <a:solidFill>
                <a:schemeClr val="bg1"/>
              </a:solidFill>
              <a:latin typeface="Courier"/>
              <a:cs typeface="Courier"/>
            </a:endParaRPr>
          </a:p>
          <a:p>
            <a:r>
              <a:rPr lang="en-US" sz="2000" dirty="0" smtClean="0">
                <a:solidFill>
                  <a:srgbClr val="FFFF00"/>
                </a:solidFill>
                <a:latin typeface="Courier"/>
                <a:cs typeface="Courier"/>
              </a:rPr>
              <a:t># 1% and 99% </a:t>
            </a:r>
            <a:r>
              <a:rPr lang="en-US" sz="2000" dirty="0" err="1" smtClean="0">
                <a:solidFill>
                  <a:srgbClr val="FFFF00"/>
                </a:solidFill>
                <a:latin typeface="Courier"/>
                <a:cs typeface="Courier"/>
              </a:rPr>
              <a:t>quantiles</a:t>
            </a:r>
            <a:r>
              <a:rPr lang="en-US" sz="2000" dirty="0" smtClean="0">
                <a:solidFill>
                  <a:srgbClr val="FFFF00"/>
                </a:solidFill>
                <a:latin typeface="Courier"/>
                <a:cs typeface="Courier"/>
              </a:rPr>
              <a:t> of the data</a:t>
            </a:r>
            <a:endParaRPr lang="en-US" sz="2000" dirty="0">
              <a:solidFill>
                <a:srgbClr val="FFFF00"/>
              </a:solidFill>
              <a:latin typeface="Courier"/>
              <a:cs typeface="Courier"/>
            </a:endParaRPr>
          </a:p>
          <a:p>
            <a:r>
              <a:rPr lang="en-US" sz="2000" dirty="0" err="1">
                <a:solidFill>
                  <a:schemeClr val="bg1"/>
                </a:solidFill>
                <a:latin typeface="Courier"/>
                <a:cs typeface="Courier"/>
              </a:rPr>
              <a:t>quantile</a:t>
            </a:r>
            <a:r>
              <a:rPr lang="en-US" sz="2000" dirty="0">
                <a:solidFill>
                  <a:schemeClr val="bg1"/>
                </a:solidFill>
                <a:latin typeface="Courier"/>
                <a:cs typeface="Courier"/>
              </a:rPr>
              <a:t>(</a:t>
            </a:r>
            <a:r>
              <a:rPr lang="en-US" sz="2000" dirty="0" err="1">
                <a:solidFill>
                  <a:schemeClr val="bg1"/>
                </a:solidFill>
                <a:latin typeface="Courier"/>
                <a:cs typeface="Courier"/>
              </a:rPr>
              <a:t>samp</a:t>
            </a:r>
            <a:r>
              <a:rPr lang="en-US" sz="2000" dirty="0">
                <a:solidFill>
                  <a:schemeClr val="bg1"/>
                </a:solidFill>
                <a:latin typeface="Courier"/>
                <a:cs typeface="Courier"/>
              </a:rPr>
              <a:t>, </a:t>
            </a:r>
            <a:r>
              <a:rPr lang="en-US" sz="2000" dirty="0" err="1">
                <a:solidFill>
                  <a:schemeClr val="bg1"/>
                </a:solidFill>
                <a:latin typeface="Courier"/>
                <a:cs typeface="Courier"/>
              </a:rPr>
              <a:t>probs</a:t>
            </a:r>
            <a:r>
              <a:rPr lang="en-US" sz="2000" dirty="0">
                <a:solidFill>
                  <a:schemeClr val="bg1"/>
                </a:solidFill>
                <a:latin typeface="Courier"/>
                <a:cs typeface="Courier"/>
              </a:rPr>
              <a:t> = c(0.01, 0.99)</a:t>
            </a:r>
            <a:r>
              <a:rPr lang="en-US" sz="2000" dirty="0" smtClean="0">
                <a:solidFill>
                  <a:schemeClr val="bg1"/>
                </a:solidFill>
                <a:latin typeface="Courier"/>
                <a:cs typeface="Courier"/>
              </a:rPr>
              <a:t>)</a:t>
            </a:r>
            <a:endParaRPr lang="en-US" sz="2000" dirty="0">
              <a:solidFill>
                <a:schemeClr val="bg1"/>
              </a:solidFill>
              <a:latin typeface="Courier"/>
              <a:cs typeface="Courier"/>
            </a:endParaRPr>
          </a:p>
        </p:txBody>
      </p:sp>
    </p:spTree>
    <p:extLst>
      <p:ext uri="{BB962C8B-B14F-4D97-AF65-F5344CB8AC3E}">
        <p14:creationId xmlns:p14="http://schemas.microsoft.com/office/powerpoint/2010/main" val="254366744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ChangeArrowheads="1"/>
          </p:cNvSpPr>
          <p:nvPr/>
        </p:nvSpPr>
        <p:spPr bwMode="auto">
          <a:xfrm>
            <a:off x="381000" y="990600"/>
            <a:ext cx="8305800" cy="5791200"/>
          </a:xfrm>
          <a:prstGeom prst="rect">
            <a:avLst/>
          </a:prstGeom>
          <a:noFill/>
          <a:ln w="9525">
            <a:noFill/>
            <a:round/>
            <a:headEnd/>
            <a:tailEnd/>
          </a:ln>
        </p:spPr>
        <p:txBody>
          <a:bodyPr lIns="0" tIns="0" rIns="0" bIns="0"/>
          <a:lstStyle/>
          <a:p>
            <a:pPr marL="430213"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3200" dirty="0" smtClean="0">
                <a:solidFill>
                  <a:srgbClr val="000000"/>
                </a:solidFill>
                <a:latin typeface="Times New Roman" pitchFamily="18" charset="0"/>
              </a:rPr>
              <a:t>Sample</a:t>
            </a:r>
            <a:r>
              <a:rPr lang="en-GB" sz="3200" b="1" dirty="0" smtClean="0">
                <a:solidFill>
                  <a:srgbClr val="000000"/>
                </a:solidFill>
                <a:latin typeface="Times New Roman" pitchFamily="18" charset="0"/>
              </a:rPr>
              <a:t> relative standard deviation</a:t>
            </a:r>
            <a:r>
              <a:rPr lang="en-GB" sz="3200" dirty="0" smtClean="0">
                <a:solidFill>
                  <a:srgbClr val="000000"/>
                </a:solidFill>
                <a:latin typeface="Times New Roman" pitchFamily="18" charset="0"/>
              </a:rPr>
              <a:t>:</a:t>
            </a:r>
          </a:p>
          <a:p>
            <a:pPr marL="887413" lvl="1"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600" dirty="0" smtClean="0">
                <a:solidFill>
                  <a:srgbClr val="000000"/>
                </a:solidFill>
                <a:latin typeface="Times New Roman" pitchFamily="18" charset="0"/>
              </a:rPr>
              <a:t>Ratio of standard dev to the average</a:t>
            </a:r>
          </a:p>
          <a:p>
            <a:pPr marL="887413" lvl="1"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endParaRPr lang="en-GB" sz="2600" dirty="0" smtClean="0">
              <a:solidFill>
                <a:srgbClr val="000000"/>
              </a:solidFill>
              <a:latin typeface="Times New Roman" pitchFamily="18" charset="0"/>
            </a:endParaRPr>
          </a:p>
          <a:p>
            <a:pPr marL="887413" lvl="1" indent="-323850">
              <a:lnSpc>
                <a:spcPct val="100000"/>
              </a:lnSpc>
              <a:spcBef>
                <a:spcPts val="800"/>
              </a:spcBef>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endParaRPr lang="en-GB" sz="2600" dirty="0" smtClean="0">
              <a:solidFill>
                <a:srgbClr val="000000"/>
              </a:solidFill>
              <a:latin typeface="Times New Roman" pitchFamily="18" charset="0"/>
            </a:endParaRPr>
          </a:p>
          <a:p>
            <a:pPr marL="887413" lvl="1"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600" dirty="0" smtClean="0">
                <a:solidFill>
                  <a:srgbClr val="000000"/>
                </a:solidFill>
                <a:latin typeface="Times New Roman" pitchFamily="18" charset="0"/>
              </a:rPr>
              <a:t>Also called</a:t>
            </a:r>
            <a:r>
              <a:rPr lang="en-GB" sz="2600" b="1" dirty="0" smtClean="0">
                <a:solidFill>
                  <a:srgbClr val="000000"/>
                </a:solidFill>
                <a:latin typeface="Times New Roman" pitchFamily="18" charset="0"/>
              </a:rPr>
              <a:t> coefficient of variation</a:t>
            </a:r>
            <a:endParaRPr lang="en-GB" sz="2600" dirty="0" smtClean="0">
              <a:solidFill>
                <a:srgbClr val="000000"/>
              </a:solidFill>
              <a:latin typeface="Times New Roman" pitchFamily="18" charset="0"/>
            </a:endParaRPr>
          </a:p>
          <a:p>
            <a:pPr marL="430213"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3200" dirty="0" smtClean="0">
                <a:solidFill>
                  <a:srgbClr val="000000"/>
                </a:solidFill>
                <a:latin typeface="Times New Roman" pitchFamily="18" charset="0"/>
              </a:rPr>
              <a:t>Data quality-outliers:</a:t>
            </a:r>
          </a:p>
          <a:p>
            <a:pPr marL="887413" lvl="1"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600" u="sng" dirty="0" smtClean="0">
                <a:solidFill>
                  <a:srgbClr val="000000"/>
                </a:solidFill>
                <a:latin typeface="Times New Roman" pitchFamily="18" charset="0"/>
              </a:rPr>
              <a:t>Rule of thumb</a:t>
            </a:r>
            <a:r>
              <a:rPr lang="en-GB" sz="2600" dirty="0" smtClean="0">
                <a:solidFill>
                  <a:srgbClr val="000000"/>
                </a:solidFill>
                <a:latin typeface="Times New Roman" pitchFamily="18" charset="0"/>
              </a:rPr>
              <a:t>, if :</a:t>
            </a:r>
          </a:p>
          <a:p>
            <a:pPr marL="1344613" lvl="2" indent="-323850" algn="ctr">
              <a:lnSpc>
                <a:spcPct val="100000"/>
              </a:lnSpc>
              <a:spcBef>
                <a:spcPts val="800"/>
              </a:spcBef>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600" i="1" dirty="0" smtClean="0">
                <a:solidFill>
                  <a:srgbClr val="000000"/>
                </a:solidFill>
                <a:latin typeface="Times New Roman" pitchFamily="18" charset="0"/>
              </a:rPr>
              <a:t>x</a:t>
            </a:r>
            <a:r>
              <a:rPr lang="en-GB" sz="2600" i="1" baseline="-25000" dirty="0" smtClean="0">
                <a:solidFill>
                  <a:srgbClr val="000000"/>
                </a:solidFill>
                <a:latin typeface="Times New Roman" pitchFamily="18" charset="0"/>
              </a:rPr>
              <a:t>i </a:t>
            </a:r>
            <a:r>
              <a:rPr lang="en-GB" sz="2600" dirty="0" smtClean="0">
                <a:solidFill>
                  <a:srgbClr val="000000"/>
                </a:solidFill>
                <a:latin typeface="Times New Roman" pitchFamily="18" charset="0"/>
              </a:rPr>
              <a:t> &gt; 75</a:t>
            </a:r>
            <a:r>
              <a:rPr lang="en-GB" sz="2600" baseline="30000" dirty="0" smtClean="0">
                <a:solidFill>
                  <a:srgbClr val="000000"/>
                </a:solidFill>
                <a:latin typeface="Times New Roman" pitchFamily="18" charset="0"/>
              </a:rPr>
              <a:t>th</a:t>
            </a:r>
            <a:r>
              <a:rPr lang="en-GB" sz="2600" dirty="0" smtClean="0">
                <a:solidFill>
                  <a:srgbClr val="000000"/>
                </a:solidFill>
                <a:latin typeface="Times New Roman" pitchFamily="18" charset="0"/>
              </a:rPr>
              <a:t>-%tile + </a:t>
            </a:r>
            <a:r>
              <a:rPr lang="en-GB" sz="2600" dirty="0" smtClean="0">
                <a:solidFill>
                  <a:srgbClr val="000000"/>
                </a:solidFill>
                <a:latin typeface="Symbol" pitchFamily="18" charset="2"/>
              </a:rPr>
              <a:t>g</a:t>
            </a:r>
            <a:r>
              <a:rPr lang="en-GB" sz="2600" dirty="0" smtClean="0">
                <a:solidFill>
                  <a:srgbClr val="000000"/>
                </a:solidFill>
                <a:latin typeface="Times New Roman" pitchFamily="18" charset="0"/>
              </a:rPr>
              <a:t>×(75</a:t>
            </a:r>
            <a:r>
              <a:rPr lang="en-GB" sz="2600" baseline="30000" dirty="0" smtClean="0">
                <a:solidFill>
                  <a:srgbClr val="000000"/>
                </a:solidFill>
                <a:latin typeface="Times New Roman" pitchFamily="18" charset="0"/>
              </a:rPr>
              <a:t>th</a:t>
            </a:r>
            <a:r>
              <a:rPr lang="en-GB" sz="2600" dirty="0" smtClean="0">
                <a:solidFill>
                  <a:srgbClr val="000000"/>
                </a:solidFill>
                <a:latin typeface="Times New Roman" pitchFamily="18" charset="0"/>
              </a:rPr>
              <a:t>-%tile </a:t>
            </a:r>
            <a:r>
              <a:rPr lang="en-GB" sz="2600" dirty="0" smtClean="0">
                <a:solidFill>
                  <a:srgbClr val="000000"/>
                </a:solidFill>
                <a:latin typeface="Times New Roman" pitchFamily="18" charset="0"/>
                <a:sym typeface="Mathematica1"/>
              </a:rPr>
              <a:t>-</a:t>
            </a:r>
            <a:r>
              <a:rPr lang="en-GB" sz="2600" dirty="0" smtClean="0">
                <a:solidFill>
                  <a:srgbClr val="000000"/>
                </a:solidFill>
                <a:latin typeface="Times New Roman" pitchFamily="18" charset="0"/>
              </a:rPr>
              <a:t> 25</a:t>
            </a:r>
            <a:r>
              <a:rPr lang="en-GB" sz="2600" baseline="30000" dirty="0" smtClean="0">
                <a:solidFill>
                  <a:srgbClr val="000000"/>
                </a:solidFill>
                <a:latin typeface="Times New Roman" pitchFamily="18" charset="0"/>
              </a:rPr>
              <a:t>th</a:t>
            </a:r>
            <a:r>
              <a:rPr lang="en-GB" sz="2600" dirty="0" smtClean="0">
                <a:solidFill>
                  <a:srgbClr val="000000"/>
                </a:solidFill>
                <a:latin typeface="Times New Roman" pitchFamily="18" charset="0"/>
              </a:rPr>
              <a:t>-%tile)</a:t>
            </a:r>
          </a:p>
          <a:p>
            <a:pPr marL="1344613" lvl="2" indent="-323850" algn="ctr">
              <a:lnSpc>
                <a:spcPct val="100000"/>
              </a:lnSpc>
              <a:spcBef>
                <a:spcPts val="800"/>
              </a:spcBef>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600" i="1" dirty="0" smtClean="0">
                <a:solidFill>
                  <a:srgbClr val="000000"/>
                </a:solidFill>
                <a:latin typeface="Times New Roman" pitchFamily="18" charset="0"/>
              </a:rPr>
              <a:t>x</a:t>
            </a:r>
            <a:r>
              <a:rPr lang="en-GB" sz="2600" i="1" baseline="-25000" dirty="0" smtClean="0">
                <a:solidFill>
                  <a:srgbClr val="000000"/>
                </a:solidFill>
                <a:latin typeface="Times New Roman" pitchFamily="18" charset="0"/>
              </a:rPr>
              <a:t>i </a:t>
            </a:r>
            <a:r>
              <a:rPr lang="en-GB" sz="2600" dirty="0" smtClean="0">
                <a:solidFill>
                  <a:srgbClr val="000000"/>
                </a:solidFill>
                <a:latin typeface="Times New Roman" pitchFamily="18" charset="0"/>
              </a:rPr>
              <a:t> &lt; 25</a:t>
            </a:r>
            <a:r>
              <a:rPr lang="en-GB" sz="2600" baseline="30000" dirty="0" smtClean="0">
                <a:solidFill>
                  <a:srgbClr val="000000"/>
                </a:solidFill>
                <a:latin typeface="Times New Roman" pitchFamily="18" charset="0"/>
              </a:rPr>
              <a:t>th</a:t>
            </a:r>
            <a:r>
              <a:rPr lang="en-GB" sz="2600" dirty="0" smtClean="0">
                <a:solidFill>
                  <a:srgbClr val="000000"/>
                </a:solidFill>
                <a:latin typeface="Times New Roman" pitchFamily="18" charset="0"/>
              </a:rPr>
              <a:t>-%tile + </a:t>
            </a:r>
            <a:r>
              <a:rPr lang="en-GB" sz="2600" dirty="0" smtClean="0">
                <a:solidFill>
                  <a:srgbClr val="000000"/>
                </a:solidFill>
                <a:latin typeface="Symbol" pitchFamily="18" charset="2"/>
              </a:rPr>
              <a:t>g</a:t>
            </a:r>
            <a:r>
              <a:rPr lang="en-GB" sz="2600" dirty="0" smtClean="0">
                <a:solidFill>
                  <a:srgbClr val="000000"/>
                </a:solidFill>
                <a:latin typeface="Times New Roman" pitchFamily="18" charset="0"/>
              </a:rPr>
              <a:t>×(75</a:t>
            </a:r>
            <a:r>
              <a:rPr lang="en-GB" sz="2600" baseline="30000" dirty="0" smtClean="0">
                <a:solidFill>
                  <a:srgbClr val="000000"/>
                </a:solidFill>
                <a:latin typeface="Times New Roman" pitchFamily="18" charset="0"/>
              </a:rPr>
              <a:t>th</a:t>
            </a:r>
            <a:r>
              <a:rPr lang="en-GB" sz="2600" dirty="0" smtClean="0">
                <a:solidFill>
                  <a:srgbClr val="000000"/>
                </a:solidFill>
                <a:latin typeface="Times New Roman" pitchFamily="18" charset="0"/>
              </a:rPr>
              <a:t>-%tile </a:t>
            </a:r>
            <a:r>
              <a:rPr lang="en-GB" sz="2600" dirty="0" smtClean="0">
                <a:solidFill>
                  <a:srgbClr val="000000"/>
                </a:solidFill>
                <a:latin typeface="Times New Roman" pitchFamily="18" charset="0"/>
                <a:sym typeface="Mathematica1"/>
              </a:rPr>
              <a:t>-</a:t>
            </a:r>
            <a:r>
              <a:rPr lang="en-GB" sz="2600" dirty="0" smtClean="0">
                <a:solidFill>
                  <a:srgbClr val="000000"/>
                </a:solidFill>
                <a:latin typeface="Times New Roman" pitchFamily="18" charset="0"/>
              </a:rPr>
              <a:t> 25</a:t>
            </a:r>
            <a:r>
              <a:rPr lang="en-GB" sz="2600" baseline="30000" dirty="0" smtClean="0">
                <a:solidFill>
                  <a:srgbClr val="000000"/>
                </a:solidFill>
                <a:latin typeface="Times New Roman" pitchFamily="18" charset="0"/>
              </a:rPr>
              <a:t>th</a:t>
            </a:r>
            <a:r>
              <a:rPr lang="en-GB" sz="2600" dirty="0" smtClean="0">
                <a:solidFill>
                  <a:srgbClr val="000000"/>
                </a:solidFill>
                <a:latin typeface="Times New Roman" pitchFamily="18" charset="0"/>
              </a:rPr>
              <a:t>-%tile)</a:t>
            </a:r>
          </a:p>
          <a:p>
            <a:pPr marL="1344613" lvl="2"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600" i="1" dirty="0" smtClean="0">
                <a:solidFill>
                  <a:srgbClr val="000000"/>
                </a:solidFill>
                <a:latin typeface="Times New Roman" pitchFamily="18" charset="0"/>
              </a:rPr>
              <a:t>x</a:t>
            </a:r>
            <a:r>
              <a:rPr lang="en-GB" sz="2600" i="1" baseline="-25000" dirty="0" smtClean="0">
                <a:solidFill>
                  <a:srgbClr val="000000"/>
                </a:solidFill>
                <a:latin typeface="Times New Roman" pitchFamily="18" charset="0"/>
              </a:rPr>
              <a:t>i</a:t>
            </a:r>
            <a:r>
              <a:rPr lang="en-GB" sz="2600" dirty="0" smtClean="0">
                <a:solidFill>
                  <a:srgbClr val="000000"/>
                </a:solidFill>
                <a:latin typeface="Times New Roman" pitchFamily="18" charset="0"/>
              </a:rPr>
              <a:t> outlier for </a:t>
            </a:r>
            <a:r>
              <a:rPr lang="en-GB" sz="2600" dirty="0" smtClean="0">
                <a:solidFill>
                  <a:srgbClr val="000000"/>
                </a:solidFill>
                <a:latin typeface="Symbol" pitchFamily="18" charset="2"/>
              </a:rPr>
              <a:t>g = 1.5</a:t>
            </a:r>
          </a:p>
          <a:p>
            <a:pPr marL="1344613" lvl="2"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600" i="1" dirty="0" smtClean="0">
                <a:solidFill>
                  <a:srgbClr val="000000"/>
                </a:solidFill>
                <a:latin typeface="Times New Roman" pitchFamily="18" charset="0"/>
              </a:rPr>
              <a:t>x</a:t>
            </a:r>
            <a:r>
              <a:rPr lang="en-GB" sz="2600" i="1" baseline="-25000" dirty="0" smtClean="0">
                <a:solidFill>
                  <a:srgbClr val="000000"/>
                </a:solidFill>
                <a:latin typeface="Times New Roman" pitchFamily="18" charset="0"/>
              </a:rPr>
              <a:t>i</a:t>
            </a:r>
            <a:r>
              <a:rPr lang="en-GB" sz="2600" dirty="0" smtClean="0">
                <a:solidFill>
                  <a:srgbClr val="000000"/>
                </a:solidFill>
                <a:latin typeface="Times New Roman" pitchFamily="18" charset="0"/>
              </a:rPr>
              <a:t> extreme outlier for </a:t>
            </a:r>
            <a:r>
              <a:rPr lang="en-GB" sz="2600" dirty="0" smtClean="0">
                <a:solidFill>
                  <a:srgbClr val="000000"/>
                </a:solidFill>
                <a:latin typeface="Symbol" pitchFamily="18" charset="2"/>
              </a:rPr>
              <a:t>g = 3</a:t>
            </a:r>
          </a:p>
          <a:p>
            <a:pPr marL="1344613" lvl="2"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endParaRPr lang="en-GB" sz="2600" dirty="0" smtClean="0">
              <a:solidFill>
                <a:srgbClr val="000000"/>
              </a:solidFill>
              <a:latin typeface="Times New Roman" pitchFamily="18" charset="0"/>
            </a:endParaRPr>
          </a:p>
        </p:txBody>
      </p:sp>
      <p:sp>
        <p:nvSpPr>
          <p:cNvPr id="11267" name="Rectangle 4"/>
          <p:cNvSpPr>
            <a:spLocks noChangeArrowheads="1"/>
          </p:cNvSpPr>
          <p:nvPr/>
        </p:nvSpPr>
        <p:spPr bwMode="auto">
          <a:xfrm>
            <a:off x="231775" y="228600"/>
            <a:ext cx="8607425" cy="6858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smtClean="0">
                <a:solidFill>
                  <a:srgbClr val="000000"/>
                </a:solidFill>
                <a:latin typeface="Times New Roman" pitchFamily="18" charset="0"/>
              </a:rPr>
              <a:t>Measures of Data Spread</a:t>
            </a:r>
            <a:endParaRPr lang="en-GB" sz="4000" dirty="0">
              <a:solidFill>
                <a:srgbClr val="000000"/>
              </a:solidFill>
              <a:latin typeface="Times New Roman" pitchFamily="18" charset="0"/>
            </a:endParaRPr>
          </a:p>
        </p:txBody>
      </p:sp>
      <p:graphicFrame>
        <p:nvGraphicFramePr>
          <p:cNvPr id="77829" name="Object 5"/>
          <p:cNvGraphicFramePr>
            <a:graphicFrameLocks noChangeAspect="1"/>
          </p:cNvGraphicFramePr>
          <p:nvPr/>
        </p:nvGraphicFramePr>
        <p:xfrm>
          <a:off x="3040062" y="2057400"/>
          <a:ext cx="2446338" cy="903288"/>
        </p:xfrm>
        <a:graphic>
          <a:graphicData uri="http://schemas.openxmlformats.org/presentationml/2006/ole">
            <mc:AlternateContent xmlns:mc="http://schemas.openxmlformats.org/markup-compatibility/2006">
              <mc:Choice xmlns:v="urn:schemas-microsoft-com:vml" Requires="v">
                <p:oleObj spid="_x0000_s7189" name="Equation" r:id="rId3" imgW="1066680" imgH="393480" progId="Equation.3">
                  <p:embed/>
                </p:oleObj>
              </mc:Choice>
              <mc:Fallback>
                <p:oleObj name="Equation" r:id="rId3" imgW="106668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0062" y="2057400"/>
                        <a:ext cx="2446338" cy="903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4"/>
          <p:cNvPicPr>
            <a:picLocks noChangeAspect="1" noChangeArrowheads="1"/>
          </p:cNvPicPr>
          <p:nvPr/>
        </p:nvPicPr>
        <p:blipFill>
          <a:blip r:embed="rId5" cstate="print"/>
          <a:srcRect/>
          <a:stretch>
            <a:fillRect/>
          </a:stretch>
        </p:blipFill>
        <p:spPr bwMode="auto">
          <a:xfrm>
            <a:off x="484188" y="76200"/>
            <a:ext cx="8202612" cy="239712"/>
          </a:xfrm>
          <a:prstGeom prst="rect">
            <a:avLst/>
          </a:prstGeom>
          <a:noFill/>
          <a:ln w="9525">
            <a:noFill/>
            <a:round/>
            <a:headEnd/>
            <a:tailEnd/>
          </a:ln>
        </p:spPr>
      </p:pic>
    </p:spTree>
    <p:extLst>
      <p:ext uri="{BB962C8B-B14F-4D97-AF65-F5344CB8AC3E}">
        <p14:creationId xmlns:p14="http://schemas.microsoft.com/office/powerpoint/2010/main" val="36961797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5" end="5"/>
                                            </p:txEl>
                                          </p:spTgt>
                                        </p:tgtEl>
                                        <p:attrNameLst>
                                          <p:attrName>style.visibility</p:attrName>
                                        </p:attrNameLst>
                                      </p:cBhvr>
                                      <p:to>
                                        <p:strVal val="visible"/>
                                      </p:to>
                                    </p:set>
                                    <p:anim calcmode="lin" valueType="num">
                                      <p:cBhvr additive="base">
                                        <p:cTn id="7" dur="500" fill="hold"/>
                                        <p:tgtEl>
                                          <p:spTgt spid="11266">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266">
                                            <p:txEl>
                                              <p:pRg st="6" end="6"/>
                                            </p:txEl>
                                          </p:spTgt>
                                        </p:tgtEl>
                                        <p:attrNameLst>
                                          <p:attrName>style.visibility</p:attrName>
                                        </p:attrNameLst>
                                      </p:cBhvr>
                                      <p:to>
                                        <p:strVal val="visible"/>
                                      </p:to>
                                    </p:set>
                                    <p:anim calcmode="lin" valueType="num">
                                      <p:cBhvr additive="base">
                                        <p:cTn id="11" dur="500" fill="hold"/>
                                        <p:tgtEl>
                                          <p:spTgt spid="11266">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266">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266">
                                            <p:txEl>
                                              <p:pRg st="7" end="7"/>
                                            </p:txEl>
                                          </p:spTgt>
                                        </p:tgtEl>
                                        <p:attrNameLst>
                                          <p:attrName>style.visibility</p:attrName>
                                        </p:attrNameLst>
                                      </p:cBhvr>
                                      <p:to>
                                        <p:strVal val="visible"/>
                                      </p:to>
                                    </p:set>
                                    <p:anim calcmode="lin" valueType="num">
                                      <p:cBhvr additive="base">
                                        <p:cTn id="15" dur="500" fill="hold"/>
                                        <p:tgtEl>
                                          <p:spTgt spid="11266">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266">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266">
                                            <p:txEl>
                                              <p:pRg st="8" end="8"/>
                                            </p:txEl>
                                          </p:spTgt>
                                        </p:tgtEl>
                                        <p:attrNameLst>
                                          <p:attrName>style.visibility</p:attrName>
                                        </p:attrNameLst>
                                      </p:cBhvr>
                                      <p:to>
                                        <p:strVal val="visible"/>
                                      </p:to>
                                    </p:set>
                                    <p:anim calcmode="lin" valueType="num">
                                      <p:cBhvr additive="base">
                                        <p:cTn id="19" dur="500" fill="hold"/>
                                        <p:tgtEl>
                                          <p:spTgt spid="11266">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66">
                                            <p:txEl>
                                              <p:pRg st="9" end="9"/>
                                            </p:txEl>
                                          </p:spTgt>
                                        </p:tgtEl>
                                        <p:attrNameLst>
                                          <p:attrName>style.visibility</p:attrName>
                                        </p:attrNameLst>
                                      </p:cBhvr>
                                      <p:to>
                                        <p:strVal val="visible"/>
                                      </p:to>
                                    </p:set>
                                    <p:anim calcmode="lin" valueType="num">
                                      <p:cBhvr additive="base">
                                        <p:cTn id="25" dur="500" fill="hold"/>
                                        <p:tgtEl>
                                          <p:spTgt spid="11266">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266">
                                            <p:txEl>
                                              <p:pRg st="10" end="10"/>
                                            </p:txEl>
                                          </p:spTgt>
                                        </p:tgtEl>
                                        <p:attrNameLst>
                                          <p:attrName>style.visibility</p:attrName>
                                        </p:attrNameLst>
                                      </p:cBhvr>
                                      <p:to>
                                        <p:strVal val="visible"/>
                                      </p:to>
                                    </p:set>
                                    <p:anim calcmode="lin" valueType="num">
                                      <p:cBhvr additive="base">
                                        <p:cTn id="31" dur="500" fill="hold"/>
                                        <p:tgtEl>
                                          <p:spTgt spid="11266">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228600" y="1523999"/>
            <a:ext cx="8686800" cy="1824243"/>
          </a:xfrm>
          <a:prstGeom prst="rect">
            <a:avLst/>
          </a:prstGeom>
          <a:noFill/>
          <a:ln w="9525">
            <a:noFill/>
            <a:round/>
            <a:headEnd/>
            <a:tailEnd/>
          </a:ln>
        </p:spPr>
        <p:txBody>
          <a:bodyPr lIns="0" tIns="0" rIns="0" bIns="0"/>
          <a:lstStyle/>
          <a:p>
            <a:pPr marL="430213"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400" dirty="0" err="1" smtClean="0">
                <a:solidFill>
                  <a:srgbClr val="000000"/>
                </a:solidFill>
                <a:latin typeface="Times New Roman" pitchFamily="18" charset="0"/>
              </a:rPr>
              <a:t>Deoxypyridinoline</a:t>
            </a:r>
            <a:r>
              <a:rPr lang="en-GB" sz="2400" dirty="0" smtClean="0">
                <a:solidFill>
                  <a:srgbClr val="000000"/>
                </a:solidFill>
                <a:latin typeface="Times New Roman" pitchFamily="18" charset="0"/>
              </a:rPr>
              <a:t> conc.</a:t>
            </a:r>
          </a:p>
          <a:p>
            <a:pPr marL="887413" lvl="1"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400" dirty="0" smtClean="0">
                <a:solidFill>
                  <a:srgbClr val="000000"/>
                </a:solidFill>
                <a:latin typeface="Times New Roman" pitchFamily="18" charset="0"/>
              </a:rPr>
              <a:t>%RSD?</a:t>
            </a:r>
          </a:p>
          <a:p>
            <a:pPr marL="887413" lvl="1" indent="-323850">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400" dirty="0" smtClean="0">
                <a:solidFill>
                  <a:srgbClr val="000000"/>
                </a:solidFill>
                <a:latin typeface="Times New Roman" pitchFamily="18" charset="0"/>
              </a:rPr>
              <a:t>Which data might be outliers? </a:t>
            </a:r>
          </a:p>
        </p:txBody>
      </p:sp>
      <p:sp>
        <p:nvSpPr>
          <p:cNvPr id="3" name="Rectangle 4"/>
          <p:cNvSpPr>
            <a:spLocks noChangeArrowheads="1"/>
          </p:cNvSpPr>
          <p:nvPr/>
        </p:nvSpPr>
        <p:spPr bwMode="auto">
          <a:xfrm>
            <a:off x="231775" y="609600"/>
            <a:ext cx="8607425" cy="685800"/>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800" dirty="0" smtClean="0">
                <a:solidFill>
                  <a:srgbClr val="000000"/>
                </a:solidFill>
                <a:latin typeface="Times New Roman" pitchFamily="18" charset="0"/>
              </a:rPr>
              <a:t>Measures of Data Spread</a:t>
            </a:r>
            <a:endParaRPr lang="en-GB" sz="4800" dirty="0">
              <a:solidFill>
                <a:srgbClr val="000000"/>
              </a:solidFill>
              <a:latin typeface="Times New Roman" pitchFamily="18" charset="0"/>
            </a:endParaRPr>
          </a:p>
        </p:txBody>
      </p:sp>
      <p:pic>
        <p:nvPicPr>
          <p:cNvPr id="4" name="Picture 3"/>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5" name="Rectangle 4"/>
          <p:cNvSpPr/>
          <p:nvPr/>
        </p:nvSpPr>
        <p:spPr>
          <a:xfrm>
            <a:off x="1079457" y="3163023"/>
            <a:ext cx="6910381" cy="830997"/>
          </a:xfrm>
          <a:prstGeom prst="rect">
            <a:avLst/>
          </a:prstGeom>
        </p:spPr>
        <p:txBody>
          <a:bodyPr wrap="square">
            <a:spAutoFit/>
          </a:bodyPr>
          <a:lstStyle/>
          <a:p>
            <a:r>
              <a:rPr lang="en-US" sz="2400" dirty="0" smtClean="0">
                <a:latin typeface="Times New Roman"/>
                <a:cs typeface="Times New Roman"/>
              </a:rPr>
              <a:t>0.62 0.64 1.14 1.04 1.07 1.83 1.32 1.19 1.28 0.85 1.36 1.16 1.00 1.69 1.62 1.25 1.49 1.45 1.14 2.40 3.05 2.81</a:t>
            </a:r>
            <a:endParaRPr lang="en-US" dirty="0">
              <a:latin typeface="Times New Roman"/>
              <a:cs typeface="Times New Roman"/>
            </a:endParaRPr>
          </a:p>
        </p:txBody>
      </p:sp>
      <p:pic>
        <p:nvPicPr>
          <p:cNvPr id="6" name="Picture 5"/>
          <p:cNvPicPr>
            <a:picLocks noChangeAspect="1"/>
          </p:cNvPicPr>
          <p:nvPr/>
        </p:nvPicPr>
        <p:blipFill>
          <a:blip r:embed="rId3"/>
          <a:stretch>
            <a:fillRect/>
          </a:stretch>
        </p:blipFill>
        <p:spPr>
          <a:xfrm>
            <a:off x="2324100" y="4564144"/>
            <a:ext cx="4483100" cy="1130300"/>
          </a:xfrm>
          <a:prstGeom prst="rect">
            <a:avLst/>
          </a:prstGeom>
        </p:spPr>
      </p:pic>
    </p:spTree>
    <p:extLst>
      <p:ext uri="{BB962C8B-B14F-4D97-AF65-F5344CB8AC3E}">
        <p14:creationId xmlns:p14="http://schemas.microsoft.com/office/powerpoint/2010/main" val="11579572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231775" y="76200"/>
            <a:ext cx="8607425" cy="1127125"/>
          </a:xfrm>
          <a:prstGeom prst="rect">
            <a:avLst/>
          </a:prstGeom>
          <a:noFill/>
          <a:ln w="9525">
            <a:noFill/>
            <a:round/>
            <a:headEnd/>
            <a:tailEnd/>
          </a:ln>
        </p:spPr>
        <p:txBody>
          <a:bodyPr lIns="0" tIns="0" rIns="0" bIns="0" anchor="ctr"/>
          <a:lstStyle/>
          <a:p>
            <a:pPr algn="ct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smtClean="0">
                <a:solidFill>
                  <a:srgbClr val="000000"/>
                </a:solidFill>
                <a:latin typeface="Times New Roman" pitchFamily="18" charset="0"/>
              </a:rPr>
              <a:t>Histogram Points of Interest </a:t>
            </a:r>
            <a:endParaRPr lang="en-GB" sz="4000" dirty="0">
              <a:solidFill>
                <a:srgbClr val="000000"/>
              </a:solidFill>
              <a:latin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5" name="Rectangle 5"/>
          <p:cNvSpPr>
            <a:spLocks noChangeArrowheads="1"/>
          </p:cNvSpPr>
          <p:nvPr/>
        </p:nvSpPr>
        <p:spPr bwMode="auto">
          <a:xfrm>
            <a:off x="0" y="1219200"/>
            <a:ext cx="3429000" cy="2438400"/>
          </a:xfrm>
          <a:prstGeom prst="rect">
            <a:avLst/>
          </a:prstGeom>
          <a:noFill/>
          <a:ln w="9525">
            <a:noFill/>
            <a:round/>
            <a:headEnd/>
            <a:tailEnd/>
          </a:ln>
        </p:spPr>
        <p:txBody>
          <a:bodyPr lIns="0" tIns="0" rIns="0" bIns="0"/>
          <a:lstStyle/>
          <a:p>
            <a:pPr marL="430213" indent="-323850">
              <a:spcBef>
                <a:spcPts val="800"/>
              </a:spcBef>
              <a:buClr>
                <a:srgbClr val="000000"/>
              </a:buClr>
              <a:buSzPct val="100000"/>
              <a:buFont typeface="Arial" charset="0"/>
              <a:buNone/>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endParaRPr lang="en-GB" sz="1200" dirty="0" smtClean="0">
              <a:solidFill>
                <a:srgbClr val="000000"/>
              </a:solidFill>
              <a:latin typeface="Times New Roman" pitchFamily="18" charset="0"/>
            </a:endParaRPr>
          </a:p>
          <a:p>
            <a:pPr marL="620713" indent="-514350">
              <a:spcBef>
                <a:spcPts val="800"/>
              </a:spcBef>
              <a:buClr>
                <a:srgbClr val="000000"/>
              </a:buClr>
              <a:buSzPct val="100000"/>
              <a:buFont typeface="Arial" pitchFamily="34"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400" b="1" u="sng" dirty="0" smtClean="0">
                <a:solidFill>
                  <a:srgbClr val="000000"/>
                </a:solidFill>
                <a:latin typeface="Times New Roman" pitchFamily="18" charset="0"/>
              </a:rPr>
              <a:t>Velocity</a:t>
            </a:r>
            <a:r>
              <a:rPr lang="en-GB" sz="2400" b="1" dirty="0" smtClean="0">
                <a:solidFill>
                  <a:srgbClr val="000000"/>
                </a:solidFill>
                <a:latin typeface="Times New Roman" pitchFamily="18" charset="0"/>
              </a:rPr>
              <a:t> </a:t>
            </a:r>
            <a:r>
              <a:rPr lang="en-GB" sz="2400" dirty="0" smtClean="0">
                <a:solidFill>
                  <a:srgbClr val="000000"/>
                </a:solidFill>
                <a:latin typeface="Times New Roman" pitchFamily="18" charset="0"/>
              </a:rPr>
              <a:t>for the </a:t>
            </a:r>
            <a:r>
              <a:rPr lang="en-GB" sz="2400" b="1" i="1" dirty="0" smtClean="0">
                <a:solidFill>
                  <a:srgbClr val="000000"/>
                </a:solidFill>
                <a:latin typeface="Times New Roman" pitchFamily="18" charset="0"/>
              </a:rPr>
              <a:t>first segment</a:t>
            </a:r>
            <a:r>
              <a:rPr lang="en-GB" sz="2400" dirty="0" smtClean="0">
                <a:solidFill>
                  <a:srgbClr val="000000"/>
                </a:solidFill>
                <a:latin typeface="Times New Roman" pitchFamily="18" charset="0"/>
              </a:rPr>
              <a:t> of </a:t>
            </a:r>
            <a:r>
              <a:rPr lang="en-GB" sz="2400" b="1" i="1" dirty="0" smtClean="0">
                <a:solidFill>
                  <a:srgbClr val="000000"/>
                </a:solidFill>
                <a:latin typeface="Times New Roman" pitchFamily="18" charset="0"/>
              </a:rPr>
              <a:t>genuine signatures</a:t>
            </a:r>
            <a:r>
              <a:rPr lang="en-GB" sz="2400" dirty="0" smtClean="0">
                <a:solidFill>
                  <a:srgbClr val="000000"/>
                </a:solidFill>
                <a:latin typeface="Times New Roman" pitchFamily="18" charset="0"/>
              </a:rPr>
              <a:t> in (soon to be classic) Mohammed </a:t>
            </a:r>
            <a:r>
              <a:rPr lang="en-GB" sz="2400" i="1" dirty="0" smtClean="0">
                <a:solidFill>
                  <a:srgbClr val="000000"/>
                </a:solidFill>
                <a:latin typeface="Times New Roman" pitchFamily="18" charset="0"/>
              </a:rPr>
              <a:t>et al</a:t>
            </a:r>
            <a:r>
              <a:rPr lang="en-GB" sz="2400" dirty="0" smtClean="0">
                <a:solidFill>
                  <a:srgbClr val="000000"/>
                </a:solidFill>
                <a:latin typeface="Times New Roman" pitchFamily="18" charset="0"/>
              </a:rPr>
              <a:t>. study</a:t>
            </a:r>
            <a:r>
              <a:rPr lang="en-GB" sz="2000" dirty="0" smtClean="0">
                <a:solidFill>
                  <a:srgbClr val="000000"/>
                </a:solidFill>
                <a:latin typeface="Times New Roman" pitchFamily="18" charset="0"/>
              </a:rPr>
              <a:t>.</a:t>
            </a:r>
            <a:endParaRPr lang="en-GB" sz="2000" dirty="0">
              <a:solidFill>
                <a:srgbClr val="000000"/>
              </a:solidFill>
              <a:latin typeface="Times New Roman" pitchFamily="18" charset="0"/>
            </a:endParaRPr>
          </a:p>
        </p:txBody>
      </p:sp>
      <p:pic>
        <p:nvPicPr>
          <p:cNvPr id="6" name="Picture 5"/>
          <p:cNvPicPr>
            <a:picLocks noChangeAspect="1"/>
          </p:cNvPicPr>
          <p:nvPr/>
        </p:nvPicPr>
        <p:blipFill>
          <a:blip r:embed="rId3"/>
          <a:stretch>
            <a:fillRect/>
          </a:stretch>
        </p:blipFill>
        <p:spPr>
          <a:xfrm>
            <a:off x="3352800" y="685800"/>
            <a:ext cx="5791200" cy="6172200"/>
          </a:xfrm>
          <a:prstGeom prst="rect">
            <a:avLst/>
          </a:prstGeom>
        </p:spPr>
      </p:pic>
      <p:sp>
        <p:nvSpPr>
          <p:cNvPr id="7" name="Rectangle 5"/>
          <p:cNvSpPr>
            <a:spLocks noChangeArrowheads="1"/>
          </p:cNvSpPr>
          <p:nvPr/>
        </p:nvSpPr>
        <p:spPr bwMode="auto">
          <a:xfrm>
            <a:off x="0" y="3657600"/>
            <a:ext cx="3581400" cy="1447800"/>
          </a:xfrm>
          <a:prstGeom prst="rect">
            <a:avLst/>
          </a:prstGeom>
          <a:noFill/>
          <a:ln w="9525">
            <a:noFill/>
            <a:round/>
            <a:headEnd/>
            <a:tailEnd/>
          </a:ln>
        </p:spPr>
        <p:txBody>
          <a:bodyPr lIns="0" tIns="0" rIns="0" bIns="0"/>
          <a:lstStyle/>
          <a:p>
            <a:pPr marL="430213" indent="-323850">
              <a:spcBef>
                <a:spcPts val="800"/>
              </a:spcBef>
              <a:buClr>
                <a:srgbClr val="000000"/>
              </a:buClr>
              <a:buSzPct val="100000"/>
              <a:buFont typeface="Arial" charset="0"/>
              <a:buNone/>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endParaRPr lang="en-GB" sz="1200" dirty="0" smtClean="0">
              <a:solidFill>
                <a:srgbClr val="000000"/>
              </a:solidFill>
              <a:latin typeface="Times New Roman" pitchFamily="18" charset="0"/>
            </a:endParaRPr>
          </a:p>
          <a:p>
            <a:pPr marL="620713" indent="-514350">
              <a:spcBef>
                <a:spcPts val="800"/>
              </a:spcBef>
              <a:buFont typeface="Arial" pitchFamily="34"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400" dirty="0" smtClean="0">
                <a:solidFill>
                  <a:srgbClr val="000000"/>
                </a:solidFill>
                <a:latin typeface="Times New Roman" pitchFamily="18" charset="0"/>
              </a:rPr>
              <a:t>What is a good summary number?</a:t>
            </a:r>
          </a:p>
          <a:p>
            <a:pPr marL="1077913" lvl="1" indent="-514350">
              <a:spcBef>
                <a:spcPts val="800"/>
              </a:spcBef>
              <a:buFont typeface="Arial" pitchFamily="34"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000" dirty="0" smtClean="0">
                <a:solidFill>
                  <a:srgbClr val="000000"/>
                </a:solidFill>
                <a:latin typeface="Times New Roman" pitchFamily="18" charset="0"/>
              </a:rPr>
              <a:t>“Central Tendency”</a:t>
            </a:r>
          </a:p>
        </p:txBody>
      </p:sp>
      <p:sp>
        <p:nvSpPr>
          <p:cNvPr id="8" name="Rectangle 7"/>
          <p:cNvSpPr/>
          <p:nvPr/>
        </p:nvSpPr>
        <p:spPr>
          <a:xfrm>
            <a:off x="-76199" y="5334000"/>
            <a:ext cx="3657600" cy="810683"/>
          </a:xfrm>
          <a:prstGeom prst="rect">
            <a:avLst/>
          </a:prstGeom>
        </p:spPr>
        <p:txBody>
          <a:bodyPr wrap="square">
            <a:spAutoFit/>
          </a:bodyPr>
          <a:lstStyle/>
          <a:p>
            <a:pPr marL="620713" indent="-514350">
              <a:spcBef>
                <a:spcPts val="800"/>
              </a:spcBef>
              <a:buFont typeface="Arial" pitchFamily="34"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400" dirty="0" smtClean="0">
                <a:solidFill>
                  <a:srgbClr val="000000"/>
                </a:solidFill>
                <a:latin typeface="Times New Roman" pitchFamily="18" charset="0"/>
              </a:rPr>
              <a:t>How spread out is the data?</a:t>
            </a:r>
          </a:p>
        </p:txBody>
      </p:sp>
    </p:spTree>
    <p:extLst>
      <p:ext uri="{BB962C8B-B14F-4D97-AF65-F5344CB8AC3E}">
        <p14:creationId xmlns:p14="http://schemas.microsoft.com/office/powerpoint/2010/main" val="28319990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accel="50000" decel="5000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accel="50000" decel="5000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ChangeArrowheads="1"/>
          </p:cNvSpPr>
          <p:nvPr/>
        </p:nvSpPr>
        <p:spPr bwMode="auto">
          <a:xfrm>
            <a:off x="228600" y="990600"/>
            <a:ext cx="8686800" cy="5273675"/>
          </a:xfrm>
          <a:prstGeom prst="rect">
            <a:avLst/>
          </a:prstGeom>
          <a:noFill/>
          <a:ln w="9525">
            <a:noFill/>
            <a:round/>
            <a:headEnd/>
            <a:tailEnd/>
          </a:ln>
        </p:spPr>
        <p:txBody>
          <a:bodyPr lIns="0" tIns="0" rIns="0" bIns="0"/>
          <a:lstStyle/>
          <a:p>
            <a:pPr marL="430213" indent="-323850">
              <a:lnSpc>
                <a:spcPct val="100000"/>
              </a:lnSpc>
              <a:spcBef>
                <a:spcPts val="800"/>
              </a:spcBef>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endParaRPr lang="en-GB" sz="1200" dirty="0" smtClean="0">
              <a:solidFill>
                <a:srgbClr val="000000"/>
              </a:solidFill>
              <a:latin typeface="Times New Roman" pitchFamily="18" charset="0"/>
            </a:endParaRPr>
          </a:p>
          <a:p>
            <a:pPr marL="430213"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3200" dirty="0" smtClean="0">
                <a:solidFill>
                  <a:srgbClr val="000000"/>
                </a:solidFill>
                <a:latin typeface="Times New Roman" pitchFamily="18" charset="0"/>
              </a:rPr>
              <a:t>Arithmetic sample mean (</a:t>
            </a:r>
            <a:r>
              <a:rPr lang="en-GB" sz="3200" b="1" dirty="0" smtClean="0">
                <a:solidFill>
                  <a:srgbClr val="000000"/>
                </a:solidFill>
                <a:latin typeface="Times New Roman" pitchFamily="18" charset="0"/>
              </a:rPr>
              <a:t>average</a:t>
            </a:r>
            <a:r>
              <a:rPr lang="en-GB" sz="3200" dirty="0" smtClean="0">
                <a:solidFill>
                  <a:srgbClr val="000000"/>
                </a:solidFill>
                <a:latin typeface="Times New Roman" pitchFamily="18" charset="0"/>
              </a:rPr>
              <a:t>):</a:t>
            </a:r>
          </a:p>
          <a:p>
            <a:pPr marL="887413" lvl="1"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600" dirty="0" smtClean="0">
                <a:solidFill>
                  <a:srgbClr val="000000"/>
                </a:solidFill>
                <a:latin typeface="Times New Roman" pitchFamily="18" charset="0"/>
              </a:rPr>
              <a:t>The sum of data divided by number of observations:</a:t>
            </a:r>
            <a:endParaRPr lang="en-GB" sz="2600" dirty="0">
              <a:solidFill>
                <a:srgbClr val="000000"/>
              </a:solidFill>
              <a:latin typeface="Times New Roman" pitchFamily="18" charset="0"/>
            </a:endParaRPr>
          </a:p>
        </p:txBody>
      </p:sp>
      <p:sp>
        <p:nvSpPr>
          <p:cNvPr id="11267" name="Rectangle 4"/>
          <p:cNvSpPr>
            <a:spLocks noChangeArrowheads="1"/>
          </p:cNvSpPr>
          <p:nvPr/>
        </p:nvSpPr>
        <p:spPr bwMode="auto">
          <a:xfrm>
            <a:off x="231775" y="92075"/>
            <a:ext cx="8607425" cy="1127125"/>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smtClean="0">
                <a:solidFill>
                  <a:srgbClr val="000000"/>
                </a:solidFill>
                <a:latin typeface="Times New Roman" pitchFamily="18" charset="0"/>
              </a:rPr>
              <a:t>Measures of Central Tendency</a:t>
            </a:r>
            <a:endParaRPr lang="en-GB" sz="4000" dirty="0">
              <a:solidFill>
                <a:srgbClr val="000000"/>
              </a:solidFill>
              <a:latin typeface="Times New Roman" pitchFamily="18" charset="0"/>
            </a:endParaRPr>
          </a:p>
        </p:txBody>
      </p:sp>
      <p:graphicFrame>
        <p:nvGraphicFramePr>
          <p:cNvPr id="5" name="Object 4"/>
          <p:cNvGraphicFramePr>
            <a:graphicFrameLocks noChangeAspect="1"/>
          </p:cNvGraphicFramePr>
          <p:nvPr/>
        </p:nvGraphicFramePr>
        <p:xfrm>
          <a:off x="457200" y="2728913"/>
          <a:ext cx="5708650" cy="1017587"/>
        </p:xfrm>
        <a:graphic>
          <a:graphicData uri="http://schemas.openxmlformats.org/presentationml/2006/ole">
            <mc:AlternateContent xmlns:mc="http://schemas.openxmlformats.org/markup-compatibility/2006">
              <mc:Choice xmlns:v="urn:schemas-microsoft-com:vml" Requires="v">
                <p:oleObj spid="_x0000_s1086" name="Equation" r:id="rId3" imgW="2489200" imgH="444500" progId="Equation.DSMT4">
                  <p:embed/>
                </p:oleObj>
              </mc:Choice>
              <mc:Fallback>
                <p:oleObj name="Equation" r:id="rId3" imgW="2489200" imgH="444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728913"/>
                        <a:ext cx="5708650" cy="1017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0291" name="Object 3"/>
          <p:cNvGraphicFramePr>
            <a:graphicFrameLocks noChangeAspect="1"/>
          </p:cNvGraphicFramePr>
          <p:nvPr>
            <p:extLst>
              <p:ext uri="{D42A27DB-BD31-4B8C-83A1-F6EECF244321}">
                <p14:modId xmlns:p14="http://schemas.microsoft.com/office/powerpoint/2010/main" val="522896051"/>
              </p:ext>
            </p:extLst>
          </p:nvPr>
        </p:nvGraphicFramePr>
        <p:xfrm>
          <a:off x="2574925" y="4068763"/>
          <a:ext cx="3554413" cy="960437"/>
        </p:xfrm>
        <a:graphic>
          <a:graphicData uri="http://schemas.openxmlformats.org/presentationml/2006/ole">
            <mc:AlternateContent xmlns:mc="http://schemas.openxmlformats.org/markup-compatibility/2006">
              <mc:Choice xmlns:v="urn:schemas-microsoft-com:vml" Requires="v">
                <p:oleObj spid="_x0000_s1087" name="Equation" r:id="rId5" imgW="1549400" imgH="419100" progId="Equation.3">
                  <p:embed/>
                </p:oleObj>
              </mc:Choice>
              <mc:Fallback>
                <p:oleObj name="Equation" r:id="rId5" imgW="1549400" imgH="419100" progId="Equation.3">
                  <p:embed/>
                  <p:pic>
                    <p:nvPicPr>
                      <p:cNvPr id="0" name=""/>
                      <p:cNvPicPr>
                        <a:picLocks noChangeAspect="1" noChangeArrowheads="1"/>
                      </p:cNvPicPr>
                      <p:nvPr/>
                    </p:nvPicPr>
                    <p:blipFill>
                      <a:blip r:embed="rId6"/>
                      <a:srcRect/>
                      <a:stretch>
                        <a:fillRect/>
                      </a:stretch>
                    </p:blipFill>
                    <p:spPr bwMode="auto">
                      <a:xfrm>
                        <a:off x="2574925" y="4068763"/>
                        <a:ext cx="3554413" cy="960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0292" name="Object 4"/>
          <p:cNvGraphicFramePr>
            <a:graphicFrameLocks noChangeAspect="1"/>
          </p:cNvGraphicFramePr>
          <p:nvPr/>
        </p:nvGraphicFramePr>
        <p:xfrm>
          <a:off x="3536950" y="5276850"/>
          <a:ext cx="1631950" cy="1047750"/>
        </p:xfrm>
        <a:graphic>
          <a:graphicData uri="http://schemas.openxmlformats.org/presentationml/2006/ole">
            <mc:AlternateContent xmlns:mc="http://schemas.openxmlformats.org/markup-compatibility/2006">
              <mc:Choice xmlns:v="urn:schemas-microsoft-com:vml" Requires="v">
                <p:oleObj spid="_x0000_s1088" name="Equation" r:id="rId7" imgW="711200" imgH="457200" progId="Equation.3">
                  <p:embed/>
                </p:oleObj>
              </mc:Choice>
              <mc:Fallback>
                <p:oleObj name="Equation" r:id="rId7" imgW="71120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6950" y="5276850"/>
                        <a:ext cx="1631950"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6779217" y="2990393"/>
            <a:ext cx="2262158" cy="452432"/>
          </a:xfrm>
          <a:prstGeom prst="rect">
            <a:avLst/>
          </a:prstGeom>
        </p:spPr>
        <p:txBody>
          <a:bodyPr wrap="none">
            <a:spAutoFit/>
          </a:bodyPr>
          <a:lstStyle/>
          <a:p>
            <a:r>
              <a:rPr lang="en-GB" sz="2400" dirty="0" smtClean="0">
                <a:solidFill>
                  <a:srgbClr val="000000"/>
                </a:solidFill>
                <a:latin typeface="Times New Roman" pitchFamily="18" charset="0"/>
              </a:rPr>
              <a:t>intuitive formula</a:t>
            </a:r>
            <a:endParaRPr lang="en-US" sz="2400" dirty="0"/>
          </a:p>
        </p:txBody>
      </p:sp>
      <p:sp>
        <p:nvSpPr>
          <p:cNvPr id="8" name="Rectangle 7"/>
          <p:cNvSpPr/>
          <p:nvPr/>
        </p:nvSpPr>
        <p:spPr>
          <a:xfrm>
            <a:off x="6781800" y="5643568"/>
            <a:ext cx="1928733" cy="452432"/>
          </a:xfrm>
          <a:prstGeom prst="rect">
            <a:avLst/>
          </a:prstGeom>
        </p:spPr>
        <p:txBody>
          <a:bodyPr wrap="none">
            <a:spAutoFit/>
          </a:bodyPr>
          <a:lstStyle/>
          <a:p>
            <a:r>
              <a:rPr lang="en-GB" sz="2400" dirty="0" smtClean="0">
                <a:solidFill>
                  <a:srgbClr val="000000"/>
                </a:solidFill>
                <a:latin typeface="Times New Roman" pitchFamily="18" charset="0"/>
              </a:rPr>
              <a:t>fancy formula</a:t>
            </a:r>
            <a:endParaRPr lang="en-US" sz="2400" dirty="0"/>
          </a:p>
        </p:txBody>
      </p:sp>
      <p:cxnSp>
        <p:nvCxnSpPr>
          <p:cNvPr id="10" name="Straight Arrow Connector 9"/>
          <p:cNvCxnSpPr/>
          <p:nvPr/>
        </p:nvCxnSpPr>
        <p:spPr bwMode="auto">
          <a:xfrm rot="10800000">
            <a:off x="6215106" y="3243306"/>
            <a:ext cx="607017" cy="16209"/>
          </a:xfrm>
          <a:prstGeom prst="straightConnector1">
            <a:avLst/>
          </a:prstGeom>
          <a:solidFill>
            <a:srgbClr val="00B8FF"/>
          </a:solidFill>
          <a:ln w="34925" cap="flat" cmpd="sng" algn="ctr">
            <a:solidFill>
              <a:srgbClr val="008000"/>
            </a:solidFill>
            <a:prstDash val="solid"/>
            <a:round/>
            <a:headEnd type="none" w="med" len="med"/>
            <a:tailEnd type="arrow"/>
          </a:ln>
          <a:effectLst/>
        </p:spPr>
      </p:cxnSp>
      <p:cxnSp>
        <p:nvCxnSpPr>
          <p:cNvPr id="11" name="Straight Arrow Connector 10"/>
          <p:cNvCxnSpPr/>
          <p:nvPr/>
        </p:nvCxnSpPr>
        <p:spPr bwMode="auto">
          <a:xfrm rot="10800000">
            <a:off x="5181600" y="5867400"/>
            <a:ext cx="1597618" cy="50534"/>
          </a:xfrm>
          <a:prstGeom prst="straightConnector1">
            <a:avLst/>
          </a:prstGeom>
          <a:solidFill>
            <a:srgbClr val="00B8FF"/>
          </a:solidFill>
          <a:ln w="34925" cap="flat" cmpd="sng" algn="ctr">
            <a:solidFill>
              <a:srgbClr val="008000"/>
            </a:solidFill>
            <a:prstDash val="solid"/>
            <a:round/>
            <a:headEnd type="none" w="med" len="med"/>
            <a:tailEnd type="arrow"/>
          </a:ln>
          <a:effectLst/>
        </p:spPr>
      </p:cxnSp>
      <p:pic>
        <p:nvPicPr>
          <p:cNvPr id="12" name="Picture 2"/>
          <p:cNvPicPr>
            <a:picLocks noChangeAspect="1" noChangeArrowheads="1"/>
          </p:cNvPicPr>
          <p:nvPr/>
        </p:nvPicPr>
        <p:blipFill>
          <a:blip r:embed="rId9" cstate="print"/>
          <a:srcRect/>
          <a:stretch>
            <a:fillRect/>
          </a:stretch>
        </p:blipFill>
        <p:spPr bwMode="auto">
          <a:xfrm>
            <a:off x="484188" y="76200"/>
            <a:ext cx="8202612" cy="239712"/>
          </a:xfrm>
          <a:prstGeom prst="rect">
            <a:avLst/>
          </a:prstGeom>
          <a:noFill/>
          <a:ln w="9525">
            <a:noFill/>
            <a:round/>
            <a:headEnd/>
            <a:tailEnd/>
          </a:ln>
        </p:spPr>
      </p:pic>
    </p:spTree>
    <p:extLst>
      <p:ext uri="{BB962C8B-B14F-4D97-AF65-F5344CB8AC3E}">
        <p14:creationId xmlns:p14="http://schemas.microsoft.com/office/powerpoint/2010/main" val="33173133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1" end="1"/>
                                            </p:txEl>
                                          </p:spTgt>
                                        </p:tgtEl>
                                        <p:attrNameLst>
                                          <p:attrName>style.visibility</p:attrName>
                                        </p:attrNameLst>
                                      </p:cBhvr>
                                      <p:to>
                                        <p:strVal val="visible"/>
                                      </p:to>
                                    </p:set>
                                    <p:anim calcmode="lin" valueType="num">
                                      <p:cBhvr additive="base">
                                        <p:cTn id="7" dur="500" fill="hold"/>
                                        <p:tgtEl>
                                          <p:spTgt spid="1126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266">
                                            <p:txEl>
                                              <p:pRg st="2" end="2"/>
                                            </p:txEl>
                                          </p:spTgt>
                                        </p:tgtEl>
                                        <p:attrNameLst>
                                          <p:attrName>style.visibility</p:attrName>
                                        </p:attrNameLst>
                                      </p:cBhvr>
                                      <p:to>
                                        <p:strVal val="visible"/>
                                      </p:to>
                                    </p:set>
                                    <p:anim calcmode="lin" valueType="num">
                                      <p:cBhvr additive="base">
                                        <p:cTn id="11" dur="500" fill="hold"/>
                                        <p:tgtEl>
                                          <p:spTgt spid="1126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26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accel="50000" decel="5000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0291"/>
                                        </p:tgtEl>
                                        <p:attrNameLst>
                                          <p:attrName>style.visibility</p:attrName>
                                        </p:attrNameLst>
                                      </p:cBhvr>
                                      <p:to>
                                        <p:strVal val="visible"/>
                                      </p:to>
                                    </p:set>
                                    <p:anim calcmode="lin" valueType="num">
                                      <p:cBhvr additive="base">
                                        <p:cTn id="29" dur="500" fill="hold"/>
                                        <p:tgtEl>
                                          <p:spTgt spid="140291"/>
                                        </p:tgtEl>
                                        <p:attrNameLst>
                                          <p:attrName>ppt_x</p:attrName>
                                        </p:attrNameLst>
                                      </p:cBhvr>
                                      <p:tavLst>
                                        <p:tav tm="0">
                                          <p:val>
                                            <p:strVal val="#ppt_x"/>
                                          </p:val>
                                        </p:tav>
                                        <p:tav tm="100000">
                                          <p:val>
                                            <p:strVal val="#ppt_x"/>
                                          </p:val>
                                        </p:tav>
                                      </p:tavLst>
                                    </p:anim>
                                    <p:anim calcmode="lin" valueType="num">
                                      <p:cBhvr additive="base">
                                        <p:cTn id="30" dur="500" fill="hold"/>
                                        <p:tgtEl>
                                          <p:spTgt spid="14029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0292"/>
                                        </p:tgtEl>
                                        <p:attrNameLst>
                                          <p:attrName>style.visibility</p:attrName>
                                        </p:attrNameLst>
                                      </p:cBhvr>
                                      <p:to>
                                        <p:strVal val="visible"/>
                                      </p:to>
                                    </p:set>
                                    <p:anim calcmode="lin" valueType="num">
                                      <p:cBhvr additive="base">
                                        <p:cTn id="33" dur="500" fill="hold"/>
                                        <p:tgtEl>
                                          <p:spTgt spid="140292"/>
                                        </p:tgtEl>
                                        <p:attrNameLst>
                                          <p:attrName>ppt_x</p:attrName>
                                        </p:attrNameLst>
                                      </p:cBhvr>
                                      <p:tavLst>
                                        <p:tav tm="0">
                                          <p:val>
                                            <p:strVal val="#ppt_x"/>
                                          </p:val>
                                        </p:tav>
                                        <p:tav tm="100000">
                                          <p:val>
                                            <p:strVal val="#ppt_x"/>
                                          </p:val>
                                        </p:tav>
                                      </p:tavLst>
                                    </p:anim>
                                    <p:anim calcmode="lin" valueType="num">
                                      <p:cBhvr additive="base">
                                        <p:cTn id="34" dur="500" fill="hold"/>
                                        <p:tgtEl>
                                          <p:spTgt spid="140292"/>
                                        </p:tgtEl>
                                        <p:attrNameLst>
                                          <p:attrName>ppt_y</p:attrName>
                                        </p:attrNameLst>
                                      </p:cBhvr>
                                      <p:tavLst>
                                        <p:tav tm="0">
                                          <p:val>
                                            <p:strVal val="1+#ppt_h/2"/>
                                          </p:val>
                                        </p:tav>
                                        <p:tav tm="100000">
                                          <p:val>
                                            <p:strVal val="#ppt_y"/>
                                          </p:val>
                                        </p:tav>
                                      </p:tavLst>
                                    </p:anim>
                                  </p:childTnLst>
                                </p:cTn>
                              </p:par>
                              <p:par>
                                <p:cTn id="35" presetID="2" presetClass="entr" presetSubtype="8" accel="50000" decel="5000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0-#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2" presetClass="entr" presetSubtype="8" accel="50000" decel="5000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0-#ppt_w/2"/>
                                          </p:val>
                                        </p:tav>
                                        <p:tav tm="100000">
                                          <p:val>
                                            <p:strVal val="#ppt_x"/>
                                          </p:val>
                                        </p:tav>
                                      </p:tavLst>
                                    </p:anim>
                                    <p:anim calcmode="lin" valueType="num">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ChangeArrowheads="1"/>
          </p:cNvSpPr>
          <p:nvPr/>
        </p:nvSpPr>
        <p:spPr bwMode="auto">
          <a:xfrm>
            <a:off x="228600" y="990600"/>
            <a:ext cx="8686800" cy="5273675"/>
          </a:xfrm>
          <a:prstGeom prst="rect">
            <a:avLst/>
          </a:prstGeom>
          <a:noFill/>
          <a:ln w="9525">
            <a:noFill/>
            <a:round/>
            <a:headEnd/>
            <a:tailEnd/>
          </a:ln>
        </p:spPr>
        <p:txBody>
          <a:bodyPr lIns="0" tIns="0" rIns="0" bIns="0"/>
          <a:lstStyle/>
          <a:p>
            <a:pPr marL="430213" indent="-323850">
              <a:lnSpc>
                <a:spcPct val="100000"/>
              </a:lnSpc>
              <a:spcBef>
                <a:spcPts val="800"/>
              </a:spcBef>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endParaRPr lang="en-GB" sz="1200" dirty="0">
              <a:solidFill>
                <a:srgbClr val="000000"/>
              </a:solidFill>
              <a:latin typeface="Times New Roman" pitchFamily="18" charset="0"/>
            </a:endParaRPr>
          </a:p>
          <a:p>
            <a:pPr marL="430213"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3200" dirty="0" smtClean="0">
                <a:solidFill>
                  <a:srgbClr val="000000"/>
                </a:solidFill>
                <a:latin typeface="Times New Roman" pitchFamily="18" charset="0"/>
              </a:rPr>
              <a:t>Example from L.A.M. study: </a:t>
            </a:r>
          </a:p>
          <a:p>
            <a:pPr marL="887413" lvl="1"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800" dirty="0" smtClean="0">
                <a:solidFill>
                  <a:srgbClr val="000000"/>
                </a:solidFill>
                <a:latin typeface="Times New Roman" pitchFamily="18" charset="0"/>
              </a:rPr>
              <a:t>Compute the </a:t>
            </a:r>
            <a:r>
              <a:rPr lang="en-GB" sz="2800" u="sng" dirty="0" smtClean="0">
                <a:solidFill>
                  <a:srgbClr val="000000"/>
                </a:solidFill>
                <a:latin typeface="Times New Roman" pitchFamily="18" charset="0"/>
              </a:rPr>
              <a:t>average absolute size</a:t>
            </a:r>
            <a:r>
              <a:rPr lang="en-GB" sz="2800" dirty="0" smtClean="0">
                <a:solidFill>
                  <a:srgbClr val="000000"/>
                </a:solidFill>
                <a:latin typeface="Times New Roman" pitchFamily="18" charset="0"/>
              </a:rPr>
              <a:t> of </a:t>
            </a:r>
            <a:r>
              <a:rPr lang="en-GB" sz="2800" u="sng" dirty="0" smtClean="0">
                <a:solidFill>
                  <a:srgbClr val="000000"/>
                </a:solidFill>
                <a:latin typeface="Times New Roman" pitchFamily="18" charset="0"/>
              </a:rPr>
              <a:t>segment 1</a:t>
            </a:r>
            <a:r>
              <a:rPr lang="en-GB" sz="2800" dirty="0" smtClean="0">
                <a:solidFill>
                  <a:srgbClr val="000000"/>
                </a:solidFill>
                <a:latin typeface="Times New Roman" pitchFamily="18" charset="0"/>
              </a:rPr>
              <a:t> for the </a:t>
            </a:r>
            <a:r>
              <a:rPr lang="en-GB" sz="2800" u="sng" dirty="0" smtClean="0">
                <a:solidFill>
                  <a:srgbClr val="000000"/>
                </a:solidFill>
                <a:latin typeface="Times New Roman" pitchFamily="18" charset="0"/>
              </a:rPr>
              <a:t>genuine signature</a:t>
            </a:r>
            <a:r>
              <a:rPr lang="en-GB" sz="2800" dirty="0" smtClean="0">
                <a:solidFill>
                  <a:srgbClr val="000000"/>
                </a:solidFill>
                <a:latin typeface="Times New Roman" pitchFamily="18" charset="0"/>
              </a:rPr>
              <a:t> of </a:t>
            </a:r>
            <a:r>
              <a:rPr lang="en-GB" sz="2800" u="sng" dirty="0" smtClean="0">
                <a:solidFill>
                  <a:srgbClr val="000000"/>
                </a:solidFill>
                <a:latin typeface="Times New Roman" pitchFamily="18" charset="0"/>
              </a:rPr>
              <a:t>subject 2</a:t>
            </a:r>
            <a:r>
              <a:rPr lang="en-GB" sz="2800" dirty="0" smtClean="0">
                <a:solidFill>
                  <a:srgbClr val="000000"/>
                </a:solidFill>
                <a:latin typeface="Times New Roman" pitchFamily="18" charset="0"/>
              </a:rPr>
              <a:t>:</a:t>
            </a:r>
            <a:endParaRPr lang="en-GB" sz="2800" dirty="0">
              <a:solidFill>
                <a:srgbClr val="000000"/>
              </a:solidFill>
              <a:latin typeface="Times New Roman" pitchFamily="18" charset="0"/>
            </a:endParaRPr>
          </a:p>
        </p:txBody>
      </p:sp>
      <p:sp>
        <p:nvSpPr>
          <p:cNvPr id="11267" name="Rectangle 4"/>
          <p:cNvSpPr>
            <a:spLocks noChangeArrowheads="1"/>
          </p:cNvSpPr>
          <p:nvPr/>
        </p:nvSpPr>
        <p:spPr bwMode="auto">
          <a:xfrm>
            <a:off x="231775" y="92075"/>
            <a:ext cx="8607425" cy="1127125"/>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smtClean="0">
                <a:solidFill>
                  <a:srgbClr val="000000"/>
                </a:solidFill>
                <a:latin typeface="Times New Roman" pitchFamily="18" charset="0"/>
              </a:rPr>
              <a:t>Measures of Central Tendency</a:t>
            </a:r>
            <a:endParaRPr lang="en-GB" sz="4000" dirty="0">
              <a:solidFill>
                <a:srgbClr val="000000"/>
              </a:solidFill>
              <a:latin typeface="Times New Roman" pitchFamily="18" charset="0"/>
            </a:endParaRPr>
          </a:p>
        </p:txBody>
      </p:sp>
      <p:graphicFrame>
        <p:nvGraphicFramePr>
          <p:cNvPr id="46083" name="Object 3"/>
          <p:cNvGraphicFramePr>
            <a:graphicFrameLocks noChangeAspect="1"/>
          </p:cNvGraphicFramePr>
          <p:nvPr/>
        </p:nvGraphicFramePr>
        <p:xfrm>
          <a:off x="6070600" y="3748088"/>
          <a:ext cx="2387600" cy="976312"/>
        </p:xfrm>
        <a:graphic>
          <a:graphicData uri="http://schemas.openxmlformats.org/presentationml/2006/ole">
            <mc:AlternateContent xmlns:mc="http://schemas.openxmlformats.org/markup-compatibility/2006">
              <mc:Choice xmlns:v="urn:schemas-microsoft-com:vml" Requires="v">
                <p:oleObj spid="_x0000_s2088" name="Equation" r:id="rId3" imgW="1117600" imgH="457200" progId="Equation.DSMT4">
                  <p:embed/>
                </p:oleObj>
              </mc:Choice>
              <mc:Fallback>
                <p:oleObj name="Equation" r:id="rId3" imgW="111760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0600" y="3748088"/>
                        <a:ext cx="2387600" cy="976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5" name="Object 5"/>
          <p:cNvGraphicFramePr>
            <a:graphicFrameLocks noChangeAspect="1"/>
          </p:cNvGraphicFramePr>
          <p:nvPr>
            <p:extLst>
              <p:ext uri="{D42A27DB-BD31-4B8C-83A1-F6EECF244321}">
                <p14:modId xmlns:p14="http://schemas.microsoft.com/office/powerpoint/2010/main" val="3954765936"/>
              </p:ext>
            </p:extLst>
          </p:nvPr>
        </p:nvGraphicFramePr>
        <p:xfrm>
          <a:off x="5813425" y="4875056"/>
          <a:ext cx="2979738" cy="442912"/>
        </p:xfrm>
        <a:graphic>
          <a:graphicData uri="http://schemas.openxmlformats.org/presentationml/2006/ole">
            <mc:AlternateContent xmlns:mc="http://schemas.openxmlformats.org/markup-compatibility/2006">
              <mc:Choice xmlns:v="urn:schemas-microsoft-com:vml" Requires="v">
                <p:oleObj spid="_x0000_s2089" name="Equation" r:id="rId5" imgW="1193800" imgH="177800" progId="Equation.3">
                  <p:embed/>
                </p:oleObj>
              </mc:Choice>
              <mc:Fallback>
                <p:oleObj name="Equation" r:id="rId5" imgW="1193800" imgH="177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3425" y="4875056"/>
                        <a:ext cx="2979738"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4" name="Straight Connector 13"/>
          <p:cNvCxnSpPr/>
          <p:nvPr/>
        </p:nvCxnSpPr>
        <p:spPr bwMode="auto">
          <a:xfrm>
            <a:off x="7391400" y="4914240"/>
            <a:ext cx="1371600" cy="1588"/>
          </a:xfrm>
          <a:prstGeom prst="line">
            <a:avLst/>
          </a:prstGeom>
          <a:solidFill>
            <a:srgbClr val="00B8FF"/>
          </a:solidFill>
          <a:ln w="22225" cap="flat" cmpd="sng" algn="ctr">
            <a:solidFill>
              <a:schemeClr val="tx1"/>
            </a:solidFill>
            <a:prstDash val="solid"/>
            <a:round/>
            <a:headEnd type="none" w="med" len="med"/>
            <a:tailEnd type="none" w="med" len="med"/>
          </a:ln>
          <a:effectLst/>
        </p:spPr>
      </p:cxnSp>
      <p:graphicFrame>
        <p:nvGraphicFramePr>
          <p:cNvPr id="9" name="Table 8"/>
          <p:cNvGraphicFramePr>
            <a:graphicFrameLocks noGrp="1"/>
          </p:cNvGraphicFramePr>
          <p:nvPr/>
        </p:nvGraphicFramePr>
        <p:xfrm>
          <a:off x="590327" y="3124200"/>
          <a:ext cx="4057873" cy="3492500"/>
        </p:xfrm>
        <a:graphic>
          <a:graphicData uri="http://schemas.openxmlformats.org/drawingml/2006/table">
            <a:tbl>
              <a:tblPr/>
              <a:tblGrid>
                <a:gridCol w="2071538"/>
                <a:gridCol w="1986335"/>
              </a:tblGrid>
              <a:tr h="165100">
                <a:tc>
                  <a:txBody>
                    <a:bodyPr/>
                    <a:lstStyle/>
                    <a:p>
                      <a:pPr algn="ctr" fontAlgn="b"/>
                      <a:r>
                        <a:rPr lang="en-US" sz="2000" b="0" i="0" u="none" strike="noStrike" dirty="0">
                          <a:latin typeface="Times New Roman"/>
                          <a:cs typeface="Times New Roman"/>
                        </a:rPr>
                        <a:t>Subj. 2; Gen; Seg. </a:t>
                      </a:r>
                      <a:r>
                        <a:rPr lang="en-US" sz="2000" b="0" i="0" u="none" strike="noStrike" dirty="0" smtClean="0">
                          <a:latin typeface="Times New Roman"/>
                          <a:cs typeface="Times New Roman"/>
                        </a:rPr>
                        <a:t>1</a:t>
                      </a:r>
                      <a:endParaRPr lang="en-US" sz="2000" b="0" i="0" u="none" strike="noStrike" dirty="0">
                        <a:latin typeface="Times New Roman"/>
                        <a:cs typeface="Times New Roman"/>
                      </a:endParaRPr>
                    </a:p>
                  </a:txBody>
                  <a:tcPr marL="12700" marR="12700" marT="12700" marB="0" anchor="b">
                    <a:lnL>
                      <a:noFill/>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tcPr>
                </a:tc>
                <a:tc>
                  <a:txBody>
                    <a:bodyPr/>
                    <a:lstStyle/>
                    <a:p>
                      <a:pPr algn="l" fontAlgn="b"/>
                      <a:r>
                        <a:rPr lang="en-US" sz="2000" b="0" i="0" u="none" strike="noStrike" dirty="0">
                          <a:latin typeface="Times New Roman"/>
                          <a:cs typeface="Times New Roman"/>
                        </a:rPr>
                        <a:t>Absolute </a:t>
                      </a:r>
                      <a:r>
                        <a:rPr lang="en-US" sz="2000" b="0" i="0" u="none" strike="noStrike" dirty="0" smtClean="0">
                          <a:latin typeface="Times New Roman"/>
                          <a:cs typeface="Times New Roman"/>
                        </a:rPr>
                        <a:t>Size (cm)</a:t>
                      </a:r>
                      <a:endParaRPr lang="en-US" sz="2000" b="0" i="0" u="none" strike="noStrike" dirty="0">
                        <a:latin typeface="Times New Roman"/>
                        <a:cs typeface="Times New Roman"/>
                      </a:endParaRPr>
                    </a:p>
                  </a:txBody>
                  <a:tcPr marL="12700" marR="12700" marT="12700" marB="0" anchor="b">
                    <a:lnL w="12700" cap="flat" cmpd="sng" algn="ctr">
                      <a:solidFill>
                        <a:scrgbClr r="0" g="0" b="0"/>
                      </a:solidFill>
                      <a:prstDash val="solid"/>
                      <a:round/>
                      <a:headEnd type="none" w="med" len="med"/>
                      <a:tailEnd type="none" w="med" len="med"/>
                    </a:lnL>
                    <a:lnR>
                      <a:noFill/>
                    </a:lnR>
                    <a:lnT>
                      <a:noFill/>
                    </a:lnT>
                    <a:lnB w="12700" cap="flat" cmpd="sng" algn="ctr">
                      <a:solidFill>
                        <a:scrgbClr r="0" g="0" b="0"/>
                      </a:solidFill>
                      <a:prstDash val="solid"/>
                      <a:round/>
                      <a:headEnd type="none" w="med" len="med"/>
                      <a:tailEnd type="none" w="med" len="med"/>
                    </a:lnB>
                  </a:tcPr>
                </a:tc>
              </a:tr>
              <a:tr h="165100">
                <a:tc>
                  <a:txBody>
                    <a:bodyPr/>
                    <a:lstStyle/>
                    <a:p>
                      <a:pPr algn="ctr" fontAlgn="b"/>
                      <a:r>
                        <a:rPr lang="en-US" sz="2000" b="0" i="0" u="none" strike="noStrike" dirty="0">
                          <a:latin typeface="Times New Roman"/>
                          <a:cs typeface="Times New Roman"/>
                        </a:rPr>
                        <a:t>1</a:t>
                      </a:r>
                    </a:p>
                  </a:txBody>
                  <a:tcPr marL="12700" marR="12700" marT="12700" marB="0" anchor="b">
                    <a:lnL>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tcPr>
                </a:tc>
                <a:tc>
                  <a:txBody>
                    <a:bodyPr/>
                    <a:lstStyle/>
                    <a:p>
                      <a:pPr algn="ctr" fontAlgn="b"/>
                      <a:r>
                        <a:rPr lang="en-US" sz="2000" b="0" i="0" u="none" strike="noStrike" dirty="0">
                          <a:latin typeface="Times New Roman"/>
                          <a:cs typeface="Times New Roman"/>
                        </a:rPr>
                        <a:t>0.0548</a:t>
                      </a:r>
                    </a:p>
                  </a:txBody>
                  <a:tcPr marL="12700" marR="12700" marT="12700" marB="0" anchor="b">
                    <a:lnL w="12700" cap="flat" cmpd="sng" algn="ctr">
                      <a:solidFill>
                        <a:scrgbClr r="0" g="0" b="0"/>
                      </a:solidFill>
                      <a:prstDash val="solid"/>
                      <a:round/>
                      <a:headEnd type="none" w="med" len="med"/>
                      <a:tailEnd type="none" w="med" len="med"/>
                    </a:lnL>
                    <a:lnR>
                      <a:noFill/>
                    </a:lnR>
                    <a:lnT w="12700" cap="flat" cmpd="sng" algn="ctr">
                      <a:solidFill>
                        <a:scrgbClr r="0" g="0" b="0"/>
                      </a:solidFill>
                      <a:prstDash val="solid"/>
                      <a:round/>
                      <a:headEnd type="none" w="med" len="med"/>
                      <a:tailEnd type="none" w="med" len="med"/>
                    </a:lnT>
                    <a:lnB>
                      <a:noFill/>
                    </a:lnB>
                  </a:tcPr>
                </a:tc>
              </a:tr>
              <a:tr h="165100">
                <a:tc>
                  <a:txBody>
                    <a:bodyPr/>
                    <a:lstStyle/>
                    <a:p>
                      <a:pPr algn="ctr" fontAlgn="b"/>
                      <a:r>
                        <a:rPr lang="en-US" sz="2000" b="0" i="0" u="none" strike="noStrike" dirty="0">
                          <a:latin typeface="Times New Roman"/>
                          <a:cs typeface="Times New Roman"/>
                        </a:rPr>
                        <a:t>2</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2000" b="0" i="0" u="none" strike="noStrike" dirty="0">
                          <a:latin typeface="Times New Roman"/>
                          <a:cs typeface="Times New Roman"/>
                        </a:rPr>
                        <a:t>0.2951</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r>
              <a:tr h="165100">
                <a:tc>
                  <a:txBody>
                    <a:bodyPr/>
                    <a:lstStyle/>
                    <a:p>
                      <a:pPr algn="ctr" fontAlgn="b"/>
                      <a:r>
                        <a:rPr lang="en-US" sz="2000" b="0" i="0" u="none" strike="noStrike" dirty="0">
                          <a:latin typeface="Times New Roman"/>
                          <a:cs typeface="Times New Roman"/>
                        </a:rPr>
                        <a:t>3</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2000" b="0" i="0" u="none" strike="noStrike" dirty="0">
                          <a:latin typeface="Times New Roman"/>
                          <a:cs typeface="Times New Roman"/>
                        </a:rPr>
                        <a:t>0.1026</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r>
              <a:tr h="165100">
                <a:tc>
                  <a:txBody>
                    <a:bodyPr/>
                    <a:lstStyle/>
                    <a:p>
                      <a:pPr algn="ctr" fontAlgn="b"/>
                      <a:r>
                        <a:rPr lang="en-US" sz="2000" b="0" i="0" u="none" strike="noStrike" dirty="0">
                          <a:latin typeface="Times New Roman"/>
                          <a:cs typeface="Times New Roman"/>
                        </a:rPr>
                        <a:t>4</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2000" b="0" i="0" u="none" strike="noStrike" dirty="0">
                          <a:latin typeface="Times New Roman"/>
                          <a:cs typeface="Times New Roman"/>
                        </a:rPr>
                        <a:t>0.1005</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r>
              <a:tr h="165100">
                <a:tc>
                  <a:txBody>
                    <a:bodyPr/>
                    <a:lstStyle/>
                    <a:p>
                      <a:pPr algn="ctr" fontAlgn="b"/>
                      <a:r>
                        <a:rPr lang="en-US" sz="2000" b="0" i="0" u="none" strike="noStrike" dirty="0">
                          <a:latin typeface="Times New Roman"/>
                          <a:cs typeface="Times New Roman"/>
                        </a:rPr>
                        <a:t>5</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2000" b="0" i="0" u="none" strike="noStrike" dirty="0">
                          <a:latin typeface="Times New Roman"/>
                          <a:cs typeface="Times New Roman"/>
                        </a:rPr>
                        <a:t>0.2491</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r>
              <a:tr h="165100">
                <a:tc>
                  <a:txBody>
                    <a:bodyPr/>
                    <a:lstStyle/>
                    <a:p>
                      <a:pPr algn="ctr" fontAlgn="b"/>
                      <a:r>
                        <a:rPr lang="en-US" sz="2000" b="0" i="0" u="none" strike="noStrike" dirty="0">
                          <a:latin typeface="Times New Roman"/>
                          <a:cs typeface="Times New Roman"/>
                        </a:rPr>
                        <a:t>6</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2000" b="0" i="0" u="none" strike="noStrike" dirty="0">
                          <a:latin typeface="Times New Roman"/>
                          <a:cs typeface="Times New Roman"/>
                        </a:rPr>
                        <a:t>0.1287</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r>
              <a:tr h="165100">
                <a:tc>
                  <a:txBody>
                    <a:bodyPr/>
                    <a:lstStyle/>
                    <a:p>
                      <a:pPr algn="ctr" fontAlgn="b"/>
                      <a:r>
                        <a:rPr lang="en-US" sz="2000" b="0" i="0" u="none" strike="noStrike" dirty="0">
                          <a:latin typeface="Times New Roman"/>
                          <a:cs typeface="Times New Roman"/>
                        </a:rPr>
                        <a:t>7</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2000" b="0" i="0" u="none" strike="noStrike" dirty="0">
                          <a:latin typeface="Times New Roman"/>
                          <a:cs typeface="Times New Roman"/>
                        </a:rPr>
                        <a:t>0.0496</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r>
              <a:tr h="165100">
                <a:tc>
                  <a:txBody>
                    <a:bodyPr/>
                    <a:lstStyle/>
                    <a:p>
                      <a:pPr algn="ctr" fontAlgn="b"/>
                      <a:r>
                        <a:rPr lang="en-US" sz="2000" b="0" i="0" u="none" strike="noStrike" dirty="0">
                          <a:latin typeface="Times New Roman"/>
                          <a:cs typeface="Times New Roman"/>
                        </a:rPr>
                        <a:t>8</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2000" b="0" i="0" u="none" strike="noStrike" dirty="0">
                          <a:latin typeface="Times New Roman"/>
                          <a:cs typeface="Times New Roman"/>
                        </a:rPr>
                        <a:t>0.2299</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r>
              <a:tr h="165100">
                <a:tc>
                  <a:txBody>
                    <a:bodyPr/>
                    <a:lstStyle/>
                    <a:p>
                      <a:pPr algn="ctr" fontAlgn="b"/>
                      <a:r>
                        <a:rPr lang="en-US" sz="2000" b="0" i="0" u="none" strike="noStrike" dirty="0">
                          <a:latin typeface="Times New Roman"/>
                          <a:cs typeface="Times New Roman"/>
                        </a:rPr>
                        <a:t>9</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2000" b="0" i="0" u="none" strike="noStrike" dirty="0">
                          <a:latin typeface="Times New Roman"/>
                          <a:cs typeface="Times New Roman"/>
                        </a:rPr>
                        <a:t>0.256</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r>
              <a:tr h="165100">
                <a:tc>
                  <a:txBody>
                    <a:bodyPr/>
                    <a:lstStyle/>
                    <a:p>
                      <a:pPr algn="ctr" fontAlgn="b"/>
                      <a:r>
                        <a:rPr lang="en-US" sz="2000" b="0" i="0" u="none" strike="noStrike" dirty="0">
                          <a:latin typeface="Times New Roman"/>
                          <a:cs typeface="Times New Roman"/>
                        </a:rPr>
                        <a:t>10</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2000" b="0" i="0" u="none" strike="noStrike" dirty="0">
                          <a:latin typeface="Times New Roman"/>
                          <a:cs typeface="Times New Roman"/>
                        </a:rPr>
                        <a:t>0.0538</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r>
            </a:tbl>
          </a:graphicData>
        </a:graphic>
      </p:graphicFrame>
      <p:pic>
        <p:nvPicPr>
          <p:cNvPr id="13" name="Picture 2"/>
          <p:cNvPicPr>
            <a:picLocks noChangeAspect="1" noChangeArrowheads="1"/>
          </p:cNvPicPr>
          <p:nvPr/>
        </p:nvPicPr>
        <p:blipFill>
          <a:blip r:embed="rId7" cstate="print"/>
          <a:srcRect/>
          <a:stretch>
            <a:fillRect/>
          </a:stretch>
        </p:blipFill>
        <p:spPr bwMode="auto">
          <a:xfrm>
            <a:off x="484188" y="76200"/>
            <a:ext cx="8202612" cy="239712"/>
          </a:xfrm>
          <a:prstGeom prst="rect">
            <a:avLst/>
          </a:prstGeom>
          <a:noFill/>
          <a:ln w="9525">
            <a:noFill/>
            <a:round/>
            <a:headEnd/>
            <a:tailEnd/>
          </a:ln>
        </p:spPr>
      </p:pic>
      <p:sp>
        <p:nvSpPr>
          <p:cNvPr id="10" name="TextBox 9"/>
          <p:cNvSpPr txBox="1"/>
          <p:nvPr/>
        </p:nvSpPr>
        <p:spPr>
          <a:xfrm>
            <a:off x="4322665" y="5492213"/>
            <a:ext cx="4709718" cy="738664"/>
          </a:xfrm>
          <a:prstGeom prst="rect">
            <a:avLst/>
          </a:prstGeom>
          <a:solidFill>
            <a:srgbClr val="000045"/>
          </a:solidFill>
        </p:spPr>
        <p:txBody>
          <a:bodyPr wrap="none" rtlCol="0">
            <a:spAutoFit/>
          </a:bodyPr>
          <a:lstStyle/>
          <a:p>
            <a:r>
              <a:rPr lang="en-US" sz="1400" dirty="0" smtClean="0">
                <a:solidFill>
                  <a:schemeClr val="bg1"/>
                </a:solidFill>
                <a:latin typeface="Courier"/>
                <a:cs typeface="Courier"/>
              </a:rPr>
              <a:t>x </a:t>
            </a:r>
            <a:r>
              <a:rPr lang="en-US" sz="1400" dirty="0">
                <a:solidFill>
                  <a:schemeClr val="bg1"/>
                </a:solidFill>
                <a:latin typeface="Courier"/>
                <a:cs typeface="Courier"/>
              </a:rPr>
              <a:t>&lt;- c(0.0548,0.2951,0.1026,0.1005,0.2491</a:t>
            </a:r>
            <a:r>
              <a:rPr lang="en-US" sz="1400" dirty="0" smtClean="0">
                <a:solidFill>
                  <a:schemeClr val="bg1"/>
                </a:solidFill>
                <a:latin typeface="Courier"/>
                <a:cs typeface="Courier"/>
              </a:rPr>
              <a:t>,</a:t>
            </a:r>
          </a:p>
          <a:p>
            <a:r>
              <a:rPr lang="en-US" sz="1400" dirty="0">
                <a:solidFill>
                  <a:schemeClr val="bg1"/>
                </a:solidFill>
                <a:latin typeface="Courier"/>
                <a:cs typeface="Courier"/>
              </a:rPr>
              <a:t> </a:t>
            </a:r>
            <a:r>
              <a:rPr lang="en-US" sz="1400" dirty="0" smtClean="0">
                <a:solidFill>
                  <a:schemeClr val="bg1"/>
                </a:solidFill>
                <a:latin typeface="Courier"/>
                <a:cs typeface="Courier"/>
              </a:rPr>
              <a:t>      0.1287,0.0496,0.2299,0.256,0.0538</a:t>
            </a:r>
            <a:r>
              <a:rPr lang="en-US" sz="1400" dirty="0">
                <a:solidFill>
                  <a:schemeClr val="bg1"/>
                </a:solidFill>
                <a:latin typeface="Courier"/>
                <a:cs typeface="Courier"/>
              </a:rPr>
              <a:t>)</a:t>
            </a:r>
          </a:p>
          <a:p>
            <a:r>
              <a:rPr lang="en-US" sz="1400" dirty="0">
                <a:solidFill>
                  <a:schemeClr val="bg1"/>
                </a:solidFill>
                <a:latin typeface="Courier"/>
                <a:cs typeface="Courier"/>
              </a:rPr>
              <a:t>mean(x</a:t>
            </a:r>
            <a:r>
              <a:rPr lang="en-US" sz="1400" dirty="0" smtClean="0">
                <a:solidFill>
                  <a:schemeClr val="bg1"/>
                </a:solidFill>
                <a:latin typeface="Courier"/>
                <a:cs typeface="Courier"/>
              </a:rPr>
              <a:t>)</a:t>
            </a:r>
            <a:endParaRPr lang="en-US" sz="1400" dirty="0">
              <a:solidFill>
                <a:schemeClr val="bg1"/>
              </a:solidFill>
              <a:latin typeface="Courier"/>
              <a:cs typeface="Courier"/>
            </a:endParaRPr>
          </a:p>
        </p:txBody>
      </p:sp>
      <p:pic>
        <p:nvPicPr>
          <p:cNvPr id="2" name="Picture 1"/>
          <p:cNvPicPr>
            <a:picLocks noChangeAspect="1"/>
          </p:cNvPicPr>
          <p:nvPr/>
        </p:nvPicPr>
        <p:blipFill>
          <a:blip r:embed="rId8"/>
          <a:stretch>
            <a:fillRect/>
          </a:stretch>
        </p:blipFill>
        <p:spPr>
          <a:xfrm>
            <a:off x="6083968" y="6324600"/>
            <a:ext cx="1562100" cy="533400"/>
          </a:xfrm>
          <a:prstGeom prst="rect">
            <a:avLst/>
          </a:prstGeom>
        </p:spPr>
      </p:pic>
    </p:spTree>
    <p:extLst>
      <p:ext uri="{BB962C8B-B14F-4D97-AF65-F5344CB8AC3E}">
        <p14:creationId xmlns:p14="http://schemas.microsoft.com/office/powerpoint/2010/main" val="10282872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3"/>
                                        </p:tgtEl>
                                        <p:attrNameLst>
                                          <p:attrName>style.visibility</p:attrName>
                                        </p:attrNameLst>
                                      </p:cBhvr>
                                      <p:to>
                                        <p:strVal val="visible"/>
                                      </p:to>
                                    </p:set>
                                    <p:anim calcmode="lin" valueType="num">
                                      <p:cBhvr additive="base">
                                        <p:cTn id="7" dur="500" fill="hold"/>
                                        <p:tgtEl>
                                          <p:spTgt spid="46083"/>
                                        </p:tgtEl>
                                        <p:attrNameLst>
                                          <p:attrName>ppt_x</p:attrName>
                                        </p:attrNameLst>
                                      </p:cBhvr>
                                      <p:tavLst>
                                        <p:tav tm="0">
                                          <p:val>
                                            <p:strVal val="#ppt_x"/>
                                          </p:val>
                                        </p:tav>
                                        <p:tav tm="100000">
                                          <p:val>
                                            <p:strVal val="#ppt_x"/>
                                          </p:val>
                                        </p:tav>
                                      </p:tavLst>
                                    </p:anim>
                                    <p:anim calcmode="lin" valueType="num">
                                      <p:cBhvr additive="base">
                                        <p:cTn id="8" dur="500" fill="hold"/>
                                        <p:tgtEl>
                                          <p:spTgt spid="4608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085"/>
                                        </p:tgtEl>
                                        <p:attrNameLst>
                                          <p:attrName>style.visibility</p:attrName>
                                        </p:attrNameLst>
                                      </p:cBhvr>
                                      <p:to>
                                        <p:strVal val="visible"/>
                                      </p:to>
                                    </p:set>
                                    <p:anim calcmode="lin" valueType="num">
                                      <p:cBhvr additive="base">
                                        <p:cTn id="13" dur="500" fill="hold"/>
                                        <p:tgtEl>
                                          <p:spTgt spid="46085"/>
                                        </p:tgtEl>
                                        <p:attrNameLst>
                                          <p:attrName>ppt_x</p:attrName>
                                        </p:attrNameLst>
                                      </p:cBhvr>
                                      <p:tavLst>
                                        <p:tav tm="0">
                                          <p:val>
                                            <p:strVal val="#ppt_x"/>
                                          </p:val>
                                        </p:tav>
                                        <p:tav tm="100000">
                                          <p:val>
                                            <p:strVal val="#ppt_x"/>
                                          </p:val>
                                        </p:tav>
                                      </p:tavLst>
                                    </p:anim>
                                    <p:anim calcmode="lin" valueType="num">
                                      <p:cBhvr additive="base">
                                        <p:cTn id="14" dur="500" fill="hold"/>
                                        <p:tgtEl>
                                          <p:spTgt spid="4608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ChangeArrowheads="1"/>
          </p:cNvSpPr>
          <p:nvPr/>
        </p:nvSpPr>
        <p:spPr bwMode="auto">
          <a:xfrm>
            <a:off x="228600" y="838200"/>
            <a:ext cx="8686800" cy="5273675"/>
          </a:xfrm>
          <a:prstGeom prst="rect">
            <a:avLst/>
          </a:prstGeom>
          <a:noFill/>
          <a:ln w="9525">
            <a:noFill/>
            <a:round/>
            <a:headEnd/>
            <a:tailEnd/>
          </a:ln>
        </p:spPr>
        <p:txBody>
          <a:bodyPr lIns="0" tIns="0" rIns="0" bIns="0"/>
          <a:lstStyle/>
          <a:p>
            <a:pPr marL="430213" indent="-323850">
              <a:lnSpc>
                <a:spcPct val="100000"/>
              </a:lnSpc>
              <a:spcBef>
                <a:spcPts val="800"/>
              </a:spcBef>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endParaRPr lang="en-GB" sz="1200" dirty="0">
              <a:solidFill>
                <a:srgbClr val="000000"/>
              </a:solidFill>
              <a:latin typeface="Times New Roman" pitchFamily="18" charset="0"/>
            </a:endParaRPr>
          </a:p>
          <a:p>
            <a:pPr marL="430213"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3200" dirty="0" smtClean="0">
                <a:solidFill>
                  <a:srgbClr val="000000"/>
                </a:solidFill>
                <a:latin typeface="Times New Roman" pitchFamily="18" charset="0"/>
              </a:rPr>
              <a:t>Example: </a:t>
            </a:r>
          </a:p>
          <a:p>
            <a:pPr marL="887413" lvl="1"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400" dirty="0" smtClean="0">
                <a:solidFill>
                  <a:srgbClr val="000000"/>
                </a:solidFill>
                <a:latin typeface="Times New Roman" pitchFamily="18" charset="0"/>
              </a:rPr>
              <a:t>More useful: Consider again Absolute Average Velocity for Genuine Signatures across all writers in the LAM study:  </a:t>
            </a:r>
            <a:endParaRPr lang="en-GB" sz="2400" dirty="0">
              <a:solidFill>
                <a:srgbClr val="000000"/>
              </a:solidFill>
              <a:latin typeface="Times New Roman" pitchFamily="18" charset="0"/>
            </a:endParaRPr>
          </a:p>
        </p:txBody>
      </p:sp>
      <p:sp>
        <p:nvSpPr>
          <p:cNvPr id="11267" name="Rectangle 4"/>
          <p:cNvSpPr>
            <a:spLocks noChangeArrowheads="1"/>
          </p:cNvSpPr>
          <p:nvPr/>
        </p:nvSpPr>
        <p:spPr bwMode="auto">
          <a:xfrm>
            <a:off x="231775" y="92075"/>
            <a:ext cx="8607425" cy="1127125"/>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smtClean="0">
                <a:solidFill>
                  <a:srgbClr val="000000"/>
                </a:solidFill>
                <a:latin typeface="Times New Roman" pitchFamily="18" charset="0"/>
              </a:rPr>
              <a:t>Measures of Central Tendency</a:t>
            </a:r>
            <a:endParaRPr lang="en-GB" sz="4000" dirty="0">
              <a:solidFill>
                <a:srgbClr val="000000"/>
              </a:solidFill>
              <a:latin typeface="Times New Roman" pitchFamily="18" charset="0"/>
            </a:endParaRPr>
          </a:p>
        </p:txBody>
      </p:sp>
      <p:pic>
        <p:nvPicPr>
          <p:cNvPr id="13"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pic>
        <p:nvPicPr>
          <p:cNvPr id="10" name="Picture 9"/>
          <p:cNvPicPr>
            <a:picLocks noChangeAspect="1"/>
          </p:cNvPicPr>
          <p:nvPr/>
        </p:nvPicPr>
        <p:blipFill>
          <a:blip r:embed="rId4"/>
          <a:stretch>
            <a:fillRect/>
          </a:stretch>
        </p:blipFill>
        <p:spPr>
          <a:xfrm>
            <a:off x="76200" y="2362200"/>
            <a:ext cx="4267200" cy="4267200"/>
          </a:xfrm>
          <a:prstGeom prst="rect">
            <a:avLst/>
          </a:prstGeom>
        </p:spPr>
      </p:pic>
      <p:graphicFrame>
        <p:nvGraphicFramePr>
          <p:cNvPr id="234500" name="Object 4"/>
          <p:cNvGraphicFramePr>
            <a:graphicFrameLocks noChangeAspect="1"/>
          </p:cNvGraphicFramePr>
          <p:nvPr/>
        </p:nvGraphicFramePr>
        <p:xfrm>
          <a:off x="4491038" y="4510087"/>
          <a:ext cx="4043362" cy="976313"/>
        </p:xfrm>
        <a:graphic>
          <a:graphicData uri="http://schemas.openxmlformats.org/presentationml/2006/ole">
            <mc:AlternateContent xmlns:mc="http://schemas.openxmlformats.org/markup-compatibility/2006">
              <mc:Choice xmlns:v="urn:schemas-microsoft-com:vml" Requires="v">
                <p:oleObj spid="_x0000_s3093" name="Equation" r:id="rId5" imgW="1892300" imgH="457200" progId="Equation.3">
                  <p:embed/>
                </p:oleObj>
              </mc:Choice>
              <mc:Fallback>
                <p:oleObj name="Equation" r:id="rId5" imgW="18923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1038" y="4510087"/>
                        <a:ext cx="4043362" cy="976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0"/>
          <p:cNvSpPr/>
          <p:nvPr/>
        </p:nvSpPr>
        <p:spPr>
          <a:xfrm>
            <a:off x="2481305" y="2924832"/>
            <a:ext cx="6502914" cy="362407"/>
          </a:xfrm>
          <a:prstGeom prst="rect">
            <a:avLst/>
          </a:prstGeom>
        </p:spPr>
        <p:txBody>
          <a:bodyPr wrap="none">
            <a:spAutoFit/>
          </a:bodyPr>
          <a:lstStyle/>
          <a:p>
            <a:r>
              <a:rPr lang="en-GB" dirty="0" smtClean="0">
                <a:solidFill>
                  <a:srgbClr val="000000"/>
                </a:solidFill>
                <a:latin typeface="Times New Roman" pitchFamily="18" charset="0"/>
              </a:rPr>
              <a:t>92 subjects × 10 measurements/subject = 920 velocity measurements </a:t>
            </a:r>
            <a:endParaRPr lang="en-US" dirty="0"/>
          </a:p>
        </p:txBody>
      </p:sp>
      <p:cxnSp>
        <p:nvCxnSpPr>
          <p:cNvPr id="15" name="Straight Arrow Connector 14"/>
          <p:cNvCxnSpPr/>
          <p:nvPr/>
        </p:nvCxnSpPr>
        <p:spPr bwMode="auto">
          <a:xfrm rot="5400000">
            <a:off x="2133600" y="3505200"/>
            <a:ext cx="1447800" cy="9906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7" name="Straight Arrow Connector 16"/>
          <p:cNvCxnSpPr/>
          <p:nvPr/>
        </p:nvCxnSpPr>
        <p:spPr bwMode="auto">
          <a:xfrm rot="5400000" flipH="1" flipV="1">
            <a:off x="1050035" y="6391822"/>
            <a:ext cx="762000" cy="17956"/>
          </a:xfrm>
          <a:prstGeom prst="straightConnector1">
            <a:avLst/>
          </a:prstGeom>
          <a:solidFill>
            <a:srgbClr val="00B8FF"/>
          </a:solidFill>
          <a:ln w="38100" cap="flat" cmpd="sng" algn="ctr">
            <a:solidFill>
              <a:schemeClr val="accent5">
                <a:lumMod val="50000"/>
              </a:schemeClr>
            </a:solidFill>
            <a:prstDash val="solid"/>
            <a:round/>
            <a:headEnd type="none" w="med" len="med"/>
            <a:tailEnd type="arrow"/>
          </a:ln>
          <a:effectLst/>
        </p:spPr>
      </p:cxnSp>
      <p:cxnSp>
        <p:nvCxnSpPr>
          <p:cNvPr id="22" name="Straight Arrow Connector 21"/>
          <p:cNvCxnSpPr/>
          <p:nvPr/>
        </p:nvCxnSpPr>
        <p:spPr bwMode="auto">
          <a:xfrm flipV="1">
            <a:off x="1413476" y="6019800"/>
            <a:ext cx="6571156" cy="762000"/>
          </a:xfrm>
          <a:prstGeom prst="straightConnector1">
            <a:avLst/>
          </a:prstGeom>
          <a:solidFill>
            <a:srgbClr val="00B8FF"/>
          </a:solidFill>
          <a:ln w="38100" cap="flat" cmpd="sng" algn="ctr">
            <a:solidFill>
              <a:schemeClr val="accent5">
                <a:lumMod val="50000"/>
              </a:schemeClr>
            </a:solidFill>
            <a:prstDash val="solid"/>
            <a:round/>
            <a:headEnd type="none" w="med" len="med"/>
            <a:tailEnd type="none"/>
          </a:ln>
          <a:effectLst/>
        </p:spPr>
      </p:cxnSp>
      <p:cxnSp>
        <p:nvCxnSpPr>
          <p:cNvPr id="25" name="Straight Arrow Connector 24"/>
          <p:cNvCxnSpPr/>
          <p:nvPr/>
        </p:nvCxnSpPr>
        <p:spPr bwMode="auto">
          <a:xfrm rot="16200000" flipH="1">
            <a:off x="7570220" y="5604593"/>
            <a:ext cx="846781" cy="794"/>
          </a:xfrm>
          <a:prstGeom prst="straightConnector1">
            <a:avLst/>
          </a:prstGeom>
          <a:solidFill>
            <a:srgbClr val="00B8FF"/>
          </a:solidFill>
          <a:ln w="38100" cap="flat" cmpd="sng" algn="ctr">
            <a:solidFill>
              <a:schemeClr val="accent5">
                <a:lumMod val="50000"/>
              </a:schemeClr>
            </a:solidFill>
            <a:prstDash val="solid"/>
            <a:round/>
            <a:headEnd type="none" w="med" len="med"/>
            <a:tailEnd type="none"/>
          </a:ln>
          <a:effectLst/>
        </p:spPr>
      </p:cxnSp>
      <p:sp>
        <p:nvSpPr>
          <p:cNvPr id="28" name="Rectangle 27"/>
          <p:cNvSpPr/>
          <p:nvPr/>
        </p:nvSpPr>
        <p:spPr>
          <a:xfrm>
            <a:off x="4267200" y="4038600"/>
            <a:ext cx="4765848" cy="452432"/>
          </a:xfrm>
          <a:prstGeom prst="rect">
            <a:avLst/>
          </a:prstGeom>
        </p:spPr>
        <p:txBody>
          <a:bodyPr wrap="none">
            <a:spAutoFit/>
          </a:bodyPr>
          <a:lstStyle/>
          <a:p>
            <a:r>
              <a:rPr lang="en-US" sz="2400" b="1" dirty="0" smtClean="0">
                <a:solidFill>
                  <a:schemeClr val="tx1"/>
                </a:solidFill>
                <a:latin typeface="Times New Roman"/>
                <a:cs typeface="Times New Roman"/>
              </a:rPr>
              <a:t>Average</a:t>
            </a:r>
            <a:r>
              <a:rPr lang="en-US" sz="2400" dirty="0" smtClean="0">
                <a:solidFill>
                  <a:schemeClr val="tx1"/>
                </a:solidFill>
                <a:latin typeface="Times New Roman"/>
                <a:cs typeface="Times New Roman"/>
              </a:rPr>
              <a:t>  </a:t>
            </a:r>
            <a:r>
              <a:rPr lang="en-GB" sz="2400" dirty="0" smtClean="0">
                <a:solidFill>
                  <a:srgbClr val="000000"/>
                </a:solidFill>
                <a:latin typeface="Times New Roman" pitchFamily="18" charset="0"/>
              </a:rPr>
              <a:t>Absolute Average Velocity:</a:t>
            </a:r>
            <a:endParaRPr lang="en-US" sz="2400" dirty="0">
              <a:solidFill>
                <a:schemeClr val="tx1"/>
              </a:solidFill>
              <a:latin typeface="Times New Roman"/>
              <a:cs typeface="Times New Roman"/>
            </a:endParaRPr>
          </a:p>
        </p:txBody>
      </p:sp>
    </p:spTree>
    <p:extLst>
      <p:ext uri="{BB962C8B-B14F-4D97-AF65-F5344CB8AC3E}">
        <p14:creationId xmlns:p14="http://schemas.microsoft.com/office/powerpoint/2010/main" val="1947236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accel="50000" decel="50000" fill="hold" nodeType="clickEffect">
                                  <p:stCondLst>
                                    <p:cond delay="0"/>
                                  </p:stCondLst>
                                  <p:childTnLst>
                                    <p:set>
                                      <p:cBhvr>
                                        <p:cTn id="16" dur="1" fill="hold">
                                          <p:stCondLst>
                                            <p:cond delay="0"/>
                                          </p:stCondLst>
                                        </p:cTn>
                                        <p:tgtEl>
                                          <p:spTgt spid="234500"/>
                                        </p:tgtEl>
                                        <p:attrNameLst>
                                          <p:attrName>style.visibility</p:attrName>
                                        </p:attrNameLst>
                                      </p:cBhvr>
                                      <p:to>
                                        <p:strVal val="visible"/>
                                      </p:to>
                                    </p:set>
                                    <p:anim calcmode="lin" valueType="num">
                                      <p:cBhvr additive="base">
                                        <p:cTn id="17" dur="500" fill="hold"/>
                                        <p:tgtEl>
                                          <p:spTgt spid="234500"/>
                                        </p:tgtEl>
                                        <p:attrNameLst>
                                          <p:attrName>ppt_x</p:attrName>
                                        </p:attrNameLst>
                                      </p:cBhvr>
                                      <p:tavLst>
                                        <p:tav tm="0">
                                          <p:val>
                                            <p:strVal val="#ppt_x"/>
                                          </p:val>
                                        </p:tav>
                                        <p:tav tm="100000">
                                          <p:val>
                                            <p:strVal val="#ppt_x"/>
                                          </p:val>
                                        </p:tav>
                                      </p:tavLst>
                                    </p:anim>
                                    <p:anim calcmode="lin" valueType="num">
                                      <p:cBhvr additive="base">
                                        <p:cTn id="18" dur="500" fill="hold"/>
                                        <p:tgtEl>
                                          <p:spTgt spid="23450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accel="50000" decel="5000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1000" fill="hold"/>
                                        <p:tgtEl>
                                          <p:spTgt spid="17"/>
                                        </p:tgtEl>
                                        <p:attrNameLst>
                                          <p:attrName>ppt_x</p:attrName>
                                        </p:attrNameLst>
                                      </p:cBhvr>
                                      <p:tavLst>
                                        <p:tav tm="0">
                                          <p:val>
                                            <p:strVal val="1+#ppt_w/2"/>
                                          </p:val>
                                        </p:tav>
                                        <p:tav tm="100000">
                                          <p:val>
                                            <p:strVal val="#ppt_x"/>
                                          </p:val>
                                        </p:tav>
                                      </p:tavLst>
                                    </p:anim>
                                    <p:anim calcmode="lin" valueType="num">
                                      <p:cBhvr additive="base">
                                        <p:cTn id="24" dur="1000" fill="hold"/>
                                        <p:tgtEl>
                                          <p:spTgt spid="17"/>
                                        </p:tgtEl>
                                        <p:attrNameLst>
                                          <p:attrName>ppt_y</p:attrName>
                                        </p:attrNameLst>
                                      </p:cBhvr>
                                      <p:tavLst>
                                        <p:tav tm="0">
                                          <p:val>
                                            <p:strVal val="#ppt_y"/>
                                          </p:val>
                                        </p:tav>
                                        <p:tav tm="100000">
                                          <p:val>
                                            <p:strVal val="#ppt_y"/>
                                          </p:val>
                                        </p:tav>
                                      </p:tavLst>
                                    </p:anim>
                                  </p:childTnLst>
                                </p:cTn>
                              </p:par>
                              <p:par>
                                <p:cTn id="25" presetID="2" presetClass="entr" presetSubtype="8" accel="50000" decel="5000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1000" fill="hold"/>
                                        <p:tgtEl>
                                          <p:spTgt spid="25"/>
                                        </p:tgtEl>
                                        <p:attrNameLst>
                                          <p:attrName>ppt_x</p:attrName>
                                        </p:attrNameLst>
                                      </p:cBhvr>
                                      <p:tavLst>
                                        <p:tav tm="0">
                                          <p:val>
                                            <p:strVal val="0-#ppt_w/2"/>
                                          </p:val>
                                        </p:tav>
                                        <p:tav tm="100000">
                                          <p:val>
                                            <p:strVal val="#ppt_x"/>
                                          </p:val>
                                        </p:tav>
                                      </p:tavLst>
                                    </p:anim>
                                    <p:anim calcmode="lin" valueType="num">
                                      <p:cBhvr additive="base">
                                        <p:cTn id="28" dur="1000" fill="hold"/>
                                        <p:tgtEl>
                                          <p:spTgt spid="25"/>
                                        </p:tgtEl>
                                        <p:attrNameLst>
                                          <p:attrName>ppt_y</p:attrName>
                                        </p:attrNameLst>
                                      </p:cBhvr>
                                      <p:tavLst>
                                        <p:tav tm="0">
                                          <p:val>
                                            <p:strVal val="#ppt_y"/>
                                          </p:val>
                                        </p:tav>
                                        <p:tav tm="100000">
                                          <p:val>
                                            <p:strVal val="#ppt_y"/>
                                          </p:val>
                                        </p:tav>
                                      </p:tavLst>
                                    </p:anim>
                                  </p:childTnLst>
                                </p:cTn>
                              </p:par>
                              <p:par>
                                <p:cTn id="29" presetID="2" presetClass="entr" presetSubtype="1" accel="50000" decel="5000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1000" fill="hold"/>
                                        <p:tgtEl>
                                          <p:spTgt spid="22"/>
                                        </p:tgtEl>
                                        <p:attrNameLst>
                                          <p:attrName>ppt_x</p:attrName>
                                        </p:attrNameLst>
                                      </p:cBhvr>
                                      <p:tavLst>
                                        <p:tav tm="0">
                                          <p:val>
                                            <p:strVal val="#ppt_x"/>
                                          </p:val>
                                        </p:tav>
                                        <p:tav tm="100000">
                                          <p:val>
                                            <p:strVal val="#ppt_x"/>
                                          </p:val>
                                        </p:tav>
                                      </p:tavLst>
                                    </p:anim>
                                    <p:anim calcmode="lin" valueType="num">
                                      <p:cBhvr additive="base">
                                        <p:cTn id="32" dur="10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ChangeArrowheads="1"/>
          </p:cNvSpPr>
          <p:nvPr/>
        </p:nvSpPr>
        <p:spPr bwMode="auto">
          <a:xfrm>
            <a:off x="228600" y="1279525"/>
            <a:ext cx="8686800" cy="5273675"/>
          </a:xfrm>
          <a:prstGeom prst="rect">
            <a:avLst/>
          </a:prstGeom>
          <a:noFill/>
          <a:ln w="9525">
            <a:noFill/>
            <a:round/>
            <a:headEnd/>
            <a:tailEnd/>
          </a:ln>
        </p:spPr>
        <p:txBody>
          <a:bodyPr lIns="0" tIns="0" rIns="0" bIns="0"/>
          <a:lstStyle/>
          <a:p>
            <a:pPr marL="430213" indent="-323850">
              <a:lnSpc>
                <a:spcPct val="100000"/>
              </a:lnSpc>
              <a:spcBef>
                <a:spcPts val="800"/>
              </a:spcBef>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endParaRPr lang="en-GB" sz="1200" dirty="0">
              <a:solidFill>
                <a:srgbClr val="000000"/>
              </a:solidFill>
              <a:latin typeface="Times New Roman" pitchFamily="18" charset="0"/>
            </a:endParaRPr>
          </a:p>
          <a:p>
            <a:pPr marL="430213"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3200" dirty="0" smtClean="0">
                <a:solidFill>
                  <a:srgbClr val="000000"/>
                </a:solidFill>
                <a:latin typeface="Times New Roman" pitchFamily="18" charset="0"/>
              </a:rPr>
              <a:t>Sample</a:t>
            </a:r>
            <a:r>
              <a:rPr lang="en-GB" sz="3200" b="1" dirty="0" smtClean="0">
                <a:solidFill>
                  <a:srgbClr val="000000"/>
                </a:solidFill>
                <a:latin typeface="Times New Roman" pitchFamily="18" charset="0"/>
              </a:rPr>
              <a:t> median</a:t>
            </a:r>
            <a:r>
              <a:rPr lang="en-GB" sz="3200" dirty="0" smtClean="0">
                <a:solidFill>
                  <a:srgbClr val="000000"/>
                </a:solidFill>
                <a:latin typeface="Times New Roman" pitchFamily="18" charset="0"/>
              </a:rPr>
              <a:t>:</a:t>
            </a:r>
          </a:p>
          <a:p>
            <a:pPr marL="887413" lvl="1"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600" b="1" i="1" u="sng" dirty="0" smtClean="0">
                <a:solidFill>
                  <a:srgbClr val="000000"/>
                </a:solidFill>
                <a:latin typeface="Times New Roman" pitchFamily="18" charset="0"/>
              </a:rPr>
              <a:t>Ordering </a:t>
            </a:r>
            <a:r>
              <a:rPr lang="en-GB" sz="2600" dirty="0" smtClean="0">
                <a:solidFill>
                  <a:srgbClr val="000000"/>
                </a:solidFill>
                <a:latin typeface="Times New Roman" pitchFamily="18" charset="0"/>
              </a:rPr>
              <a:t>the </a:t>
            </a:r>
            <a:r>
              <a:rPr lang="en-GB" sz="2600" i="1" dirty="0" smtClean="0">
                <a:solidFill>
                  <a:srgbClr val="000000"/>
                </a:solidFill>
                <a:latin typeface="Times New Roman" pitchFamily="18" charset="0"/>
              </a:rPr>
              <a:t>n</a:t>
            </a:r>
            <a:r>
              <a:rPr lang="en-GB" sz="2600" dirty="0" smtClean="0">
                <a:solidFill>
                  <a:srgbClr val="000000"/>
                </a:solidFill>
                <a:latin typeface="Times New Roman" pitchFamily="18" charset="0"/>
              </a:rPr>
              <a:t> pieces of data from smallest value to largest value, the median is the “</a:t>
            </a:r>
            <a:r>
              <a:rPr lang="en-GB" sz="2600" u="sng" dirty="0" smtClean="0">
                <a:solidFill>
                  <a:srgbClr val="000000"/>
                </a:solidFill>
                <a:latin typeface="Times New Roman" pitchFamily="18" charset="0"/>
              </a:rPr>
              <a:t>middle value</a:t>
            </a:r>
            <a:r>
              <a:rPr lang="en-GB" sz="2600" dirty="0" smtClean="0">
                <a:solidFill>
                  <a:srgbClr val="000000"/>
                </a:solidFill>
                <a:latin typeface="Times New Roman" pitchFamily="18" charset="0"/>
              </a:rPr>
              <a:t>”:</a:t>
            </a:r>
          </a:p>
          <a:p>
            <a:pPr marL="1344613" lvl="2"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endParaRPr lang="en-GB" sz="800" dirty="0" smtClean="0">
              <a:solidFill>
                <a:srgbClr val="000000"/>
              </a:solidFill>
              <a:latin typeface="Times New Roman" pitchFamily="18" charset="0"/>
            </a:endParaRPr>
          </a:p>
          <a:p>
            <a:pPr marL="1344613" lvl="2"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400" dirty="0" smtClean="0">
                <a:solidFill>
                  <a:srgbClr val="000000"/>
                </a:solidFill>
                <a:latin typeface="Times New Roman" pitchFamily="18" charset="0"/>
              </a:rPr>
              <a:t>If </a:t>
            </a:r>
            <a:r>
              <a:rPr lang="en-GB" sz="2400" i="1" u="sng" dirty="0" smtClean="0">
                <a:solidFill>
                  <a:srgbClr val="000000"/>
                </a:solidFill>
                <a:latin typeface="Times New Roman" pitchFamily="18" charset="0"/>
              </a:rPr>
              <a:t>n</a:t>
            </a:r>
            <a:r>
              <a:rPr lang="en-GB" sz="2400" u="sng" dirty="0" smtClean="0">
                <a:solidFill>
                  <a:srgbClr val="000000"/>
                </a:solidFill>
                <a:latin typeface="Times New Roman" pitchFamily="18" charset="0"/>
              </a:rPr>
              <a:t> is odd</a:t>
            </a:r>
            <a:r>
              <a:rPr lang="en-GB" sz="2400" dirty="0" smtClean="0">
                <a:solidFill>
                  <a:srgbClr val="000000"/>
                </a:solidFill>
                <a:latin typeface="Times New Roman" pitchFamily="18" charset="0"/>
              </a:rPr>
              <a:t>, median is	</a:t>
            </a:r>
            <a:r>
              <a:rPr lang="en-GB" sz="2400" dirty="0">
                <a:solidFill>
                  <a:srgbClr val="000000"/>
                </a:solidFill>
                <a:latin typeface="Times New Roman" pitchFamily="18" charset="0"/>
              </a:rPr>
              <a:t> </a:t>
            </a:r>
            <a:r>
              <a:rPr lang="en-GB" sz="2400" dirty="0" smtClean="0">
                <a:solidFill>
                  <a:srgbClr val="000000"/>
                </a:solidFill>
                <a:latin typeface="Times New Roman" pitchFamily="18" charset="0"/>
              </a:rPr>
              <a:t>          largest data point.</a:t>
            </a:r>
          </a:p>
          <a:p>
            <a:pPr marL="1344613" lvl="2"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endParaRPr lang="en-GB" sz="2400" dirty="0" smtClean="0">
              <a:solidFill>
                <a:srgbClr val="000000"/>
              </a:solidFill>
              <a:latin typeface="Times New Roman" pitchFamily="18" charset="0"/>
            </a:endParaRPr>
          </a:p>
          <a:p>
            <a:pPr marL="887413" lvl="1"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400" dirty="0" smtClean="0">
                <a:solidFill>
                  <a:srgbClr val="000000"/>
                </a:solidFill>
                <a:latin typeface="Times New Roman" pitchFamily="18" charset="0"/>
              </a:rPr>
              <a:t>If </a:t>
            </a:r>
            <a:r>
              <a:rPr lang="en-GB" sz="2400" i="1" u="sng" dirty="0" smtClean="0">
                <a:solidFill>
                  <a:srgbClr val="000000"/>
                </a:solidFill>
                <a:latin typeface="Times New Roman" pitchFamily="18" charset="0"/>
              </a:rPr>
              <a:t>n</a:t>
            </a:r>
            <a:r>
              <a:rPr lang="en-GB" sz="2400" u="sng" dirty="0" smtClean="0">
                <a:solidFill>
                  <a:srgbClr val="000000"/>
                </a:solidFill>
                <a:latin typeface="Times New Roman" pitchFamily="18" charset="0"/>
              </a:rPr>
              <a:t> is even</a:t>
            </a:r>
            <a:r>
              <a:rPr lang="en-GB" sz="2400" dirty="0" smtClean="0">
                <a:solidFill>
                  <a:srgbClr val="000000"/>
                </a:solidFill>
                <a:latin typeface="Times New Roman" pitchFamily="18" charset="0"/>
              </a:rPr>
              <a:t>, median is average of</a:t>
            </a:r>
            <a:r>
              <a:rPr lang="en-GB" sz="2400" dirty="0">
                <a:solidFill>
                  <a:srgbClr val="000000"/>
                </a:solidFill>
                <a:latin typeface="Times New Roman" pitchFamily="18" charset="0"/>
              </a:rPr>
              <a:t>	 </a:t>
            </a:r>
            <a:r>
              <a:rPr lang="en-GB" sz="2400" dirty="0" smtClean="0">
                <a:solidFill>
                  <a:srgbClr val="000000"/>
                </a:solidFill>
                <a:latin typeface="Times New Roman" pitchFamily="18" charset="0"/>
              </a:rPr>
              <a:t>       and  	   largest data points.</a:t>
            </a:r>
          </a:p>
        </p:txBody>
      </p:sp>
      <p:sp>
        <p:nvSpPr>
          <p:cNvPr id="11267" name="Rectangle 4"/>
          <p:cNvSpPr>
            <a:spLocks noChangeArrowheads="1"/>
          </p:cNvSpPr>
          <p:nvPr/>
        </p:nvSpPr>
        <p:spPr bwMode="auto">
          <a:xfrm>
            <a:off x="231775" y="92075"/>
            <a:ext cx="8607425" cy="1127125"/>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smtClean="0">
                <a:solidFill>
                  <a:srgbClr val="000000"/>
                </a:solidFill>
                <a:latin typeface="Times New Roman" pitchFamily="18" charset="0"/>
              </a:rPr>
              <a:t>Measures of Central Tendency</a:t>
            </a:r>
            <a:endParaRPr lang="en-GB" sz="4000" dirty="0">
              <a:solidFill>
                <a:srgbClr val="000000"/>
              </a:solidFill>
              <a:latin typeface="Times New Roman" pitchFamily="18" charset="0"/>
            </a:endParaRPr>
          </a:p>
        </p:txBody>
      </p:sp>
      <p:graphicFrame>
        <p:nvGraphicFramePr>
          <p:cNvPr id="5" name="Object 4"/>
          <p:cNvGraphicFramePr>
            <a:graphicFrameLocks noChangeAspect="1"/>
          </p:cNvGraphicFramePr>
          <p:nvPr/>
        </p:nvGraphicFramePr>
        <p:xfrm>
          <a:off x="4267200" y="3032125"/>
          <a:ext cx="814021" cy="838200"/>
        </p:xfrm>
        <a:graphic>
          <a:graphicData uri="http://schemas.openxmlformats.org/presentationml/2006/ole">
            <mc:AlternateContent xmlns:mc="http://schemas.openxmlformats.org/markup-compatibility/2006">
              <mc:Choice xmlns:v="urn:schemas-microsoft-com:vml" Requires="v">
                <p:oleObj spid="_x0000_s4161" name="Equation" r:id="rId3" imgW="419040" imgH="431640" progId="Equation.DSMT4">
                  <p:embed/>
                </p:oleObj>
              </mc:Choice>
              <mc:Fallback>
                <p:oleObj name="Equation" r:id="rId3" imgW="419040" imgH="431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3032125"/>
                        <a:ext cx="814021"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19" name="Object 3"/>
          <p:cNvGraphicFramePr>
            <a:graphicFrameLocks noChangeAspect="1"/>
          </p:cNvGraphicFramePr>
          <p:nvPr/>
        </p:nvGraphicFramePr>
        <p:xfrm>
          <a:off x="5334000" y="3981160"/>
          <a:ext cx="444500" cy="838200"/>
        </p:xfrm>
        <a:graphic>
          <a:graphicData uri="http://schemas.openxmlformats.org/presentationml/2006/ole">
            <mc:AlternateContent xmlns:mc="http://schemas.openxmlformats.org/markup-compatibility/2006">
              <mc:Choice xmlns:v="urn:schemas-microsoft-com:vml" Requires="v">
                <p:oleObj spid="_x0000_s4162" name="Equation" r:id="rId5" imgW="228600" imgH="431640" progId="Equation.3">
                  <p:embed/>
                </p:oleObj>
              </mc:Choice>
              <mc:Fallback>
                <p:oleObj name="Equation" r:id="rId5" imgW="22860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3981160"/>
                        <a:ext cx="4445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0" name="Object 4"/>
          <p:cNvGraphicFramePr>
            <a:graphicFrameLocks noChangeAspect="1"/>
          </p:cNvGraphicFramePr>
          <p:nvPr/>
        </p:nvGraphicFramePr>
        <p:xfrm>
          <a:off x="6400800" y="4050435"/>
          <a:ext cx="814388" cy="763587"/>
        </p:xfrm>
        <a:graphic>
          <a:graphicData uri="http://schemas.openxmlformats.org/presentationml/2006/ole">
            <mc:AlternateContent xmlns:mc="http://schemas.openxmlformats.org/markup-compatibility/2006">
              <mc:Choice xmlns:v="urn:schemas-microsoft-com:vml" Requires="v">
                <p:oleObj spid="_x0000_s4163" name="Equation" r:id="rId7" imgW="419040" imgH="393480" progId="Equation.3">
                  <p:embed/>
                </p:oleObj>
              </mc:Choice>
              <mc:Fallback>
                <p:oleObj name="Equation" r:id="rId7" imgW="41904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0800" y="4050435"/>
                        <a:ext cx="814388" cy="763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2"/>
          <p:cNvPicPr>
            <a:picLocks noChangeAspect="1" noChangeArrowheads="1"/>
          </p:cNvPicPr>
          <p:nvPr/>
        </p:nvPicPr>
        <p:blipFill>
          <a:blip r:embed="rId9" cstate="print"/>
          <a:srcRect/>
          <a:stretch>
            <a:fillRect/>
          </a:stretch>
        </p:blipFill>
        <p:spPr bwMode="auto">
          <a:xfrm>
            <a:off x="484188" y="76200"/>
            <a:ext cx="8202612" cy="239712"/>
          </a:xfrm>
          <a:prstGeom prst="rect">
            <a:avLst/>
          </a:prstGeom>
          <a:noFill/>
          <a:ln w="9525">
            <a:noFill/>
            <a:round/>
            <a:headEnd/>
            <a:tailEnd/>
          </a:ln>
        </p:spPr>
      </p:pic>
    </p:spTree>
    <p:extLst>
      <p:ext uri="{BB962C8B-B14F-4D97-AF65-F5344CB8AC3E}">
        <p14:creationId xmlns:p14="http://schemas.microsoft.com/office/powerpoint/2010/main" val="275871868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ChangeArrowheads="1"/>
          </p:cNvSpPr>
          <p:nvPr/>
        </p:nvSpPr>
        <p:spPr bwMode="auto">
          <a:xfrm>
            <a:off x="228600" y="990600"/>
            <a:ext cx="8686800" cy="5273675"/>
          </a:xfrm>
          <a:prstGeom prst="rect">
            <a:avLst/>
          </a:prstGeom>
          <a:noFill/>
          <a:ln w="9525">
            <a:noFill/>
            <a:round/>
            <a:headEnd/>
            <a:tailEnd/>
          </a:ln>
        </p:spPr>
        <p:txBody>
          <a:bodyPr lIns="0" tIns="0" rIns="0" bIns="0"/>
          <a:lstStyle/>
          <a:p>
            <a:pPr marL="430213" indent="-323850">
              <a:lnSpc>
                <a:spcPct val="100000"/>
              </a:lnSpc>
              <a:spcBef>
                <a:spcPts val="800"/>
              </a:spcBef>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endParaRPr lang="en-GB" sz="1200" dirty="0">
              <a:solidFill>
                <a:srgbClr val="000000"/>
              </a:solidFill>
              <a:latin typeface="Times New Roman" pitchFamily="18" charset="0"/>
            </a:endParaRPr>
          </a:p>
          <a:p>
            <a:pPr marL="430213"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3200" dirty="0" smtClean="0">
                <a:solidFill>
                  <a:srgbClr val="000000"/>
                </a:solidFill>
                <a:latin typeface="Times New Roman" pitchFamily="18" charset="0"/>
              </a:rPr>
              <a:t>Example from L.A.M. study: </a:t>
            </a:r>
          </a:p>
          <a:p>
            <a:pPr marL="887413" lvl="1"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800" dirty="0" smtClean="0">
                <a:solidFill>
                  <a:srgbClr val="000000"/>
                </a:solidFill>
                <a:latin typeface="Times New Roman" pitchFamily="18" charset="0"/>
              </a:rPr>
              <a:t>Compute the </a:t>
            </a:r>
            <a:r>
              <a:rPr lang="en-GB" sz="2800" u="sng" dirty="0" smtClean="0">
                <a:solidFill>
                  <a:srgbClr val="000000"/>
                </a:solidFill>
                <a:latin typeface="Times New Roman" pitchFamily="18" charset="0"/>
              </a:rPr>
              <a:t>median absolute size</a:t>
            </a:r>
            <a:r>
              <a:rPr lang="en-GB" sz="2800" dirty="0" smtClean="0">
                <a:solidFill>
                  <a:srgbClr val="000000"/>
                </a:solidFill>
                <a:latin typeface="Times New Roman" pitchFamily="18" charset="0"/>
              </a:rPr>
              <a:t> of </a:t>
            </a:r>
            <a:r>
              <a:rPr lang="en-GB" sz="2800" u="sng" dirty="0" smtClean="0">
                <a:solidFill>
                  <a:srgbClr val="000000"/>
                </a:solidFill>
                <a:latin typeface="Times New Roman" pitchFamily="18" charset="0"/>
              </a:rPr>
              <a:t>segment 1</a:t>
            </a:r>
            <a:r>
              <a:rPr lang="en-GB" sz="2800" dirty="0" smtClean="0">
                <a:solidFill>
                  <a:srgbClr val="000000"/>
                </a:solidFill>
                <a:latin typeface="Times New Roman" pitchFamily="18" charset="0"/>
              </a:rPr>
              <a:t> for the </a:t>
            </a:r>
            <a:r>
              <a:rPr lang="en-GB" sz="2800" u="sng" dirty="0" smtClean="0">
                <a:solidFill>
                  <a:srgbClr val="000000"/>
                </a:solidFill>
                <a:latin typeface="Times New Roman" pitchFamily="18" charset="0"/>
              </a:rPr>
              <a:t>genuine signature</a:t>
            </a:r>
            <a:r>
              <a:rPr lang="en-GB" sz="2800" dirty="0" smtClean="0">
                <a:solidFill>
                  <a:srgbClr val="000000"/>
                </a:solidFill>
                <a:latin typeface="Times New Roman" pitchFamily="18" charset="0"/>
              </a:rPr>
              <a:t> of </a:t>
            </a:r>
            <a:r>
              <a:rPr lang="en-GB" sz="2800" u="sng" dirty="0" smtClean="0">
                <a:solidFill>
                  <a:srgbClr val="000000"/>
                </a:solidFill>
                <a:latin typeface="Times New Roman" pitchFamily="18" charset="0"/>
              </a:rPr>
              <a:t>subject 2</a:t>
            </a:r>
            <a:r>
              <a:rPr lang="en-GB" sz="2800" dirty="0" smtClean="0">
                <a:solidFill>
                  <a:srgbClr val="000000"/>
                </a:solidFill>
                <a:latin typeface="Times New Roman" pitchFamily="18" charset="0"/>
              </a:rPr>
              <a:t>:</a:t>
            </a:r>
            <a:endParaRPr lang="en-GB" sz="2800" dirty="0">
              <a:solidFill>
                <a:srgbClr val="000000"/>
              </a:solidFill>
              <a:latin typeface="Times New Roman" pitchFamily="18" charset="0"/>
            </a:endParaRPr>
          </a:p>
        </p:txBody>
      </p:sp>
      <p:sp>
        <p:nvSpPr>
          <p:cNvPr id="11267" name="Rectangle 4"/>
          <p:cNvSpPr>
            <a:spLocks noChangeArrowheads="1"/>
          </p:cNvSpPr>
          <p:nvPr/>
        </p:nvSpPr>
        <p:spPr bwMode="auto">
          <a:xfrm>
            <a:off x="231775" y="92075"/>
            <a:ext cx="8607425" cy="1127125"/>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smtClean="0">
                <a:solidFill>
                  <a:srgbClr val="000000"/>
                </a:solidFill>
                <a:latin typeface="Times New Roman" pitchFamily="18" charset="0"/>
              </a:rPr>
              <a:t>Measures of Central Tendency</a:t>
            </a:r>
            <a:endParaRPr lang="en-GB" sz="4000" dirty="0">
              <a:solidFill>
                <a:srgbClr val="000000"/>
              </a:solidFill>
              <a:latin typeface="Times New Roman"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202558342"/>
              </p:ext>
            </p:extLst>
          </p:nvPr>
        </p:nvGraphicFramePr>
        <p:xfrm>
          <a:off x="0" y="3124200"/>
          <a:ext cx="4057873" cy="3492500"/>
        </p:xfrm>
        <a:graphic>
          <a:graphicData uri="http://schemas.openxmlformats.org/drawingml/2006/table">
            <a:tbl>
              <a:tblPr/>
              <a:tblGrid>
                <a:gridCol w="2071538"/>
                <a:gridCol w="1986335"/>
              </a:tblGrid>
              <a:tr h="165100">
                <a:tc>
                  <a:txBody>
                    <a:bodyPr/>
                    <a:lstStyle/>
                    <a:p>
                      <a:pPr algn="ctr" fontAlgn="b"/>
                      <a:r>
                        <a:rPr lang="en-US" sz="2000" b="0" i="0" u="none" strike="noStrike" dirty="0">
                          <a:latin typeface="Times New Roman"/>
                          <a:cs typeface="Times New Roman"/>
                        </a:rPr>
                        <a:t>Subj. 2; Gen; Seg. </a:t>
                      </a:r>
                      <a:r>
                        <a:rPr lang="en-US" sz="2000" b="0" i="0" u="none" strike="noStrike" dirty="0" smtClean="0">
                          <a:latin typeface="Times New Roman"/>
                          <a:cs typeface="Times New Roman"/>
                        </a:rPr>
                        <a:t>1</a:t>
                      </a:r>
                      <a:endParaRPr lang="en-US" sz="2000" b="0" i="0" u="none" strike="noStrike" dirty="0">
                        <a:latin typeface="Times New Roman"/>
                        <a:cs typeface="Times New Roman"/>
                      </a:endParaRPr>
                    </a:p>
                  </a:txBody>
                  <a:tcPr marL="12700" marR="12700" marT="12700" marB="0" anchor="b">
                    <a:lnL>
                      <a:noFill/>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tcPr>
                </a:tc>
                <a:tc>
                  <a:txBody>
                    <a:bodyPr/>
                    <a:lstStyle/>
                    <a:p>
                      <a:pPr algn="l" fontAlgn="b"/>
                      <a:r>
                        <a:rPr lang="en-US" sz="2000" b="0" i="0" u="none" strike="noStrike" dirty="0">
                          <a:latin typeface="Times New Roman"/>
                          <a:cs typeface="Times New Roman"/>
                        </a:rPr>
                        <a:t>Absolute </a:t>
                      </a:r>
                      <a:r>
                        <a:rPr lang="en-US" sz="2000" b="0" i="0" u="none" strike="noStrike" dirty="0" smtClean="0">
                          <a:latin typeface="Times New Roman"/>
                          <a:cs typeface="Times New Roman"/>
                        </a:rPr>
                        <a:t>Size (cm)</a:t>
                      </a:r>
                      <a:endParaRPr lang="en-US" sz="2000" b="0" i="0" u="none" strike="noStrike" dirty="0">
                        <a:latin typeface="Times New Roman"/>
                        <a:cs typeface="Times New Roman"/>
                      </a:endParaRPr>
                    </a:p>
                  </a:txBody>
                  <a:tcPr marL="12700" marR="12700" marT="12700" marB="0" anchor="b">
                    <a:lnL w="12700" cap="flat" cmpd="sng" algn="ctr">
                      <a:solidFill>
                        <a:scrgbClr r="0" g="0" b="0"/>
                      </a:solidFill>
                      <a:prstDash val="solid"/>
                      <a:round/>
                      <a:headEnd type="none" w="med" len="med"/>
                      <a:tailEnd type="none" w="med" len="med"/>
                    </a:lnL>
                    <a:lnR>
                      <a:noFill/>
                    </a:lnR>
                    <a:lnT>
                      <a:noFill/>
                    </a:lnT>
                    <a:lnB w="12700" cap="flat" cmpd="sng" algn="ctr">
                      <a:solidFill>
                        <a:scrgbClr r="0" g="0" b="0"/>
                      </a:solidFill>
                      <a:prstDash val="solid"/>
                      <a:round/>
                      <a:headEnd type="none" w="med" len="med"/>
                      <a:tailEnd type="none" w="med" len="med"/>
                    </a:lnB>
                  </a:tcPr>
                </a:tc>
              </a:tr>
              <a:tr h="165100">
                <a:tc>
                  <a:txBody>
                    <a:bodyPr/>
                    <a:lstStyle/>
                    <a:p>
                      <a:pPr algn="ctr" fontAlgn="b"/>
                      <a:r>
                        <a:rPr lang="en-US" sz="2000" b="0" i="0" u="none" strike="noStrike" dirty="0">
                          <a:latin typeface="Times New Roman"/>
                          <a:cs typeface="Times New Roman"/>
                        </a:rPr>
                        <a:t>1</a:t>
                      </a:r>
                    </a:p>
                  </a:txBody>
                  <a:tcPr marL="12700" marR="12700" marT="12700" marB="0" anchor="b">
                    <a:lnL>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tcPr>
                </a:tc>
                <a:tc>
                  <a:txBody>
                    <a:bodyPr/>
                    <a:lstStyle/>
                    <a:p>
                      <a:pPr algn="ctr" fontAlgn="b"/>
                      <a:r>
                        <a:rPr lang="en-US" sz="2000" b="0" i="0" u="none" strike="noStrike" dirty="0">
                          <a:latin typeface="Times New Roman"/>
                          <a:cs typeface="Times New Roman"/>
                        </a:rPr>
                        <a:t>0.0548</a:t>
                      </a:r>
                    </a:p>
                  </a:txBody>
                  <a:tcPr marL="12700" marR="12700" marT="12700" marB="0" anchor="b">
                    <a:lnL w="12700" cap="flat" cmpd="sng" algn="ctr">
                      <a:solidFill>
                        <a:scrgbClr r="0" g="0" b="0"/>
                      </a:solidFill>
                      <a:prstDash val="solid"/>
                      <a:round/>
                      <a:headEnd type="none" w="med" len="med"/>
                      <a:tailEnd type="none" w="med" len="med"/>
                    </a:lnL>
                    <a:lnR>
                      <a:noFill/>
                    </a:lnR>
                    <a:lnT w="12700" cap="flat" cmpd="sng" algn="ctr">
                      <a:solidFill>
                        <a:scrgbClr r="0" g="0" b="0"/>
                      </a:solidFill>
                      <a:prstDash val="solid"/>
                      <a:round/>
                      <a:headEnd type="none" w="med" len="med"/>
                      <a:tailEnd type="none" w="med" len="med"/>
                    </a:lnT>
                    <a:lnB>
                      <a:noFill/>
                    </a:lnB>
                  </a:tcPr>
                </a:tc>
              </a:tr>
              <a:tr h="165100">
                <a:tc>
                  <a:txBody>
                    <a:bodyPr/>
                    <a:lstStyle/>
                    <a:p>
                      <a:pPr algn="ctr" fontAlgn="b"/>
                      <a:r>
                        <a:rPr lang="en-US" sz="2000" b="0" i="0" u="none" strike="noStrike" dirty="0">
                          <a:latin typeface="Times New Roman"/>
                          <a:cs typeface="Times New Roman"/>
                        </a:rPr>
                        <a:t>2</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2000" b="0" i="0" u="none" strike="noStrike" dirty="0">
                          <a:latin typeface="Times New Roman"/>
                          <a:cs typeface="Times New Roman"/>
                        </a:rPr>
                        <a:t>0.2951</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r>
              <a:tr h="165100">
                <a:tc>
                  <a:txBody>
                    <a:bodyPr/>
                    <a:lstStyle/>
                    <a:p>
                      <a:pPr algn="ctr" fontAlgn="b"/>
                      <a:r>
                        <a:rPr lang="en-US" sz="2000" b="0" i="0" u="none" strike="noStrike" dirty="0">
                          <a:latin typeface="Times New Roman"/>
                          <a:cs typeface="Times New Roman"/>
                        </a:rPr>
                        <a:t>3</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2000" b="0" i="0" u="none" strike="noStrike" dirty="0">
                          <a:latin typeface="Times New Roman"/>
                          <a:cs typeface="Times New Roman"/>
                        </a:rPr>
                        <a:t>0.1026</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r>
              <a:tr h="165100">
                <a:tc>
                  <a:txBody>
                    <a:bodyPr/>
                    <a:lstStyle/>
                    <a:p>
                      <a:pPr algn="ctr" fontAlgn="b"/>
                      <a:r>
                        <a:rPr lang="en-US" sz="2000" b="0" i="0" u="none" strike="noStrike" dirty="0">
                          <a:latin typeface="Times New Roman"/>
                          <a:cs typeface="Times New Roman"/>
                        </a:rPr>
                        <a:t>4</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2000" b="0" i="0" u="none" strike="noStrike" dirty="0">
                          <a:latin typeface="Times New Roman"/>
                          <a:cs typeface="Times New Roman"/>
                        </a:rPr>
                        <a:t>0.1005</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r>
              <a:tr h="165100">
                <a:tc>
                  <a:txBody>
                    <a:bodyPr/>
                    <a:lstStyle/>
                    <a:p>
                      <a:pPr algn="ctr" fontAlgn="b"/>
                      <a:r>
                        <a:rPr lang="en-US" sz="2000" b="0" i="0" u="none" strike="noStrike" dirty="0">
                          <a:latin typeface="Times New Roman"/>
                          <a:cs typeface="Times New Roman"/>
                        </a:rPr>
                        <a:t>5</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2000" b="0" i="0" u="none" strike="noStrike" dirty="0">
                          <a:latin typeface="Times New Roman"/>
                          <a:cs typeface="Times New Roman"/>
                        </a:rPr>
                        <a:t>0.2491</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r>
              <a:tr h="165100">
                <a:tc>
                  <a:txBody>
                    <a:bodyPr/>
                    <a:lstStyle/>
                    <a:p>
                      <a:pPr algn="ctr" fontAlgn="b"/>
                      <a:r>
                        <a:rPr lang="en-US" sz="2000" b="0" i="0" u="none" strike="noStrike" dirty="0">
                          <a:latin typeface="Times New Roman"/>
                          <a:cs typeface="Times New Roman"/>
                        </a:rPr>
                        <a:t>6</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2000" b="0" i="0" u="none" strike="noStrike" dirty="0">
                          <a:latin typeface="Times New Roman"/>
                          <a:cs typeface="Times New Roman"/>
                        </a:rPr>
                        <a:t>0.1287</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r>
              <a:tr h="165100">
                <a:tc>
                  <a:txBody>
                    <a:bodyPr/>
                    <a:lstStyle/>
                    <a:p>
                      <a:pPr algn="ctr" fontAlgn="b"/>
                      <a:r>
                        <a:rPr lang="en-US" sz="2000" b="0" i="0" u="none" strike="noStrike" dirty="0">
                          <a:latin typeface="Times New Roman"/>
                          <a:cs typeface="Times New Roman"/>
                        </a:rPr>
                        <a:t>7</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2000" b="0" i="0" u="none" strike="noStrike" dirty="0">
                          <a:latin typeface="Times New Roman"/>
                          <a:cs typeface="Times New Roman"/>
                        </a:rPr>
                        <a:t>0.0496</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r>
              <a:tr h="165100">
                <a:tc>
                  <a:txBody>
                    <a:bodyPr/>
                    <a:lstStyle/>
                    <a:p>
                      <a:pPr algn="ctr" fontAlgn="b"/>
                      <a:r>
                        <a:rPr lang="en-US" sz="2000" b="0" i="0" u="none" strike="noStrike" dirty="0">
                          <a:latin typeface="Times New Roman"/>
                          <a:cs typeface="Times New Roman"/>
                        </a:rPr>
                        <a:t>8</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2000" b="0" i="0" u="none" strike="noStrike" dirty="0">
                          <a:latin typeface="Times New Roman"/>
                          <a:cs typeface="Times New Roman"/>
                        </a:rPr>
                        <a:t>0.2299</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r>
              <a:tr h="165100">
                <a:tc>
                  <a:txBody>
                    <a:bodyPr/>
                    <a:lstStyle/>
                    <a:p>
                      <a:pPr algn="ctr" fontAlgn="b"/>
                      <a:r>
                        <a:rPr lang="en-US" sz="2000" b="0" i="0" u="none" strike="noStrike" dirty="0">
                          <a:latin typeface="Times New Roman"/>
                          <a:cs typeface="Times New Roman"/>
                        </a:rPr>
                        <a:t>9</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2000" b="0" i="0" u="none" strike="noStrike" dirty="0">
                          <a:latin typeface="Times New Roman"/>
                          <a:cs typeface="Times New Roman"/>
                        </a:rPr>
                        <a:t>0.256</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r>
              <a:tr h="165100">
                <a:tc>
                  <a:txBody>
                    <a:bodyPr/>
                    <a:lstStyle/>
                    <a:p>
                      <a:pPr algn="ctr" fontAlgn="b"/>
                      <a:r>
                        <a:rPr lang="en-US" sz="2000" b="0" i="0" u="none" strike="noStrike" dirty="0">
                          <a:latin typeface="Times New Roman"/>
                          <a:cs typeface="Times New Roman"/>
                        </a:rPr>
                        <a:t>10</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2000" b="0" i="0" u="none" strike="noStrike" dirty="0">
                          <a:latin typeface="Times New Roman"/>
                          <a:cs typeface="Times New Roman"/>
                        </a:rPr>
                        <a:t>0.0538</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r>
            </a:tbl>
          </a:graphicData>
        </a:graphic>
      </p:graphicFrame>
      <p:pic>
        <p:nvPicPr>
          <p:cNvPr id="13"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graphicFrame>
        <p:nvGraphicFramePr>
          <p:cNvPr id="10" name="Object 3"/>
          <p:cNvGraphicFramePr>
            <a:graphicFrameLocks noChangeAspect="1"/>
          </p:cNvGraphicFramePr>
          <p:nvPr>
            <p:extLst>
              <p:ext uri="{D42A27DB-BD31-4B8C-83A1-F6EECF244321}">
                <p14:modId xmlns:p14="http://schemas.microsoft.com/office/powerpoint/2010/main" val="911489627"/>
              </p:ext>
            </p:extLst>
          </p:nvPr>
        </p:nvGraphicFramePr>
        <p:xfrm>
          <a:off x="7322540" y="3441302"/>
          <a:ext cx="790575" cy="346075"/>
        </p:xfrm>
        <a:graphic>
          <a:graphicData uri="http://schemas.openxmlformats.org/presentationml/2006/ole">
            <mc:AlternateContent xmlns:mc="http://schemas.openxmlformats.org/markup-compatibility/2006">
              <mc:Choice xmlns:v="urn:schemas-microsoft-com:vml" Requires="v">
                <p:oleObj spid="_x0000_s9293" name="Equation" r:id="rId4" imgW="406400" imgH="177800" progId="Equation.3">
                  <p:embed/>
                </p:oleObj>
              </mc:Choice>
              <mc:Fallback>
                <p:oleObj name="Equation" r:id="rId4" imgW="406400" imgH="177800" progId="Equation.3">
                  <p:embed/>
                  <p:pic>
                    <p:nvPicPr>
                      <p:cNvPr id="0" name=""/>
                      <p:cNvPicPr>
                        <a:picLocks noChangeAspect="1" noChangeArrowheads="1"/>
                      </p:cNvPicPr>
                      <p:nvPr/>
                    </p:nvPicPr>
                    <p:blipFill>
                      <a:blip r:embed="rId5"/>
                      <a:srcRect/>
                      <a:stretch>
                        <a:fillRect/>
                      </a:stretch>
                    </p:blipFill>
                    <p:spPr bwMode="auto">
                      <a:xfrm>
                        <a:off x="7322540" y="3441302"/>
                        <a:ext cx="790575"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3"/>
          <p:cNvGraphicFramePr>
            <a:graphicFrameLocks noChangeAspect="1"/>
          </p:cNvGraphicFramePr>
          <p:nvPr>
            <p:extLst>
              <p:ext uri="{D42A27DB-BD31-4B8C-83A1-F6EECF244321}">
                <p14:modId xmlns:p14="http://schemas.microsoft.com/office/powerpoint/2010/main" val="1260881822"/>
              </p:ext>
            </p:extLst>
          </p:nvPr>
        </p:nvGraphicFramePr>
        <p:xfrm>
          <a:off x="6864161" y="3876487"/>
          <a:ext cx="690562" cy="788988"/>
        </p:xfrm>
        <a:graphic>
          <a:graphicData uri="http://schemas.openxmlformats.org/presentationml/2006/ole">
            <mc:AlternateContent xmlns:mc="http://schemas.openxmlformats.org/markup-compatibility/2006">
              <mc:Choice xmlns:v="urn:schemas-microsoft-com:vml" Requires="v">
                <p:oleObj spid="_x0000_s9294" name="Equation" r:id="rId6" imgW="355600" imgH="406400" progId="Equation.3">
                  <p:embed/>
                </p:oleObj>
              </mc:Choice>
              <mc:Fallback>
                <p:oleObj name="Equation" r:id="rId6" imgW="355600" imgH="406400" progId="Equation.3">
                  <p:embed/>
                  <p:pic>
                    <p:nvPicPr>
                      <p:cNvPr id="0" name=""/>
                      <p:cNvPicPr>
                        <a:picLocks noChangeAspect="1" noChangeArrowheads="1"/>
                      </p:cNvPicPr>
                      <p:nvPr/>
                    </p:nvPicPr>
                    <p:blipFill>
                      <a:blip r:embed="rId7"/>
                      <a:srcRect/>
                      <a:stretch>
                        <a:fillRect/>
                      </a:stretch>
                    </p:blipFill>
                    <p:spPr bwMode="auto">
                      <a:xfrm>
                        <a:off x="6864161" y="3876487"/>
                        <a:ext cx="690562" cy="788988"/>
                      </a:xfrm>
                      <a:prstGeom prst="rect">
                        <a:avLst/>
                      </a:prstGeom>
                      <a:noFill/>
                    </p:spPr>
                  </p:pic>
                </p:oleObj>
              </mc:Fallback>
            </mc:AlternateContent>
          </a:graphicData>
        </a:graphic>
      </p:graphicFrame>
      <p:graphicFrame>
        <p:nvGraphicFramePr>
          <p:cNvPr id="12" name="Object 4"/>
          <p:cNvGraphicFramePr>
            <a:graphicFrameLocks noChangeAspect="1"/>
          </p:cNvGraphicFramePr>
          <p:nvPr>
            <p:extLst>
              <p:ext uri="{D42A27DB-BD31-4B8C-83A1-F6EECF244321}">
                <p14:modId xmlns:p14="http://schemas.microsoft.com/office/powerpoint/2010/main" val="1697990360"/>
              </p:ext>
            </p:extLst>
          </p:nvPr>
        </p:nvGraphicFramePr>
        <p:xfrm>
          <a:off x="7854950" y="3882869"/>
          <a:ext cx="1060450" cy="788987"/>
        </p:xfrm>
        <a:graphic>
          <a:graphicData uri="http://schemas.openxmlformats.org/presentationml/2006/ole">
            <mc:AlternateContent xmlns:mc="http://schemas.openxmlformats.org/markup-compatibility/2006">
              <mc:Choice xmlns:v="urn:schemas-microsoft-com:vml" Requires="v">
                <p:oleObj spid="_x0000_s9295" name="Equation" r:id="rId8" imgW="546100" imgH="406400" progId="Equation.3">
                  <p:embed/>
                </p:oleObj>
              </mc:Choice>
              <mc:Fallback>
                <p:oleObj name="Equation" r:id="rId8" imgW="546100" imgH="406400" progId="Equation.3">
                  <p:embed/>
                  <p:pic>
                    <p:nvPicPr>
                      <p:cNvPr id="0" name=""/>
                      <p:cNvPicPr>
                        <a:picLocks noChangeAspect="1" noChangeArrowheads="1"/>
                      </p:cNvPicPr>
                      <p:nvPr/>
                    </p:nvPicPr>
                    <p:blipFill>
                      <a:blip r:embed="rId9"/>
                      <a:srcRect/>
                      <a:stretch>
                        <a:fillRect/>
                      </a:stretch>
                    </p:blipFill>
                    <p:spPr bwMode="auto">
                      <a:xfrm>
                        <a:off x="7854950" y="3882869"/>
                        <a:ext cx="1060450"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378753230"/>
              </p:ext>
            </p:extLst>
          </p:nvPr>
        </p:nvGraphicFramePr>
        <p:xfrm>
          <a:off x="4213709" y="3117884"/>
          <a:ext cx="1986335" cy="3378200"/>
        </p:xfrm>
        <a:graphic>
          <a:graphicData uri="http://schemas.openxmlformats.org/drawingml/2006/table">
            <a:tbl>
              <a:tblPr/>
              <a:tblGrid>
                <a:gridCol w="1986335"/>
              </a:tblGrid>
              <a:tr h="165100">
                <a:tc>
                  <a:txBody>
                    <a:bodyPr/>
                    <a:lstStyle/>
                    <a:p>
                      <a:pPr algn="ctr" fontAlgn="b"/>
                      <a:r>
                        <a:rPr lang="en-US" sz="2000" b="0" i="0" u="none" strike="noStrike" dirty="0" smtClean="0">
                          <a:latin typeface="Times New Roman"/>
                          <a:cs typeface="Times New Roman"/>
                        </a:rPr>
                        <a:t>Ordered</a:t>
                      </a:r>
                      <a:endParaRPr lang="en-US" sz="2000" b="0" i="0" u="none" strike="noStrike" dirty="0">
                        <a:latin typeface="Times New Roman"/>
                        <a:cs typeface="Times New Roman"/>
                      </a:endParaRPr>
                    </a:p>
                  </a:txBody>
                  <a:tcPr marL="12700" marR="12700" marT="12700" marB="0" anchor="b">
                    <a:lnL w="12700" cap="flat" cmpd="sng" algn="ctr">
                      <a:noFill/>
                      <a:prstDash val="solid"/>
                      <a:round/>
                      <a:headEnd type="none" w="med" len="med"/>
                      <a:tailEnd type="none" w="med" len="med"/>
                    </a:lnL>
                    <a:lnR>
                      <a:noFill/>
                    </a:lnR>
                    <a:lnT>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165100">
                <a:tc>
                  <a:txBody>
                    <a:bodyPr/>
                    <a:lstStyle/>
                    <a:p>
                      <a:pPr algn="ctr"/>
                      <a:r>
                        <a:rPr lang="en-US" sz="2000" kern="1200" dirty="0" smtClean="0">
                          <a:solidFill>
                            <a:schemeClr val="tx1"/>
                          </a:solidFill>
                          <a:latin typeface="Times New Roman"/>
                          <a:ea typeface="+mn-ea"/>
                          <a:cs typeface="Times New Roman"/>
                        </a:rPr>
                        <a:t>0.0496</a:t>
                      </a:r>
                    </a:p>
                    <a:p>
                      <a:pPr algn="ctr"/>
                      <a:r>
                        <a:rPr lang="en-US" sz="2000" kern="1200" dirty="0" smtClean="0">
                          <a:solidFill>
                            <a:schemeClr val="tx1"/>
                          </a:solidFill>
                          <a:latin typeface="Times New Roman"/>
                          <a:ea typeface="+mn-ea"/>
                          <a:cs typeface="Times New Roman"/>
                        </a:rPr>
                        <a:t>0.0538 </a:t>
                      </a:r>
                    </a:p>
                    <a:p>
                      <a:pPr algn="ctr"/>
                      <a:r>
                        <a:rPr lang="en-US" sz="2000" kern="1200" dirty="0" smtClean="0">
                          <a:solidFill>
                            <a:schemeClr val="tx1"/>
                          </a:solidFill>
                          <a:latin typeface="Times New Roman"/>
                          <a:ea typeface="+mn-ea"/>
                          <a:cs typeface="Times New Roman"/>
                        </a:rPr>
                        <a:t>0.0548 </a:t>
                      </a:r>
                    </a:p>
                    <a:p>
                      <a:pPr algn="ctr"/>
                      <a:r>
                        <a:rPr lang="en-US" sz="2000" kern="1200" dirty="0" smtClean="0">
                          <a:solidFill>
                            <a:schemeClr val="tx1"/>
                          </a:solidFill>
                          <a:latin typeface="Times New Roman"/>
                          <a:ea typeface="+mn-ea"/>
                          <a:cs typeface="Times New Roman"/>
                        </a:rPr>
                        <a:t>0.1005 </a:t>
                      </a:r>
                    </a:p>
                    <a:p>
                      <a:pPr algn="ctr"/>
                      <a:r>
                        <a:rPr lang="en-US" sz="2000" kern="1200" dirty="0" smtClean="0">
                          <a:solidFill>
                            <a:schemeClr val="tx1"/>
                          </a:solidFill>
                          <a:latin typeface="Times New Roman"/>
                          <a:ea typeface="+mn-ea"/>
                          <a:cs typeface="Times New Roman"/>
                        </a:rPr>
                        <a:t>0.1026 </a:t>
                      </a:r>
                    </a:p>
                    <a:p>
                      <a:pPr algn="ctr"/>
                      <a:r>
                        <a:rPr lang="en-US" sz="2000" kern="1200" dirty="0" smtClean="0">
                          <a:solidFill>
                            <a:schemeClr val="tx1"/>
                          </a:solidFill>
                          <a:latin typeface="Times New Roman"/>
                          <a:ea typeface="+mn-ea"/>
                          <a:cs typeface="Times New Roman"/>
                        </a:rPr>
                        <a:t>0.1287 </a:t>
                      </a:r>
                    </a:p>
                    <a:p>
                      <a:pPr algn="ctr"/>
                      <a:r>
                        <a:rPr lang="en-US" sz="2000" kern="1200" dirty="0" smtClean="0">
                          <a:solidFill>
                            <a:schemeClr val="tx1"/>
                          </a:solidFill>
                          <a:latin typeface="Times New Roman"/>
                          <a:ea typeface="+mn-ea"/>
                          <a:cs typeface="Times New Roman"/>
                        </a:rPr>
                        <a:t>0.2299 </a:t>
                      </a:r>
                    </a:p>
                    <a:p>
                      <a:pPr algn="ctr"/>
                      <a:r>
                        <a:rPr lang="en-US" sz="2000" kern="1200" dirty="0" smtClean="0">
                          <a:solidFill>
                            <a:schemeClr val="tx1"/>
                          </a:solidFill>
                          <a:latin typeface="Times New Roman"/>
                          <a:ea typeface="+mn-ea"/>
                          <a:cs typeface="Times New Roman"/>
                        </a:rPr>
                        <a:t>0.2491 </a:t>
                      </a:r>
                    </a:p>
                    <a:p>
                      <a:pPr algn="ctr"/>
                      <a:r>
                        <a:rPr lang="en-US" sz="2000" kern="1200" dirty="0" smtClean="0">
                          <a:solidFill>
                            <a:schemeClr val="tx1"/>
                          </a:solidFill>
                          <a:latin typeface="Times New Roman"/>
                          <a:ea typeface="+mn-ea"/>
                          <a:cs typeface="Times New Roman"/>
                        </a:rPr>
                        <a:t>0.2560 </a:t>
                      </a:r>
                    </a:p>
                    <a:p>
                      <a:pPr algn="ctr"/>
                      <a:r>
                        <a:rPr lang="en-US" sz="2000" kern="1200" dirty="0" smtClean="0">
                          <a:solidFill>
                            <a:schemeClr val="tx1"/>
                          </a:solidFill>
                          <a:latin typeface="Times New Roman"/>
                          <a:ea typeface="+mn-ea"/>
                          <a:cs typeface="Times New Roman"/>
                        </a:rPr>
                        <a:t>0.2951</a:t>
                      </a:r>
                      <a:endParaRPr lang="en-US" sz="2400" b="0" i="0" u="none" strike="noStrike" dirty="0" smtClean="0">
                        <a:latin typeface="Times New Roman"/>
                        <a:cs typeface="Times New Roman"/>
                      </a:endParaRPr>
                    </a:p>
                  </a:txBody>
                  <a:tcPr marL="12700" marR="12700" marT="12700" marB="0" anchor="b">
                    <a:lnL w="12700" cap="flat" cmpd="sng" algn="ctr">
                      <a:noFill/>
                      <a:prstDash val="solid"/>
                      <a:round/>
                      <a:headEnd type="none" w="med" len="med"/>
                      <a:tailEnd type="none" w="med" len="med"/>
                    </a:lnL>
                    <a:lnR>
                      <a:noFill/>
                    </a:lnR>
                    <a:lnT w="12700" cap="flat" cmpd="sng" algn="ctr">
                      <a:solidFill>
                        <a:scrgbClr r="0" g="0" b="0"/>
                      </a:solidFill>
                      <a:prstDash val="solid"/>
                      <a:round/>
                      <a:headEnd type="none" w="med" len="med"/>
                      <a:tailEnd type="none" w="med" len="med"/>
                    </a:lnT>
                    <a:lnB>
                      <a:noFill/>
                    </a:lnB>
                    <a:lnTlToBr w="12700" cmpd="sng">
                      <a:noFill/>
                      <a:prstDash val="solid"/>
                    </a:lnTlToBr>
                    <a:lnBlToTr w="12700" cmpd="sng">
                      <a:noFill/>
                      <a:prstDash val="solid"/>
                    </a:lnBlToTr>
                  </a:tcPr>
                </a:tc>
              </a:tr>
            </a:tbl>
          </a:graphicData>
        </a:graphic>
      </p:graphicFrame>
      <p:cxnSp>
        <p:nvCxnSpPr>
          <p:cNvPr id="7" name="Straight Arrow Connector 6"/>
          <p:cNvCxnSpPr/>
          <p:nvPr/>
        </p:nvCxnSpPr>
        <p:spPr>
          <a:xfrm flipH="1">
            <a:off x="5641466" y="4321783"/>
            <a:ext cx="1222695" cy="5020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a:off x="5641466" y="4665475"/>
            <a:ext cx="2213484" cy="4635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21" name="Object 3"/>
          <p:cNvGraphicFramePr>
            <a:graphicFrameLocks noChangeAspect="1"/>
          </p:cNvGraphicFramePr>
          <p:nvPr>
            <p:extLst>
              <p:ext uri="{D42A27DB-BD31-4B8C-83A1-F6EECF244321}">
                <p14:modId xmlns:p14="http://schemas.microsoft.com/office/powerpoint/2010/main" val="1769628958"/>
              </p:ext>
            </p:extLst>
          </p:nvPr>
        </p:nvGraphicFramePr>
        <p:xfrm>
          <a:off x="5842000" y="5766166"/>
          <a:ext cx="3302000" cy="788988"/>
        </p:xfrm>
        <a:graphic>
          <a:graphicData uri="http://schemas.openxmlformats.org/presentationml/2006/ole">
            <mc:AlternateContent xmlns:mc="http://schemas.openxmlformats.org/markup-compatibility/2006">
              <mc:Choice xmlns:v="urn:schemas-microsoft-com:vml" Requires="v">
                <p:oleObj spid="_x0000_s9296" name="Equation" r:id="rId10" imgW="1701800" imgH="406400" progId="Equation.3">
                  <p:embed/>
                </p:oleObj>
              </mc:Choice>
              <mc:Fallback>
                <p:oleObj name="Equation" r:id="rId10" imgW="1701800" imgH="406400" progId="Equation.3">
                  <p:embed/>
                  <p:pic>
                    <p:nvPicPr>
                      <p:cNvPr id="0" name=""/>
                      <p:cNvPicPr>
                        <a:picLocks noChangeAspect="1" noChangeArrowheads="1"/>
                      </p:cNvPicPr>
                      <p:nvPr/>
                    </p:nvPicPr>
                    <p:blipFill>
                      <a:blip r:embed="rId11"/>
                      <a:srcRect/>
                      <a:stretch>
                        <a:fillRect/>
                      </a:stretch>
                    </p:blipFill>
                    <p:spPr bwMode="auto">
                      <a:xfrm>
                        <a:off x="5842000" y="5766166"/>
                        <a:ext cx="3302000" cy="788988"/>
                      </a:xfrm>
                      <a:prstGeom prst="rect">
                        <a:avLst/>
                      </a:prstGeom>
                      <a:noFill/>
                    </p:spPr>
                  </p:pic>
                </p:oleObj>
              </mc:Fallback>
            </mc:AlternateContent>
          </a:graphicData>
        </a:graphic>
      </p:graphicFrame>
      <p:cxnSp>
        <p:nvCxnSpPr>
          <p:cNvPr id="18" name="Straight Arrow Connector 17"/>
          <p:cNvCxnSpPr/>
          <p:nvPr/>
        </p:nvCxnSpPr>
        <p:spPr>
          <a:xfrm>
            <a:off x="5641466" y="4823858"/>
            <a:ext cx="558578" cy="10533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5641466" y="5129041"/>
            <a:ext cx="1506361" cy="7481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 name="Picture 1"/>
          <p:cNvPicPr>
            <a:picLocks noChangeAspect="1"/>
          </p:cNvPicPr>
          <p:nvPr/>
        </p:nvPicPr>
        <p:blipFill>
          <a:blip r:embed="rId12"/>
          <a:stretch>
            <a:fillRect/>
          </a:stretch>
        </p:blipFill>
        <p:spPr>
          <a:xfrm>
            <a:off x="7422147" y="4956344"/>
            <a:ext cx="1625600" cy="622300"/>
          </a:xfrm>
          <a:prstGeom prst="rect">
            <a:avLst/>
          </a:prstGeom>
        </p:spPr>
      </p:pic>
    </p:spTree>
    <p:extLst>
      <p:ext uri="{BB962C8B-B14F-4D97-AF65-F5344CB8AC3E}">
        <p14:creationId xmlns:p14="http://schemas.microsoft.com/office/powerpoint/2010/main" val="42607573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additive="base">
                                        <p:cTn id="53" dur="500" fill="hold"/>
                                        <p:tgtEl>
                                          <p:spTgt spid="2"/>
                                        </p:tgtEl>
                                        <p:attrNameLst>
                                          <p:attrName>ppt_x</p:attrName>
                                        </p:attrNameLst>
                                      </p:cBhvr>
                                      <p:tavLst>
                                        <p:tav tm="0">
                                          <p:val>
                                            <p:strVal val="#ppt_x"/>
                                          </p:val>
                                        </p:tav>
                                        <p:tav tm="100000">
                                          <p:val>
                                            <p:strVal val="#ppt_x"/>
                                          </p:val>
                                        </p:tav>
                                      </p:tavLst>
                                    </p:anim>
                                    <p:anim calcmode="lin" valueType="num">
                                      <p:cBhvr additive="base">
                                        <p:cTn id="5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ChangeArrowheads="1"/>
          </p:cNvSpPr>
          <p:nvPr/>
        </p:nvSpPr>
        <p:spPr bwMode="auto">
          <a:xfrm>
            <a:off x="228600" y="838200"/>
            <a:ext cx="8686800" cy="5273675"/>
          </a:xfrm>
          <a:prstGeom prst="rect">
            <a:avLst/>
          </a:prstGeom>
          <a:noFill/>
          <a:ln w="9525">
            <a:noFill/>
            <a:round/>
            <a:headEnd/>
            <a:tailEnd/>
          </a:ln>
        </p:spPr>
        <p:txBody>
          <a:bodyPr lIns="0" tIns="0" rIns="0" bIns="0"/>
          <a:lstStyle/>
          <a:p>
            <a:pPr marL="430213" indent="-323850">
              <a:lnSpc>
                <a:spcPct val="100000"/>
              </a:lnSpc>
              <a:spcBef>
                <a:spcPts val="800"/>
              </a:spcBef>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endParaRPr lang="en-GB" sz="1200" dirty="0">
              <a:solidFill>
                <a:srgbClr val="000000"/>
              </a:solidFill>
              <a:latin typeface="Times New Roman" pitchFamily="18" charset="0"/>
            </a:endParaRPr>
          </a:p>
          <a:p>
            <a:pPr marL="430213"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3200" dirty="0" smtClean="0">
                <a:solidFill>
                  <a:srgbClr val="000000"/>
                </a:solidFill>
                <a:latin typeface="Times New Roman" pitchFamily="18" charset="0"/>
              </a:rPr>
              <a:t>Example: </a:t>
            </a:r>
          </a:p>
          <a:p>
            <a:pPr marL="887413" lvl="1" indent="-323850">
              <a:lnSpc>
                <a:spcPct val="100000"/>
              </a:lnSpc>
              <a:spcBef>
                <a:spcPts val="800"/>
              </a:spcBef>
              <a:buFont typeface="Times New Roman" pitchFamily="18" charset="0"/>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400" b="1" dirty="0" smtClean="0">
                <a:solidFill>
                  <a:srgbClr val="000000"/>
                </a:solidFill>
                <a:latin typeface="Times New Roman" pitchFamily="18" charset="0"/>
              </a:rPr>
              <a:t>Median</a:t>
            </a:r>
            <a:r>
              <a:rPr lang="en-GB" sz="2400" dirty="0" smtClean="0">
                <a:solidFill>
                  <a:srgbClr val="000000"/>
                </a:solidFill>
                <a:latin typeface="Times New Roman" pitchFamily="18" charset="0"/>
              </a:rPr>
              <a:t> of Average Absolute Velocity for Genuine Signatures, LAM:</a:t>
            </a:r>
            <a:endParaRPr lang="en-GB" sz="2400" dirty="0">
              <a:solidFill>
                <a:srgbClr val="000000"/>
              </a:solidFill>
              <a:latin typeface="Times New Roman" pitchFamily="18" charset="0"/>
            </a:endParaRPr>
          </a:p>
        </p:txBody>
      </p:sp>
      <p:sp>
        <p:nvSpPr>
          <p:cNvPr id="11267" name="Rectangle 4"/>
          <p:cNvSpPr>
            <a:spLocks noChangeArrowheads="1"/>
          </p:cNvSpPr>
          <p:nvPr/>
        </p:nvSpPr>
        <p:spPr bwMode="auto">
          <a:xfrm>
            <a:off x="231775" y="92075"/>
            <a:ext cx="8607425" cy="1127125"/>
          </a:xfrm>
          <a:prstGeom prst="rect">
            <a:avLst/>
          </a:prstGeom>
          <a:noFill/>
          <a:ln w="9525">
            <a:noFill/>
            <a:round/>
            <a:headEnd/>
            <a:tailEnd/>
          </a:ln>
        </p:spPr>
        <p:txBody>
          <a:bodyPr lIns="0" tIns="0" rIns="0" bIns="0" anchor="ct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smtClean="0">
                <a:solidFill>
                  <a:srgbClr val="000000"/>
                </a:solidFill>
                <a:latin typeface="Times New Roman" pitchFamily="18" charset="0"/>
              </a:rPr>
              <a:t>Measures of Central Tendency</a:t>
            </a:r>
            <a:endParaRPr lang="en-GB" sz="4000" dirty="0">
              <a:solidFill>
                <a:srgbClr val="000000"/>
              </a:solidFill>
              <a:latin typeface="Times New Roman" pitchFamily="18" charset="0"/>
            </a:endParaRPr>
          </a:p>
        </p:txBody>
      </p:sp>
      <p:pic>
        <p:nvPicPr>
          <p:cNvPr id="13"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pic>
        <p:nvPicPr>
          <p:cNvPr id="10" name="Picture 9"/>
          <p:cNvPicPr>
            <a:picLocks noChangeAspect="1"/>
          </p:cNvPicPr>
          <p:nvPr/>
        </p:nvPicPr>
        <p:blipFill>
          <a:blip r:embed="rId4"/>
          <a:stretch>
            <a:fillRect/>
          </a:stretch>
        </p:blipFill>
        <p:spPr>
          <a:xfrm>
            <a:off x="76200" y="2362200"/>
            <a:ext cx="4267200" cy="4267200"/>
          </a:xfrm>
          <a:prstGeom prst="rect">
            <a:avLst/>
          </a:prstGeom>
        </p:spPr>
      </p:pic>
      <p:graphicFrame>
        <p:nvGraphicFramePr>
          <p:cNvPr id="234500" name="Object 4"/>
          <p:cNvGraphicFramePr>
            <a:graphicFrameLocks noChangeAspect="1"/>
          </p:cNvGraphicFramePr>
          <p:nvPr/>
        </p:nvGraphicFramePr>
        <p:xfrm>
          <a:off x="4217726" y="2438400"/>
          <a:ext cx="4805624" cy="1817687"/>
        </p:xfrm>
        <a:graphic>
          <a:graphicData uri="http://schemas.openxmlformats.org/presentationml/2006/ole">
            <mc:AlternateContent xmlns:mc="http://schemas.openxmlformats.org/markup-compatibility/2006">
              <mc:Choice xmlns:v="urn:schemas-microsoft-com:vml" Requires="v">
                <p:oleObj spid="_x0000_s5142" name="Equation" r:id="rId5" imgW="2349500" imgH="889000" progId="Equation.3">
                  <p:embed/>
                </p:oleObj>
              </mc:Choice>
              <mc:Fallback>
                <p:oleObj name="Equation" r:id="rId5" imgW="2349500" imgH="889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7726" y="2438400"/>
                        <a:ext cx="4805624" cy="181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7" name="Straight Arrow Connector 16"/>
          <p:cNvCxnSpPr/>
          <p:nvPr/>
        </p:nvCxnSpPr>
        <p:spPr bwMode="auto">
          <a:xfrm rot="5400000" flipH="1" flipV="1">
            <a:off x="1216453" y="6244624"/>
            <a:ext cx="464752" cy="1588"/>
          </a:xfrm>
          <a:prstGeom prst="straightConnector1">
            <a:avLst/>
          </a:prstGeom>
          <a:solidFill>
            <a:srgbClr val="00B8FF"/>
          </a:solidFill>
          <a:ln w="38100" cap="flat" cmpd="sng" algn="ctr">
            <a:solidFill>
              <a:schemeClr val="accent5">
                <a:lumMod val="50000"/>
              </a:schemeClr>
            </a:solidFill>
            <a:prstDash val="solid"/>
            <a:round/>
            <a:headEnd type="none" w="med" len="med"/>
            <a:tailEnd type="arrow"/>
          </a:ln>
          <a:effectLst/>
        </p:spPr>
      </p:cxnSp>
      <p:cxnSp>
        <p:nvCxnSpPr>
          <p:cNvPr id="22" name="Straight Arrow Connector 21"/>
          <p:cNvCxnSpPr/>
          <p:nvPr/>
        </p:nvCxnSpPr>
        <p:spPr bwMode="auto">
          <a:xfrm flipV="1">
            <a:off x="1337276" y="5943600"/>
            <a:ext cx="7187514" cy="838200"/>
          </a:xfrm>
          <a:prstGeom prst="straightConnector1">
            <a:avLst/>
          </a:prstGeom>
          <a:solidFill>
            <a:srgbClr val="00B8FF"/>
          </a:solidFill>
          <a:ln w="38100" cap="flat" cmpd="sng" algn="ctr">
            <a:solidFill>
              <a:srgbClr val="FF0000"/>
            </a:solidFill>
            <a:prstDash val="solid"/>
            <a:round/>
            <a:headEnd type="none" w="med" len="med"/>
            <a:tailEnd type="none"/>
          </a:ln>
          <a:effectLst/>
        </p:spPr>
      </p:cxnSp>
      <p:cxnSp>
        <p:nvCxnSpPr>
          <p:cNvPr id="25" name="Straight Arrow Connector 24"/>
          <p:cNvCxnSpPr/>
          <p:nvPr/>
        </p:nvCxnSpPr>
        <p:spPr bwMode="auto">
          <a:xfrm rot="16200000" flipH="1">
            <a:off x="7625437" y="5058322"/>
            <a:ext cx="1752600" cy="17956"/>
          </a:xfrm>
          <a:prstGeom prst="straightConnector1">
            <a:avLst/>
          </a:prstGeom>
          <a:solidFill>
            <a:srgbClr val="00B8FF"/>
          </a:solidFill>
          <a:ln w="38100" cap="flat" cmpd="sng" algn="ctr">
            <a:solidFill>
              <a:srgbClr val="FF0000"/>
            </a:solidFill>
            <a:prstDash val="solid"/>
            <a:round/>
            <a:headEnd type="none" w="med" len="med"/>
            <a:tailEnd type="none"/>
          </a:ln>
          <a:effectLst/>
        </p:spPr>
      </p:cxnSp>
      <p:cxnSp>
        <p:nvCxnSpPr>
          <p:cNvPr id="12" name="Straight Arrow Connector 11"/>
          <p:cNvCxnSpPr/>
          <p:nvPr/>
        </p:nvCxnSpPr>
        <p:spPr bwMode="auto">
          <a:xfrm rot="5400000" flipH="1" flipV="1">
            <a:off x="968341" y="6391822"/>
            <a:ext cx="762000" cy="17956"/>
          </a:xfrm>
          <a:prstGeom prst="straightConnector1">
            <a:avLst/>
          </a:prstGeom>
          <a:solidFill>
            <a:srgbClr val="00B8FF"/>
          </a:solidFill>
          <a:ln w="38100" cap="flat" cmpd="sng" algn="ctr">
            <a:solidFill>
              <a:srgbClr val="FF0000"/>
            </a:solidFill>
            <a:prstDash val="solid"/>
            <a:round/>
            <a:headEnd type="none" w="med" len="med"/>
            <a:tailEnd type="arrow"/>
          </a:ln>
          <a:effectLst/>
        </p:spPr>
      </p:cxnSp>
      <p:sp>
        <p:nvSpPr>
          <p:cNvPr id="20" name="Rectangle 19"/>
          <p:cNvSpPr/>
          <p:nvPr/>
        </p:nvSpPr>
        <p:spPr>
          <a:xfrm>
            <a:off x="1317643" y="6390313"/>
            <a:ext cx="451090" cy="272382"/>
          </a:xfrm>
          <a:prstGeom prst="rect">
            <a:avLst/>
          </a:prstGeom>
        </p:spPr>
        <p:txBody>
          <a:bodyPr wrap="none">
            <a:spAutoFit/>
          </a:bodyPr>
          <a:lstStyle/>
          <a:p>
            <a:r>
              <a:rPr lang="en-GB" sz="1200" dirty="0" smtClean="0">
                <a:solidFill>
                  <a:srgbClr val="000000"/>
                </a:solidFill>
                <a:latin typeface="Times New Roman" pitchFamily="18" charset="0"/>
              </a:rPr>
              <a:t>Avg</a:t>
            </a:r>
            <a:endParaRPr lang="en-US" sz="1200" dirty="0"/>
          </a:p>
        </p:txBody>
      </p:sp>
    </p:spTree>
    <p:extLst>
      <p:ext uri="{BB962C8B-B14F-4D97-AF65-F5344CB8AC3E}">
        <p14:creationId xmlns:p14="http://schemas.microsoft.com/office/powerpoint/2010/main" val="41059153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nodeType="clickEffect">
                                  <p:stCondLst>
                                    <p:cond delay="0"/>
                                  </p:stCondLst>
                                  <p:childTnLst>
                                    <p:set>
                                      <p:cBhvr>
                                        <p:cTn id="6" dur="1" fill="hold">
                                          <p:stCondLst>
                                            <p:cond delay="0"/>
                                          </p:stCondLst>
                                        </p:cTn>
                                        <p:tgtEl>
                                          <p:spTgt spid="234500"/>
                                        </p:tgtEl>
                                        <p:attrNameLst>
                                          <p:attrName>style.visibility</p:attrName>
                                        </p:attrNameLst>
                                      </p:cBhvr>
                                      <p:to>
                                        <p:strVal val="visible"/>
                                      </p:to>
                                    </p:set>
                                    <p:anim calcmode="lin" valueType="num">
                                      <p:cBhvr additive="base">
                                        <p:cTn id="7" dur="500" fill="hold"/>
                                        <p:tgtEl>
                                          <p:spTgt spid="234500"/>
                                        </p:tgtEl>
                                        <p:attrNameLst>
                                          <p:attrName>ppt_x</p:attrName>
                                        </p:attrNameLst>
                                      </p:cBhvr>
                                      <p:tavLst>
                                        <p:tav tm="0">
                                          <p:val>
                                            <p:strVal val="#ppt_x"/>
                                          </p:val>
                                        </p:tav>
                                        <p:tav tm="100000">
                                          <p:val>
                                            <p:strVal val="#ppt_x"/>
                                          </p:val>
                                        </p:tav>
                                      </p:tavLst>
                                    </p:anim>
                                    <p:anim calcmode="lin" valueType="num">
                                      <p:cBhvr additive="base">
                                        <p:cTn id="8" dur="500" fill="hold"/>
                                        <p:tgtEl>
                                          <p:spTgt spid="2345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7"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00"/>
                                        <p:tgtEl>
                                          <p:spTgt spid="22"/>
                                        </p:tgtEl>
                                      </p:cBhvr>
                                    </p:animEffect>
                                    <p:anim calcmode="lin" valueType="num">
                                      <p:cBhvr>
                                        <p:cTn id="14" dur="1000" fill="hold"/>
                                        <p:tgtEl>
                                          <p:spTgt spid="22"/>
                                        </p:tgtEl>
                                        <p:attrNameLst>
                                          <p:attrName>ppt_x</p:attrName>
                                        </p:attrNameLst>
                                      </p:cBhvr>
                                      <p:tavLst>
                                        <p:tav tm="0">
                                          <p:val>
                                            <p:strVal val="#ppt_x"/>
                                          </p:val>
                                        </p:tav>
                                        <p:tav tm="100000">
                                          <p:val>
                                            <p:strVal val="#ppt_x"/>
                                          </p:val>
                                        </p:tav>
                                      </p:tavLst>
                                    </p:anim>
                                    <p:anim calcmode="lin" valueType="num">
                                      <p:cBhvr>
                                        <p:cTn id="15" dur="900" decel="100000" fill="hold"/>
                                        <p:tgtEl>
                                          <p:spTgt spid="22"/>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900" decel="100000" fill="hold"/>
                                        <p:tgtEl>
                                          <p:spTgt spid="25"/>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900" decel="100000" fill="hold"/>
                                        <p:tgtEl>
                                          <p:spTgt spid="12"/>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accel="50000" decel="5000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par>
                                <p:cTn id="35" presetID="2" presetClass="entr" presetSubtype="4" accel="50000" decel="5000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1601</TotalTime>
  <Words>1437</Words>
  <Application>Microsoft Macintosh PowerPoint</Application>
  <PresentationFormat>On-screen Show (4:3)</PresentationFormat>
  <Paragraphs>249</Paragraphs>
  <Slides>25</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25</vt:i4>
      </vt:variant>
    </vt:vector>
  </HeadingPairs>
  <TitlesOfParts>
    <vt:vector size="28" baseType="lpstr">
      <vt:lpstr>Office Theme</vt:lpstr>
      <vt:lpstr>Equation</vt:lpstr>
      <vt:lpstr>Microsoft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npetraco</dc:creator>
  <cp:lastModifiedBy>npetraco</cp:lastModifiedBy>
  <cp:revision>36</cp:revision>
  <dcterms:created xsi:type="dcterms:W3CDTF">2015-12-21T19:46:06Z</dcterms:created>
  <dcterms:modified xsi:type="dcterms:W3CDTF">2018-02-06T14:40:07Z</dcterms:modified>
</cp:coreProperties>
</file>