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261" r:id="rId4"/>
    <p:sldId id="265" r:id="rId5"/>
    <p:sldId id="258" r:id="rId6"/>
    <p:sldId id="260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302" r:id="rId16"/>
    <p:sldId id="303" r:id="rId17"/>
    <p:sldId id="304" r:id="rId18"/>
    <p:sldId id="272" r:id="rId19"/>
    <p:sldId id="273" r:id="rId20"/>
    <p:sldId id="276" r:id="rId21"/>
    <p:sldId id="300" r:id="rId22"/>
    <p:sldId id="305" r:id="rId23"/>
    <p:sldId id="319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  <p:sldId id="317" r:id="rId35"/>
    <p:sldId id="318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28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6" Type="http://schemas.openxmlformats.org/officeDocument/2006/relationships/image" Target="../media/image42.emf"/><Relationship Id="rId7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328373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39688" y="144369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Intersection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occurs if both A </a:t>
            </a:r>
            <a:r>
              <a:rPr lang="en-US" sz="2400" b="1" i="1" u="sng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 smtClean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688" y="42071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Disjoint</a:t>
            </a:r>
            <a:r>
              <a:rPr lang="en-US" sz="2400" dirty="0">
                <a:latin typeface="Times New Roman"/>
                <a:cs typeface="Times New Roman"/>
              </a:rPr>
              <a:t>: A and B are disjoint or </a:t>
            </a:r>
            <a:r>
              <a:rPr lang="en-US" sz="2400" b="1" u="sng" dirty="0">
                <a:latin typeface="Times New Roman"/>
                <a:cs typeface="Times New Roman"/>
              </a:rPr>
              <a:t>mutually exclusive </a:t>
            </a: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dirty="0" smtClean="0">
                <a:latin typeface="Times New Roman"/>
                <a:cs typeface="Times New Roman"/>
              </a:rPr>
              <a:t>they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have </a:t>
            </a:r>
            <a:r>
              <a:rPr lang="en-US" sz="2400" dirty="0">
                <a:latin typeface="Times New Roman"/>
                <a:cs typeface="Times New Roman"/>
              </a:rPr>
              <a:t>no outcomes </a:t>
            </a:r>
            <a:r>
              <a:rPr lang="en-US" sz="2400" dirty="0" smtClean="0">
                <a:latin typeface="Times New Roman"/>
                <a:cs typeface="Times New Roman"/>
              </a:rPr>
              <a:t>in common</a:t>
            </a:r>
            <a:r>
              <a:rPr lang="en-US" sz="2400" dirty="0">
                <a:latin typeface="Times New Roman"/>
                <a:cs typeface="Times New Roman"/>
              </a:rPr>
              <a:t>, i.e. if 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=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11" name="Oval 10"/>
          <p:cNvSpPr/>
          <p:nvPr/>
        </p:nvSpPr>
        <p:spPr>
          <a:xfrm>
            <a:off x="2057486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2618" y="1936992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3145" y="2495262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7377" y="2508092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3278" y="2568136"/>
            <a:ext cx="15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 </a:t>
            </a:r>
            <a:r>
              <a:rPr lang="en-US" sz="40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4000" dirty="0">
                <a:latin typeface="Times New Roman"/>
                <a:cs typeface="Times New Roman"/>
              </a:rPr>
              <a:t> B 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2358391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0083" y="5038149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5923" y="5400587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1348" y="5413417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 rot="2822870">
            <a:off x="3663400" y="1952122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05054" y="1839526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1638795" y="284864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39340" y="3339089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911221">
            <a:off x="3656879" y="376392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8141961">
            <a:off x="4099389" y="1970263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52601" y="1885015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5564915" y="2631073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7751" y="3277944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630312">
            <a:off x="4092868" y="3772994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85" y="2720545"/>
            <a:ext cx="1143000" cy="35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79371" y="2621584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also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51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4" grpId="1"/>
      <p:bldP spid="15" grpId="0"/>
      <p:bldP spid="15" grpId="1"/>
      <p:bldP spid="2" grpId="0"/>
      <p:bldP spid="17" grpId="0" animBg="1"/>
      <p:bldP spid="18" grpId="0" animBg="1"/>
      <p:bldP spid="19" grpId="0"/>
      <p:bldP spid="20" grpId="0"/>
      <p:bldP spid="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Kolmogorov Axioms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298667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1</a:t>
            </a:r>
            <a:r>
              <a:rPr lang="en-US" sz="2400" dirty="0" smtClean="0">
                <a:latin typeface="Times New Roman"/>
                <a:cs typeface="Times New Roman"/>
              </a:rPr>
              <a:t>: For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≥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9570" y="36498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2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latin typeface="Times New Roman"/>
                <a:cs typeface="Times New Roman"/>
              </a:rPr>
              <a:t>Ω</a:t>
            </a:r>
            <a:r>
              <a:rPr lang="en-US" sz="2400" dirty="0" smtClean="0">
                <a:latin typeface="Times New Roman"/>
                <a:cs typeface="Times New Roman"/>
              </a:rPr>
              <a:t>) =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30049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3</a:t>
            </a:r>
            <a:r>
              <a:rPr lang="en-US" sz="2400" dirty="0" smtClean="0">
                <a:latin typeface="Times New Roman"/>
                <a:cs typeface="Times New Roman"/>
              </a:rPr>
              <a:t>: For a collection of </a:t>
            </a:r>
            <a:r>
              <a:rPr lang="en-US" sz="2400" i="1" u="sng" dirty="0" smtClean="0">
                <a:latin typeface="Times New Roman"/>
                <a:cs typeface="Times New Roman"/>
              </a:rPr>
              <a:t>mutually exclusive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events,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2</a:t>
            </a:r>
            <a:r>
              <a:rPr lang="en-US" sz="2400" dirty="0" smtClean="0">
                <a:latin typeface="Times"/>
                <a:cs typeface="Times"/>
              </a:rPr>
              <a:t>, …,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i="1" baseline="-25000" dirty="0" smtClean="0">
                <a:latin typeface="Times"/>
                <a:cs typeface="Times"/>
              </a:rPr>
              <a:t>n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4842758"/>
            <a:ext cx="5433272" cy="104445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26838" y="60760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Everything else in probability theory can be deduced starting with these axioms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660" y="1497259"/>
            <a:ext cx="7940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To the probabilities of outcomes/events of an experiment must obey the axioms: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Important consequences: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probability function </a:t>
            </a:r>
            <a:r>
              <a:rPr lang="en-US" sz="2400" dirty="0" smtClean="0">
                <a:latin typeface="Times New Roman"/>
                <a:cs typeface="Times New Roman"/>
              </a:rPr>
              <a:t>assigns a probability to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such that: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90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partition</a:t>
            </a:r>
            <a:r>
              <a:rPr lang="en-US" sz="2400" dirty="0" smtClean="0">
                <a:latin typeface="Times New Roman"/>
                <a:cs typeface="Times New Roman"/>
              </a:rPr>
              <a:t> of the sample space means: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6" y="2381898"/>
            <a:ext cx="259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06" y="3852446"/>
            <a:ext cx="44831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120" y="5231218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’s chop up the sample space into non-overlapping (</a:t>
            </a:r>
            <a:r>
              <a:rPr lang="en-US" i="1" dirty="0" smtClean="0">
                <a:latin typeface="Times New Roman"/>
                <a:cs typeface="Times New Roman"/>
              </a:rPr>
              <a:t>i.e.</a:t>
            </a:r>
            <a:r>
              <a:rPr lang="en-US" dirty="0" smtClean="0">
                <a:latin typeface="Times New Roman"/>
                <a:cs typeface="Times New Roman"/>
              </a:rPr>
              <a:t> mutually exclusive) pieces.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089650"/>
            <a:ext cx="3390900" cy="4699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4" y="4520867"/>
            <a:ext cx="4210584" cy="4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complement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540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nothing in the sample space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2399455"/>
            <a:ext cx="3835400" cy="495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4501739"/>
            <a:ext cx="2006600" cy="4699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8632" y="2205821"/>
            <a:ext cx="4358105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3881" y="4229741"/>
            <a:ext cx="2454436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" y="2823408"/>
            <a:ext cx="8178800" cy="46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033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union of non-disjoint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13" y="3658780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or</a:t>
            </a:r>
            <a:r>
              <a:rPr lang="en-US" dirty="0" smtClean="0">
                <a:latin typeface="Times New Roman"/>
                <a:cs typeface="Times New Roman"/>
              </a:rPr>
              <a:t> B is the probability of A </a:t>
            </a:r>
            <a:r>
              <a:rPr lang="en-US" i="1" dirty="0" smtClean="0">
                <a:latin typeface="Times New Roman"/>
                <a:cs typeface="Times New Roman"/>
              </a:rPr>
              <a:t>plus</a:t>
            </a:r>
            <a:r>
              <a:rPr lang="en-US" dirty="0" smtClean="0">
                <a:latin typeface="Times New Roman"/>
                <a:cs typeface="Times New Roman"/>
              </a:rPr>
              <a:t> the probability of B </a:t>
            </a:r>
            <a:r>
              <a:rPr lang="en-US" i="1" dirty="0" smtClean="0">
                <a:latin typeface="Times New Roman"/>
                <a:cs typeface="Times New Roman"/>
              </a:rPr>
              <a:t>minus</a:t>
            </a:r>
            <a:r>
              <a:rPr lang="en-US" dirty="0" smtClean="0">
                <a:latin typeface="Times New Roman"/>
                <a:cs typeface="Times New Roman"/>
              </a:rPr>
              <a:t>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and</a:t>
            </a:r>
            <a:r>
              <a:rPr lang="en-US" dirty="0" smtClean="0">
                <a:latin typeface="Times New Roman"/>
                <a:cs typeface="Times New Roman"/>
              </a:rPr>
              <a:t> B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669" y="4458449"/>
            <a:ext cx="435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Don’t  count the probabilities of A and B twice if there is overlap between the events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5409" y="3417532"/>
            <a:ext cx="372047" cy="24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37621" y="3293308"/>
            <a:ext cx="25658" cy="1165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2781" y="4565393"/>
            <a:ext cx="4185389" cy="2107470"/>
            <a:chOff x="282781" y="4565393"/>
            <a:chExt cx="4185389" cy="2107470"/>
          </a:xfrm>
        </p:grpSpPr>
        <p:sp>
          <p:nvSpPr>
            <p:cNvPr id="33" name="Oval 32"/>
            <p:cNvSpPr/>
            <p:nvPr/>
          </p:nvSpPr>
          <p:spPr>
            <a:xfrm>
              <a:off x="282781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67913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8113" y="4912217"/>
              <a:ext cx="1037810" cy="1410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2"/>
          <a:stretch/>
        </p:blipFill>
        <p:spPr>
          <a:xfrm>
            <a:off x="4882611" y="6180527"/>
            <a:ext cx="2109120" cy="4699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3582737" y="5547895"/>
            <a:ext cx="1299874" cy="867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 flipV="1">
            <a:off x="1323474" y="5808447"/>
            <a:ext cx="3559137" cy="60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7408" y="2553389"/>
            <a:ext cx="8419392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3913" y="4909922"/>
            <a:ext cx="619125" cy="1412875"/>
            <a:chOff x="5095875" y="2333625"/>
            <a:chExt cx="619125" cy="1412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7800" y="2524125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53025" y="3284294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1275" y="2854325"/>
              <a:ext cx="561975" cy="377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095875" y="2333625"/>
              <a:ext cx="619125" cy="1412875"/>
            </a:xfrm>
            <a:custGeom>
              <a:avLst/>
              <a:gdLst>
                <a:gd name="connsiteX0" fmla="*/ 307975 w 619125"/>
                <a:gd name="connsiteY0" fmla="*/ 0 h 1412875"/>
                <a:gd name="connsiteX1" fmla="*/ 0 w 619125"/>
                <a:gd name="connsiteY1" fmla="*/ 704850 h 1412875"/>
                <a:gd name="connsiteX2" fmla="*/ 307975 w 619125"/>
                <a:gd name="connsiteY2" fmla="*/ 1412875 h 1412875"/>
                <a:gd name="connsiteX3" fmla="*/ 619125 w 619125"/>
                <a:gd name="connsiteY3" fmla="*/ 704850 h 1412875"/>
                <a:gd name="connsiteX4" fmla="*/ 307975 w 619125"/>
                <a:gd name="connsiteY4" fmla="*/ 0 h 14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412875">
                  <a:moveTo>
                    <a:pt x="307975" y="0"/>
                  </a:moveTo>
                  <a:cubicBezTo>
                    <a:pt x="204788" y="0"/>
                    <a:pt x="0" y="469371"/>
                    <a:pt x="0" y="704850"/>
                  </a:cubicBezTo>
                  <a:cubicBezTo>
                    <a:pt x="0" y="940329"/>
                    <a:pt x="204788" y="1412875"/>
                    <a:pt x="307975" y="1412875"/>
                  </a:cubicBezTo>
                  <a:cubicBezTo>
                    <a:pt x="411162" y="1412875"/>
                    <a:pt x="619125" y="940329"/>
                    <a:pt x="619125" y="704850"/>
                  </a:cubicBezTo>
                  <a:cubicBezTo>
                    <a:pt x="619125" y="469371"/>
                    <a:pt x="411162" y="0"/>
                    <a:pt x="307975" y="0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0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6551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72670" y="2802340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5898" y="3954254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" y="2841684"/>
            <a:ext cx="54737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0" y="3993598"/>
            <a:ext cx="5473700" cy="558800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332574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72" y="2733841"/>
            <a:ext cx="8871986" cy="181855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26219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Sally got shot by some </a:t>
            </a:r>
            <a:r>
              <a:rPr lang="en-US" sz="2400" dirty="0" err="1" smtClean="0">
                <a:latin typeface="Times New Roman"/>
                <a:cs typeface="Times New Roman"/>
              </a:rPr>
              <a:t>purp</a:t>
            </a:r>
            <a:r>
              <a:rPr lang="en-US" sz="2400" dirty="0" smtClean="0">
                <a:latin typeface="Times New Roman"/>
                <a:cs typeface="Times New Roman"/>
              </a:rPr>
              <a:t>(s).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A = Alice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B  = Bill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64" y="4294150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3" y="4658784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955843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2448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50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 smtClean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 smtClean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408" y="2069700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3135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Suppose we have two events A and B,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but now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we know </a:t>
            </a: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 has occurred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can we say about the probability of A given B has occurred?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67" y="3218029"/>
            <a:ext cx="1587500" cy="4699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82387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information given in B excludes some outcomes of A.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outcomes do A and B have in common?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7" y="5731692"/>
            <a:ext cx="1968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18681" y="206910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677610" y="2387328"/>
            <a:ext cx="2837039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22" y="411623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400881" y="4877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138733" y="467762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18223" y="2513663"/>
            <a:ext cx="1864147" cy="2248261"/>
            <a:chOff x="1394044" y="1628524"/>
            <a:chExt cx="1864147" cy="22482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15933" y="1628524"/>
              <a:ext cx="1042258" cy="111721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77529" y="1734362"/>
              <a:ext cx="1189532" cy="129528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94044" y="2754324"/>
              <a:ext cx="967407" cy="112246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82" y="2888084"/>
            <a:ext cx="3291494" cy="83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8" y="5209596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902100" y="5891824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36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" y="6079003"/>
            <a:ext cx="1968500" cy="469900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63374" y="1259733"/>
            <a:ext cx="5251804" cy="150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Conditional probability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 given B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proportion of A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B in B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23619" y="5636128"/>
            <a:ext cx="4026049" cy="54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Note consequence:</a:t>
            </a: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52" y="6239703"/>
            <a:ext cx="3245253" cy="3393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74137" y="3924089"/>
            <a:ext cx="4026049" cy="14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Conditional operator | “word flags”: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of the</a:t>
            </a:r>
          </a:p>
        </p:txBody>
      </p:sp>
    </p:spTree>
    <p:extLst>
      <p:ext uri="{BB962C8B-B14F-4D97-AF65-F5344CB8AC3E}">
        <p14:creationId xmlns:p14="http://schemas.microsoft.com/office/powerpoint/2010/main" val="186678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28" grpId="0"/>
      <p:bldP spid="29" grpId="0"/>
      <p:bldP spid="4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outcomes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answers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a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experiment or question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9873" y="2861907"/>
            <a:ext cx="6803122" cy="6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Flip a two sided coin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7" y="3690977"/>
            <a:ext cx="3352800" cy="4699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50304" y="4628334"/>
            <a:ext cx="6803122" cy="9810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Question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When will the next financial crash be?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7506" y="5672931"/>
            <a:ext cx="551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W</a:t>
            </a:r>
            <a:r>
              <a:rPr lang="en-US" sz="3600" dirty="0" smtClean="0">
                <a:latin typeface="Times New Roman"/>
                <a:cs typeface="Times New Roman"/>
              </a:rPr>
              <a:t> = {2018, 2019, 2020, ….}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19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520610"/>
            <a:ext cx="8723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a large soil database 72% of the of the samples contain mica and 43% mica and schist. Assuming the database reflective of a relevant population, 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hat is the probability that a randomly selected soil sample (from the same population) that contains mica also contains schist?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4" y="4450347"/>
            <a:ext cx="6210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4" y="1683171"/>
            <a:ext cx="62103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766" b="53571"/>
          <a:stretch/>
        </p:blipFill>
        <p:spPr>
          <a:xfrm>
            <a:off x="724812" y="3403549"/>
            <a:ext cx="3546742" cy="44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7586" t="56597" r="9579" b="4084"/>
          <a:stretch/>
        </p:blipFill>
        <p:spPr>
          <a:xfrm>
            <a:off x="2382492" y="4665540"/>
            <a:ext cx="1870792" cy="368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528" y="32839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43%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8914" y="4508412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72%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9148" y="5730331"/>
            <a:ext cx="230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0.43/0.72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7095" y="5754323"/>
            <a:ext cx="159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0.597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874" y="5740955"/>
            <a:ext cx="279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≈ 60% chance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Multiplication Rule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35340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Another important consequence of conditional probability is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multiplication rule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2" y="3522889"/>
            <a:ext cx="5372100" cy="469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0" y="3221789"/>
            <a:ext cx="6096000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1487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is independent of B then the probability of A is not affected by knowledge of B.</a:t>
            </a: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independent </a:t>
            </a:r>
            <a:r>
              <a:rPr lang="en-GB" sz="2800" b="1" i="1" u="sng" dirty="0" smtClean="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77" y="3466319"/>
            <a:ext cx="3881489" cy="1454305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5220319"/>
            <a:ext cx="8960635" cy="924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do not satisfy the above they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dependent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1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119570"/>
            <a:ext cx="8723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Using the information from the large soil database:</a:t>
            </a: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72% of the of the samples contain mica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43% contain mica and schist.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100% contain mica or schist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817" y="3185322"/>
            <a:ext cx="4335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Compute: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99" y="4102907"/>
            <a:ext cx="2171031" cy="3054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99" y="3680010"/>
            <a:ext cx="1913689" cy="30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9" y="4551329"/>
            <a:ext cx="1300079" cy="322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199" y="3272667"/>
            <a:ext cx="1224547" cy="333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199" y="4967743"/>
            <a:ext cx="1913689" cy="3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462" y="1369052"/>
            <a:ext cx="4709718" cy="483209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&lt;- 0.72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Mica and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(S|M)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SandM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or M)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&lt;- 1 + 0.43 - 0.72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(M|S)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&lt;- 0.43/S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149475"/>
            <a:ext cx="191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9566" y="2001111"/>
            <a:ext cx="3528025" cy="2039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07367" y="2013939"/>
            <a:ext cx="1847403" cy="1885669"/>
          </a:xfrm>
          <a:custGeom>
            <a:avLst/>
            <a:gdLst>
              <a:gd name="connsiteX0" fmla="*/ 0 w 1847403"/>
              <a:gd name="connsiteY0" fmla="*/ 0 h 1885669"/>
              <a:gd name="connsiteX1" fmla="*/ 423363 w 1847403"/>
              <a:gd name="connsiteY1" fmla="*/ 436141 h 1885669"/>
              <a:gd name="connsiteX2" fmla="*/ 1372723 w 1847403"/>
              <a:gd name="connsiteY2" fmla="*/ 756833 h 1885669"/>
              <a:gd name="connsiteX3" fmla="*/ 1654965 w 1847403"/>
              <a:gd name="connsiteY3" fmla="*/ 1436700 h 1885669"/>
              <a:gd name="connsiteX4" fmla="*/ 1847403 w 1847403"/>
              <a:gd name="connsiteY4" fmla="*/ 1885669 h 18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03" h="1885669">
                <a:moveTo>
                  <a:pt x="0" y="0"/>
                </a:moveTo>
                <a:cubicBezTo>
                  <a:pt x="97288" y="155001"/>
                  <a:pt x="194576" y="310002"/>
                  <a:pt x="423363" y="436141"/>
                </a:cubicBezTo>
                <a:cubicBezTo>
                  <a:pt x="652150" y="562280"/>
                  <a:pt x="1167456" y="590073"/>
                  <a:pt x="1372723" y="756833"/>
                </a:cubicBezTo>
                <a:cubicBezTo>
                  <a:pt x="1577990" y="923593"/>
                  <a:pt x="1575852" y="1248561"/>
                  <a:pt x="1654965" y="1436700"/>
                </a:cubicBezTo>
                <a:cubicBezTo>
                  <a:pt x="1734078" y="1624839"/>
                  <a:pt x="1847403" y="1885669"/>
                  <a:pt x="1847403" y="18856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068203" y="1988284"/>
            <a:ext cx="1680623" cy="859548"/>
          </a:xfrm>
          <a:custGeom>
            <a:avLst/>
            <a:gdLst>
              <a:gd name="connsiteX0" fmla="*/ 1680623 w 1680623"/>
              <a:gd name="connsiteY0" fmla="*/ 551590 h 859548"/>
              <a:gd name="connsiteX1" fmla="*/ 923701 w 1680623"/>
              <a:gd name="connsiteY1" fmla="*/ 859455 h 859548"/>
              <a:gd name="connsiteX2" fmla="*/ 205267 w 1680623"/>
              <a:gd name="connsiteY2" fmla="*/ 577246 h 859548"/>
              <a:gd name="connsiteX3" fmla="*/ 0 w 1680623"/>
              <a:gd name="connsiteY3" fmla="*/ 0 h 859548"/>
              <a:gd name="connsiteX4" fmla="*/ 0 w 1680623"/>
              <a:gd name="connsiteY4" fmla="*/ 0 h 8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23" h="859548">
                <a:moveTo>
                  <a:pt x="1680623" y="551590"/>
                </a:moveTo>
                <a:cubicBezTo>
                  <a:pt x="1425108" y="703384"/>
                  <a:pt x="1169594" y="855179"/>
                  <a:pt x="923701" y="859455"/>
                </a:cubicBezTo>
                <a:cubicBezTo>
                  <a:pt x="677808" y="863731"/>
                  <a:pt x="359217" y="720489"/>
                  <a:pt x="205267" y="577246"/>
                </a:cubicBezTo>
                <a:cubicBezTo>
                  <a:pt x="51317" y="43400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49065" y="2488563"/>
            <a:ext cx="1327715" cy="1197163"/>
          </a:xfrm>
          <a:custGeom>
            <a:avLst/>
            <a:gdLst>
              <a:gd name="connsiteX0" fmla="*/ 1327715 w 1327715"/>
              <a:gd name="connsiteY0" fmla="*/ 282209 h 1197163"/>
              <a:gd name="connsiteX1" fmla="*/ 968498 w 1327715"/>
              <a:gd name="connsiteY1" fmla="*/ 1064698 h 1197163"/>
              <a:gd name="connsiteX2" fmla="*/ 44797 w 1327715"/>
              <a:gd name="connsiteY2" fmla="*/ 1090353 h 1197163"/>
              <a:gd name="connsiteX3" fmla="*/ 134601 w 1327715"/>
              <a:gd name="connsiteY3" fmla="*/ 0 h 11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15" h="1197163">
                <a:moveTo>
                  <a:pt x="1327715" y="282209"/>
                </a:moveTo>
                <a:cubicBezTo>
                  <a:pt x="1255016" y="606108"/>
                  <a:pt x="1182318" y="930007"/>
                  <a:pt x="968498" y="1064698"/>
                </a:cubicBezTo>
                <a:cubicBezTo>
                  <a:pt x="754678" y="1199389"/>
                  <a:pt x="183780" y="1267803"/>
                  <a:pt x="44797" y="1090353"/>
                </a:cubicBezTo>
                <a:cubicBezTo>
                  <a:pt x="-94186" y="912903"/>
                  <a:pt x="134601" y="0"/>
                  <a:pt x="134601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88266" y="192414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84525" y="321123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422389" y="188565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543160" y="233463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400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9" y="2659944"/>
            <a:ext cx="4044514" cy="35265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902103" y="2174161"/>
            <a:ext cx="1334235" cy="124428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11649" y="2796304"/>
            <a:ext cx="574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32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55837" y="2580107"/>
            <a:ext cx="2976479" cy="97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70258" y="3021263"/>
            <a:ext cx="2562058" cy="165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04741" y="3211233"/>
            <a:ext cx="1494943" cy="2206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900737" y="2385808"/>
            <a:ext cx="563813" cy="231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56" y="3391711"/>
            <a:ext cx="13589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49" y="4702656"/>
            <a:ext cx="1358900" cy="419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750" y="4499456"/>
            <a:ext cx="1358900" cy="406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247" y="5421527"/>
            <a:ext cx="1358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959928"/>
            <a:ext cx="8960635" cy="53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an arbitrary event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can be written as: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5203" y="5829990"/>
            <a:ext cx="33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Law of total probability</a:t>
            </a:r>
            <a:endParaRPr lang="en-US" sz="2400" b="1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2418093"/>
            <a:ext cx="4044514" cy="352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8" y="3624836"/>
            <a:ext cx="8154737" cy="284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52" y="4186179"/>
            <a:ext cx="7737389" cy="23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80" y="4590837"/>
            <a:ext cx="2620751" cy="7698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538" y="5740774"/>
            <a:ext cx="3385843" cy="7600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8736" y="5660566"/>
            <a:ext cx="7646737" cy="91670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2" y="252091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4" y="29426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-</a:t>
            </a:r>
            <a:r>
              <a:rPr lang="en-US" sz="2400" dirty="0" smtClean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92" y="33677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45" y="4437310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is the probability that Prof.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tests positive for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900" y="1709947"/>
            <a:ext cx="821894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187950"/>
            <a:ext cx="775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4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253403"/>
            <a:ext cx="8686800" cy="1197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Standard lingo: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2588138"/>
            <a:ext cx="8686800" cy="124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We will always stick with the term “</a:t>
            </a:r>
            <a:r>
              <a:rPr lang="en-GB" sz="2600" i="1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” to refer to anything in which the outcome(s) are uncertain.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195" y="4965481"/>
            <a:ext cx="730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NOTE: In this course we are usually referring to outcomes of experiments we CAN specify frequencies for.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898202"/>
            <a:ext cx="8686800" cy="860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Applies to outcomes we both can and cannot specify a frequency for.</a:t>
            </a:r>
          </a:p>
        </p:txBody>
      </p:sp>
    </p:spTree>
    <p:extLst>
      <p:ext uri="{BB962C8B-B14F-4D97-AF65-F5344CB8AC3E}">
        <p14:creationId xmlns:p14="http://schemas.microsoft.com/office/powerpoint/2010/main" val="72329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e’s more than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 way to condition: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Bayes’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Intersection commutes: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548" y="2423893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024773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But from the multiplication rule we know: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4" y="4423119"/>
            <a:ext cx="4163751" cy="316994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79802" y="4355281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71089" y="5478660"/>
            <a:ext cx="2999940" cy="576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6" y="5336319"/>
            <a:ext cx="4199971" cy="89850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4" y="1854200"/>
            <a:ext cx="2218761" cy="26894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2479675"/>
            <a:ext cx="3081347" cy="315817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17" y="3497917"/>
            <a:ext cx="3519946" cy="30789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7" y="3895566"/>
            <a:ext cx="3448700" cy="3002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736" y="5207000"/>
            <a:ext cx="7646737" cy="1104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50500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slightly more general form for Bayes’ Theorem: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3" y="5338918"/>
            <a:ext cx="6642100" cy="118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2241236"/>
            <a:ext cx="4178300" cy="1092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81952"/>
            <a:ext cx="8960635" cy="7627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63" y="4410538"/>
            <a:ext cx="3872055" cy="337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736" y="5172364"/>
            <a:ext cx="7646737" cy="140490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 again…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Suppose 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is positive for MCD. What is the probability that he truly has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| 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611" y="2541916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562600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dirty="0">
                <a:latin typeface="Times New Roman"/>
                <a:cs typeface="Times New Roman"/>
              </a:rPr>
              <a:t>of the 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Of the 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47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27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875" y="1175980"/>
            <a:ext cx="3309106" cy="5262978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&lt;- 0.86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&lt;- 1-D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 = 1 -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395" y="2176687"/>
            <a:ext cx="4386500" cy="289310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(D'|L)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(D|L')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*D)/(1-L)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73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infamous example of the abuse of independence assumptions and the “</a:t>
            </a:r>
            <a:r>
              <a:rPr lang="en-US" sz="2400" b="1" dirty="0" smtClean="0">
                <a:latin typeface="Times New Roman"/>
                <a:cs typeface="Times New Roman"/>
              </a:rPr>
              <a:t>Prosecutors Fallacy</a:t>
            </a:r>
            <a:r>
              <a:rPr lang="en-US" sz="2400" dirty="0" smtClean="0">
                <a:latin typeface="Times New Roman"/>
                <a:cs typeface="Times New Roman"/>
              </a:rPr>
              <a:t>” is the People vs. Collins case in 1968. Eyewitness evidence in a robbery case was: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Black male with beard BMB.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(BMB) 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Male had moustache (MM).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(MM) = 0.25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White female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dirty="0" smtClean="0">
                <a:latin typeface="Times New Roman"/>
                <a:cs typeface="Times New Roman"/>
              </a:rPr>
              <a:t>ponytail (WFP). 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(WFP) </a:t>
            </a:r>
            <a:r>
              <a:rPr lang="en-US" sz="2000" dirty="0">
                <a:latin typeface="Times New Roman"/>
                <a:cs typeface="Times New Roman"/>
              </a:rPr>
              <a:t>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oman had blond hair (WB)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(WB)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0.333</a:t>
            </a:r>
            <a:endParaRPr lang="en-US" sz="2000" dirty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Getaway car was yellow (YC).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(YC)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an interracial couple is unlikely (IRC)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(IRC)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0.001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5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defendants had all these characteristics. Prosecutor then suggests that the probability that another randomly selected </a:t>
            </a:r>
            <a:r>
              <a:rPr lang="en-US" sz="2800" dirty="0">
                <a:latin typeface="Times New Roman"/>
                <a:cs typeface="Times New Roman"/>
              </a:rPr>
              <a:t>couple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 would have all of these characteristics (E) is: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1" y="2830827"/>
            <a:ext cx="7803288" cy="678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4062" y="3198437"/>
            <a:ext cx="3835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ABUSE OF INDEPENDENCE!!!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-39688" y="380104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Prosecutor then concluded that the chance the defendants were innocent,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d</a:t>
            </a:r>
            <a:r>
              <a:rPr lang="en-US" sz="2800" dirty="0" err="1" smtClean="0">
                <a:latin typeface="Times New Roman"/>
                <a:cs typeface="Times New Roman"/>
              </a:rPr>
              <a:t>|E</a:t>
            </a:r>
            <a:r>
              <a:rPr lang="en-US" sz="2800" dirty="0" smtClean="0">
                <a:latin typeface="Times New Roman"/>
                <a:cs typeface="Times New Roman"/>
              </a:rPr>
              <a:t>) was ≈  1 × 10</a:t>
            </a:r>
            <a:r>
              <a:rPr lang="en-US" sz="2800" baseline="30000" dirty="0" smtClean="0">
                <a:latin typeface="Times New Roman"/>
                <a:cs typeface="Times New Roman"/>
              </a:rPr>
              <a:t>-8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431" y="4944561"/>
            <a:ext cx="3835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err="1">
                <a:latin typeface="Times New Roman"/>
                <a:cs typeface="Times New Roman"/>
              </a:rPr>
              <a:t>|E</a:t>
            </a:r>
            <a:r>
              <a:rPr lang="en-US" sz="3600" dirty="0" smtClean="0">
                <a:latin typeface="Times New Roman"/>
                <a:cs typeface="Times New Roman"/>
              </a:rPr>
              <a:t>) = </a:t>
            </a:r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dirty="0" err="1" smtClean="0">
                <a:latin typeface="Times New Roman"/>
                <a:cs typeface="Times New Roman"/>
              </a:rPr>
              <a:t>E|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smtClean="0">
                <a:latin typeface="Times New Roman"/>
                <a:cs typeface="Times New Roman"/>
              </a:rPr>
              <a:t>)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319453" y="4917104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Prosecutors Fallacy. </a:t>
            </a: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NOT TRUE IN GENERAL!!!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319453" y="5827080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Also called the fallacy of the reversed conditional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81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9911" y="2002992"/>
            <a:ext cx="7796329" cy="9971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Nominal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(categories)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	Experiment: Did he do it?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" y="3160591"/>
            <a:ext cx="7644061" cy="41349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150" y="4147266"/>
            <a:ext cx="8279162" cy="149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Ordinal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(orderable somehow) 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Experiment: How many arsons will there be in 	my neighbourhood this year?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757" y="6035174"/>
            <a:ext cx="4309979" cy="4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266" y="1975436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Any values in the real numbers,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266" y="4547514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concentration of cocaine in a suspects blood?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5692610"/>
            <a:ext cx="4381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709073"/>
            <a:ext cx="3390900" cy="469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479" y="2031394"/>
            <a:ext cx="330200" cy="31750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3770" y="2654757"/>
            <a:ext cx="7236418" cy="893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mass of scheduled drugs seized in a box of 15,000 glassine envelopes?</a:t>
            </a:r>
          </a:p>
        </p:txBody>
      </p:sp>
    </p:spTree>
    <p:extLst>
      <p:ext uri="{BB962C8B-B14F-4D97-AF65-F5344CB8AC3E}">
        <p14:creationId xmlns:p14="http://schemas.microsoft.com/office/powerpoint/2010/main" val="31790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57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ubset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a sample space is an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event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2" y="1234447"/>
            <a:ext cx="1270000" cy="355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94701" y="4474807"/>
            <a:ext cx="2696721" cy="23661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5966556" y="5073492"/>
            <a:ext cx="450580" cy="3828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20729" y="5520127"/>
            <a:ext cx="902390" cy="7653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9729" y="5488661"/>
            <a:ext cx="58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1166"/>
              </p:ext>
            </p:extLst>
          </p:nvPr>
        </p:nvGraphicFramePr>
        <p:xfrm>
          <a:off x="1907563" y="2015152"/>
          <a:ext cx="4931522" cy="2009140"/>
        </p:xfrm>
        <a:graphic>
          <a:graphicData uri="http://schemas.openxmlformats.org/drawingml/2006/table">
            <a:tbl>
              <a:tblPr/>
              <a:tblGrid>
                <a:gridCol w="657380"/>
                <a:gridCol w="628149"/>
                <a:gridCol w="594071"/>
                <a:gridCol w="593949"/>
                <a:gridCol w="532561"/>
                <a:gridCol w="682770"/>
                <a:gridCol w="628149"/>
                <a:gridCol w="61449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7627854" y="2877307"/>
            <a:ext cx="450580" cy="3828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66155" y="3099584"/>
            <a:ext cx="2444317" cy="2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1694" y="2321274"/>
            <a:ext cx="2570693" cy="1242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77544" y="2457820"/>
            <a:ext cx="3461541" cy="1627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7544" y="3577493"/>
            <a:ext cx="0" cy="50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5077" y="2321274"/>
            <a:ext cx="9476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85" y="3561272"/>
            <a:ext cx="284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E </a:t>
            </a:r>
            <a:r>
              <a:rPr lang="en-US" sz="2000" dirty="0" smtClean="0">
                <a:latin typeface="Times"/>
                <a:cs typeface="Times"/>
              </a:rPr>
              <a:t>= Sum of rolls is 6 or 7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13016" y="3741348"/>
            <a:ext cx="737392" cy="19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92" y="5883511"/>
            <a:ext cx="1270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complement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event: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Everything not in the event</a:t>
            </a:r>
            <a:endParaRPr lang="en-GB" sz="2800" b="1" i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8950" y="3294417"/>
            <a:ext cx="3147708" cy="27606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0"/>
          <a:stretch/>
        </p:blipFill>
        <p:spPr>
          <a:xfrm>
            <a:off x="6025872" y="3500608"/>
            <a:ext cx="1097761" cy="83912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56573" y="4339736"/>
            <a:ext cx="1053301" cy="8929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9937" y="4376546"/>
            <a:ext cx="68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5700" y="3818979"/>
            <a:ext cx="713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r>
              <a:rPr lang="en-US" sz="4400" i="1" baseline="30000" dirty="0" smtClean="0">
                <a:latin typeface="Calibri"/>
                <a:cs typeface="Calibri"/>
              </a:rPr>
              <a:t>’</a:t>
            </a:r>
            <a:endParaRPr lang="en-US" sz="4400" i="1" baseline="30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7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4188" y="1630695"/>
            <a:ext cx="837722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simple event </a:t>
            </a:r>
            <a:r>
              <a:rPr lang="en-US" sz="2800" dirty="0">
                <a:latin typeface="Times New Roman"/>
                <a:cs typeface="Times New Roman"/>
              </a:rPr>
              <a:t>is an event containing a single outcome.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compound event </a:t>
            </a:r>
            <a:r>
              <a:rPr lang="en-US" sz="2800" dirty="0">
                <a:latin typeface="Times New Roman"/>
                <a:cs typeface="Times New Roman"/>
              </a:rPr>
              <a:t>consists of more than one outcome. 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When </a:t>
            </a:r>
            <a:r>
              <a:rPr lang="en-US" sz="2800" dirty="0">
                <a:latin typeface="Times New Roman"/>
                <a:cs typeface="Times New Roman"/>
              </a:rPr>
              <a:t>the experiment is performed, if the outcome that occurs is in event </a:t>
            </a:r>
            <a:r>
              <a:rPr lang="en-US" sz="2800" i="1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 then we say </a:t>
            </a:r>
            <a:r>
              <a:rPr lang="en-US" sz="2800" i="1" dirty="0">
                <a:latin typeface="Times New Roman"/>
                <a:cs typeface="Times New Roman"/>
              </a:rPr>
              <a:t>E </a:t>
            </a:r>
            <a:r>
              <a:rPr lang="en-US" sz="2800" b="1" u="sng" dirty="0">
                <a:latin typeface="Times New Roman"/>
                <a:cs typeface="Times New Roman"/>
              </a:rPr>
              <a:t>occurs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8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Venn diagram: </a:t>
            </a:r>
            <a:r>
              <a:rPr lang="en-US" sz="2400" dirty="0">
                <a:latin typeface="Times New Roman"/>
                <a:cs typeface="Times New Roman"/>
              </a:rPr>
              <a:t>A pictorial representation of combinations of sets making use of circles and rectangles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22523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Empty set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smtClean="0">
                <a:latin typeface="Times New Roman"/>
                <a:cs typeface="Times New Roman"/>
              </a:rPr>
              <a:t>set </a:t>
            </a:r>
            <a:r>
              <a:rPr lang="en-US" sz="2400" dirty="0">
                <a:latin typeface="Times New Roman"/>
                <a:cs typeface="Times New Roman"/>
              </a:rPr>
              <a:t>containing no outcomes.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u="sng" dirty="0">
                <a:latin typeface="Times New Roman"/>
                <a:cs typeface="Times New Roman"/>
              </a:rPr>
              <a:t>null set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or </a:t>
            </a:r>
            <a:r>
              <a:rPr lang="en-US" sz="2400" dirty="0" smtClean="0">
                <a:latin typeface="Times New Roman"/>
                <a:cs typeface="Times New Roman"/>
              </a:rPr>
              <a:t>{ </a:t>
            </a:r>
            <a:r>
              <a:rPr lang="en-US" sz="2400" dirty="0">
                <a:latin typeface="Times New Roman"/>
                <a:cs typeface="Times New Roman"/>
              </a:rPr>
              <a:t>}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4115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Union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2400" dirty="0">
                <a:latin typeface="Times New Roman"/>
                <a:cs typeface="Times New Roman"/>
              </a:rPr>
              <a:t> B occurs if A occurs, B occurs </a:t>
            </a:r>
            <a:r>
              <a:rPr lang="en-US" sz="2400" b="1" i="1" u="sng" dirty="0">
                <a:latin typeface="Times New Roman"/>
                <a:cs typeface="Times New Roman"/>
              </a:rPr>
              <a:t>or</a:t>
            </a:r>
            <a:r>
              <a:rPr lang="en-US" sz="2400" dirty="0">
                <a:latin typeface="Times New Roman"/>
                <a:cs typeface="Times New Roman"/>
              </a:rPr>
              <a:t> both A and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58391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43523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73723" y="4617591"/>
            <a:ext cx="1037810" cy="1410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8695" y="4872644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4396" y="4885474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0877" y="4916251"/>
            <a:ext cx="1652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4400" dirty="0">
                <a:latin typeface="Times New Roman"/>
                <a:cs typeface="Times New Roman"/>
              </a:rPr>
              <a:t> B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5" y="5109410"/>
            <a:ext cx="1143000" cy="35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704" y="4985721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also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55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2" grpId="0" animBg="1"/>
      <p:bldP spid="17" grpId="0"/>
      <p:bldP spid="17" grpId="1"/>
      <p:bldP spid="18" grpId="0"/>
      <p:bldP spid="18" grpId="1"/>
      <p:bldP spid="19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2473</Words>
  <Application>Microsoft Macintosh PowerPoint</Application>
  <PresentationFormat>On-screen Show (4:3)</PresentationFormat>
  <Paragraphs>348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81</cp:revision>
  <dcterms:created xsi:type="dcterms:W3CDTF">2015-12-23T12:49:36Z</dcterms:created>
  <dcterms:modified xsi:type="dcterms:W3CDTF">2019-01-30T17:32:58Z</dcterms:modified>
</cp:coreProperties>
</file>