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86" r:id="rId6"/>
    <p:sldId id="261" r:id="rId7"/>
    <p:sldId id="289" r:id="rId8"/>
    <p:sldId id="290" r:id="rId9"/>
    <p:sldId id="291" r:id="rId10"/>
    <p:sldId id="293" r:id="rId11"/>
    <p:sldId id="294" r:id="rId12"/>
    <p:sldId id="295" r:id="rId13"/>
    <p:sldId id="296" r:id="rId14"/>
    <p:sldId id="297" r:id="rId15"/>
    <p:sldId id="298" r:id="rId16"/>
    <p:sldId id="299" r:id="rId17"/>
    <p:sldId id="300" r:id="rId18"/>
    <p:sldId id="268" r:id="rId19"/>
    <p:sldId id="269" r:id="rId20"/>
    <p:sldId id="270"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8F003-B696-4347-8F8C-D9FE9D369C61}" type="datetimeFigureOut">
              <a:rPr lang="en-US" smtClean="0"/>
              <a:t>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D7283-A724-3C4A-A2C4-A2280BB9ACA2}" type="slidenum">
              <a:rPr lang="en-US" smtClean="0"/>
              <a:t>‹#›</a:t>
            </a:fld>
            <a:endParaRPr lang="en-US"/>
          </a:p>
        </p:txBody>
      </p:sp>
    </p:spTree>
    <p:extLst>
      <p:ext uri="{BB962C8B-B14F-4D97-AF65-F5344CB8AC3E}">
        <p14:creationId xmlns:p14="http://schemas.microsoft.com/office/powerpoint/2010/main" val="2144233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183C9-5454-D249-8874-543BDF57299E}" type="slidenum">
              <a:rPr lang="en-US" smtClean="0"/>
              <a:t>11</a:t>
            </a:fld>
            <a:endParaRPr lang="en-US"/>
          </a:p>
        </p:txBody>
      </p:sp>
    </p:spTree>
    <p:extLst>
      <p:ext uri="{BB962C8B-B14F-4D97-AF65-F5344CB8AC3E}">
        <p14:creationId xmlns:p14="http://schemas.microsoft.com/office/powerpoint/2010/main" val="385165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183C9-5454-D249-8874-543BDF57299E}" type="slidenum">
              <a:rPr lang="en-US" smtClean="0"/>
              <a:t>13</a:t>
            </a:fld>
            <a:endParaRPr lang="en-US"/>
          </a:p>
        </p:txBody>
      </p:sp>
    </p:spTree>
    <p:extLst>
      <p:ext uri="{BB962C8B-B14F-4D97-AF65-F5344CB8AC3E}">
        <p14:creationId xmlns:p14="http://schemas.microsoft.com/office/powerpoint/2010/main" val="38516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63279-749B-E54F-8DB0-0710F837BB10}"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186050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63279-749B-E54F-8DB0-0710F837BB10}"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1874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63279-749B-E54F-8DB0-0710F837BB10}"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85913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63279-749B-E54F-8DB0-0710F837BB10}"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15406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63279-749B-E54F-8DB0-0710F837BB10}"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362230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C63279-749B-E54F-8DB0-0710F837BB10}"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373573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63279-749B-E54F-8DB0-0710F837BB10}" type="datetimeFigureOut">
              <a:rPr lang="en-US" smtClean="0"/>
              <a:t>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420822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63279-749B-E54F-8DB0-0710F837BB10}" type="datetimeFigureOut">
              <a:rPr lang="en-US" smtClean="0"/>
              <a:t>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329464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63279-749B-E54F-8DB0-0710F837BB10}" type="datetimeFigureOut">
              <a:rPr lang="en-US" smtClean="0"/>
              <a:t>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203172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63279-749B-E54F-8DB0-0710F837BB10}"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35520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63279-749B-E54F-8DB0-0710F837BB10}"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387B-DAC8-4943-8014-DC4EE2989E8B}" type="slidenum">
              <a:rPr lang="en-US" smtClean="0"/>
              <a:t>‹#›</a:t>
            </a:fld>
            <a:endParaRPr lang="en-US"/>
          </a:p>
        </p:txBody>
      </p:sp>
    </p:spTree>
    <p:extLst>
      <p:ext uri="{BB962C8B-B14F-4D97-AF65-F5344CB8AC3E}">
        <p14:creationId xmlns:p14="http://schemas.microsoft.com/office/powerpoint/2010/main" val="2408385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63279-749B-E54F-8DB0-0710F837BB10}" type="datetimeFigureOut">
              <a:rPr lang="en-US" smtClean="0"/>
              <a:t>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6387B-DAC8-4943-8014-DC4EE2989E8B}" type="slidenum">
              <a:rPr lang="en-US" smtClean="0"/>
              <a:t>‹#›</a:t>
            </a:fld>
            <a:endParaRPr lang="en-US"/>
          </a:p>
        </p:txBody>
      </p:sp>
    </p:spTree>
    <p:extLst>
      <p:ext uri="{BB962C8B-B14F-4D97-AF65-F5344CB8AC3E}">
        <p14:creationId xmlns:p14="http://schemas.microsoft.com/office/powerpoint/2010/main" val="117664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em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em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5" Type="http://schemas.openxmlformats.org/officeDocument/2006/relationships/image" Target="../media/image28.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6" Type="http://schemas.openxmlformats.org/officeDocument/2006/relationships/image" Target="../media/image36.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1291865"/>
            <a:ext cx="8987246" cy="526243"/>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We are interested in </a:t>
            </a:r>
            <a:r>
              <a:rPr lang="en-GB" sz="2600" b="1" i="1" u="sng" dirty="0" smtClean="0">
                <a:solidFill>
                  <a:srgbClr val="000000"/>
                </a:solidFill>
                <a:latin typeface="Times New Roman" pitchFamily="18" charset="0"/>
              </a:rPr>
              <a:t>methods that produce</a:t>
            </a:r>
            <a:r>
              <a:rPr lang="en-GB" sz="2600" dirty="0" smtClean="0">
                <a:solidFill>
                  <a:srgbClr val="000000"/>
                </a:solidFill>
                <a:latin typeface="Times New Roman" pitchFamily="18" charset="0"/>
              </a:rPr>
              <a:t> an interval:</a:t>
            </a:r>
          </a:p>
        </p:txBody>
      </p:sp>
      <p:pic>
        <p:nvPicPr>
          <p:cNvPr id="51" name="Picture 5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a:spLocks noChangeArrowheads="1"/>
          </p:cNvSpPr>
          <p:nvPr/>
        </p:nvSpPr>
        <p:spPr bwMode="auto">
          <a:xfrm>
            <a:off x="0" y="4125956"/>
            <a:ext cx="8987246" cy="2130454"/>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Common interval methods for:</a:t>
            </a:r>
            <a:endParaRPr lang="en-GB" sz="2600" b="1" dirty="0" smtClean="0">
              <a:solidFill>
                <a:srgbClr val="000000"/>
              </a:solidFill>
              <a:latin typeface="Times New Roman" pitchFamily="18" charset="0"/>
            </a:endParaRP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200" dirty="0" smtClean="0">
                <a:solidFill>
                  <a:srgbClr val="000000"/>
                </a:solidFill>
                <a:latin typeface="Times New Roman" pitchFamily="18" charset="0"/>
              </a:rPr>
              <a:t>Confidence intervals</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200" dirty="0" smtClean="0">
                <a:solidFill>
                  <a:srgbClr val="000000"/>
                </a:solidFill>
                <a:latin typeface="Times New Roman" pitchFamily="18" charset="0"/>
              </a:rPr>
              <a:t>Prediction intervals</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200" dirty="0" smtClean="0">
                <a:solidFill>
                  <a:srgbClr val="000000"/>
                </a:solidFill>
                <a:latin typeface="Times New Roman" pitchFamily="18" charset="0"/>
              </a:rPr>
              <a:t>Tolerance intervals</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200" dirty="0" smtClean="0">
                <a:solidFill>
                  <a:srgbClr val="000000"/>
                </a:solidFill>
                <a:latin typeface="Times New Roman" pitchFamily="18" charset="0"/>
              </a:rPr>
              <a:t>Credibility/Probability intervals (Bayesian</a:t>
            </a:r>
            <a:r>
              <a:rPr lang="en-GB" sz="2200" dirty="0">
                <a:solidFill>
                  <a:srgbClr val="000000"/>
                </a:solidFill>
                <a:latin typeface="Times New Roman" pitchFamily="18" charset="0"/>
              </a:rPr>
              <a:t>)</a:t>
            </a:r>
            <a:endParaRPr lang="en-GB" sz="2200" dirty="0" smtClean="0">
              <a:solidFill>
                <a:srgbClr val="000000"/>
              </a:solidFill>
              <a:latin typeface="Times New Roman" pitchFamily="18" charset="0"/>
            </a:endParaRPr>
          </a:p>
        </p:txBody>
      </p:sp>
      <p:sp>
        <p:nvSpPr>
          <p:cNvPr id="7"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Interval Estimation</a:t>
            </a:r>
          </a:p>
        </p:txBody>
      </p:sp>
      <p:sp>
        <p:nvSpPr>
          <p:cNvPr id="8" name="Rectangle 5"/>
          <p:cNvSpPr>
            <a:spLocks noChangeArrowheads="1"/>
          </p:cNvSpPr>
          <p:nvPr/>
        </p:nvSpPr>
        <p:spPr bwMode="auto">
          <a:xfrm>
            <a:off x="0" y="2754366"/>
            <a:ext cx="8987246" cy="1171069"/>
          </a:xfrm>
          <a:prstGeom prst="rect">
            <a:avLst/>
          </a:prstGeom>
          <a:noFill/>
          <a:ln w="9525">
            <a:noFill/>
            <a:round/>
            <a:headEnd/>
            <a:tailEnd/>
          </a:ln>
        </p:spPr>
        <p:txBody>
          <a:bodyPr lIns="0" tIns="0" rIns="0" bIns="0"/>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Given the assumptions of the methods are satisfied, the interval covers the true value of the parameter </a:t>
            </a:r>
            <a:r>
              <a:rPr lang="en-GB" sz="2400" b="1" i="1" u="sng" dirty="0" smtClean="0">
                <a:solidFill>
                  <a:srgbClr val="000000"/>
                </a:solidFill>
                <a:latin typeface="Times New Roman" pitchFamily="18" charset="0"/>
              </a:rPr>
              <a:t>with (approximate) probability at least</a:t>
            </a:r>
            <a:r>
              <a:rPr lang="en-GB" sz="2400" dirty="0" smtClean="0">
                <a:solidFill>
                  <a:srgbClr val="000000"/>
                </a:solidFill>
                <a:latin typeface="Times New Roman" pitchFamily="18" charset="0"/>
              </a:rPr>
              <a:t> 1 – </a:t>
            </a:r>
            <a:r>
              <a:rPr lang="en-GB" sz="2400" dirty="0" smtClean="0">
                <a:solidFill>
                  <a:srgbClr val="000000"/>
                </a:solidFill>
                <a:latin typeface="Symbol" charset="2"/>
                <a:cs typeface="Symbol" charset="2"/>
              </a:rPr>
              <a:t>a</a:t>
            </a:r>
            <a:r>
              <a:rPr lang="en-GB" sz="2400" dirty="0" smtClean="0">
                <a:solidFill>
                  <a:srgbClr val="000000"/>
                </a:solidFill>
                <a:latin typeface="Times New Roman" pitchFamily="18" charset="0"/>
              </a:rPr>
              <a:t>.</a:t>
            </a:r>
          </a:p>
        </p:txBody>
      </p:sp>
      <p:pic>
        <p:nvPicPr>
          <p:cNvPr id="3" name="Picture 2"/>
          <p:cNvPicPr>
            <a:picLocks noChangeAspect="1"/>
          </p:cNvPicPr>
          <p:nvPr/>
        </p:nvPicPr>
        <p:blipFill>
          <a:blip r:embed="rId3"/>
          <a:stretch>
            <a:fillRect/>
          </a:stretch>
        </p:blipFill>
        <p:spPr>
          <a:xfrm>
            <a:off x="3715088" y="1911684"/>
            <a:ext cx="1473200" cy="609600"/>
          </a:xfrm>
          <a:prstGeom prst="rect">
            <a:avLst/>
          </a:prstGeom>
        </p:spPr>
      </p:pic>
      <p:cxnSp>
        <p:nvCxnSpPr>
          <p:cNvPr id="9" name="Straight Arrow Connector 8"/>
          <p:cNvCxnSpPr/>
          <p:nvPr/>
        </p:nvCxnSpPr>
        <p:spPr>
          <a:xfrm flipH="1">
            <a:off x="3890214" y="4785880"/>
            <a:ext cx="1191130" cy="13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890214" y="5245754"/>
            <a:ext cx="1191130" cy="13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890214" y="5732365"/>
            <a:ext cx="1191130" cy="13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973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304800" y="1270687"/>
            <a:ext cx="8686800" cy="562478"/>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Construction of a </a:t>
            </a:r>
            <a:r>
              <a:rPr lang="en-GB" sz="3200" b="1" dirty="0" smtClean="0">
                <a:solidFill>
                  <a:srgbClr val="000000"/>
                </a:solidFill>
                <a:latin typeface="Times New Roman" pitchFamily="18" charset="0"/>
              </a:rPr>
              <a:t>CI for a mean </a:t>
            </a:r>
            <a:r>
              <a:rPr lang="en-GB" sz="3200" dirty="0" smtClean="0">
                <a:solidFill>
                  <a:srgbClr val="000000"/>
                </a:solidFill>
                <a:latin typeface="Times New Roman" pitchFamily="18" charset="0"/>
              </a:rPr>
              <a:t>depends on:</a:t>
            </a:r>
          </a:p>
        </p:txBody>
      </p:sp>
      <p:sp>
        <p:nvSpPr>
          <p:cNvPr id="7" name="Rectangle 4"/>
          <p:cNvSpPr>
            <a:spLocks noChangeArrowheads="1"/>
          </p:cNvSpPr>
          <p:nvPr/>
        </p:nvSpPr>
        <p:spPr bwMode="auto">
          <a:xfrm>
            <a:off x="231775" y="29724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9" name="Picture 8"/>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5"/>
          <p:cNvSpPr>
            <a:spLocks noChangeArrowheads="1"/>
          </p:cNvSpPr>
          <p:nvPr/>
        </p:nvSpPr>
        <p:spPr bwMode="auto">
          <a:xfrm>
            <a:off x="304800" y="2360639"/>
            <a:ext cx="5032140" cy="443542"/>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Standard error for the mean</a:t>
            </a:r>
          </a:p>
        </p:txBody>
      </p:sp>
      <p:sp>
        <p:nvSpPr>
          <p:cNvPr id="11" name="Rectangle 5"/>
          <p:cNvSpPr>
            <a:spLocks noChangeArrowheads="1"/>
          </p:cNvSpPr>
          <p:nvPr/>
        </p:nvSpPr>
        <p:spPr bwMode="auto">
          <a:xfrm>
            <a:off x="301692" y="2913522"/>
            <a:ext cx="8686800" cy="1531060"/>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Level of confidence 1-</a:t>
            </a:r>
            <a:r>
              <a:rPr lang="en-US" sz="2800" dirty="0" smtClean="0">
                <a:solidFill>
                  <a:schemeClr val="tx1"/>
                </a:solidFill>
                <a:latin typeface="Times New Roman" pitchFamily="18" charset="0"/>
                <a:cs typeface="Times New Roman" pitchFamily="18" charset="0"/>
              </a:rPr>
              <a:t>α</a:t>
            </a:r>
            <a:endParaRPr lang="en-GB" sz="2800" dirty="0" smtClean="0">
              <a:solidFill>
                <a:srgbClr val="000000"/>
              </a:solidFill>
              <a:latin typeface="Symbol" pitchFamily="18" charset="2"/>
            </a:endParaRP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chemeClr val="tx1"/>
                </a:solidFill>
                <a:latin typeface="Times New Roman" pitchFamily="18" charset="0"/>
                <a:cs typeface="Times New Roman" pitchFamily="18" charset="0"/>
              </a:rPr>
              <a:t>α </a:t>
            </a:r>
            <a:r>
              <a:rPr lang="en-GB" sz="2600" dirty="0" smtClean="0">
                <a:solidFill>
                  <a:srgbClr val="000000"/>
                </a:solidFill>
                <a:latin typeface="Times New Roman" pitchFamily="18" charset="0"/>
              </a:rPr>
              <a:t>is significance level</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Use </a:t>
            </a:r>
            <a:r>
              <a:rPr lang="en-US" sz="2400" dirty="0" smtClean="0">
                <a:solidFill>
                  <a:schemeClr val="tx1"/>
                </a:solidFill>
                <a:latin typeface="Times New Roman" pitchFamily="18" charset="0"/>
                <a:cs typeface="Times New Roman" pitchFamily="18" charset="0"/>
              </a:rPr>
              <a:t>α </a:t>
            </a:r>
            <a:r>
              <a:rPr lang="en-GB" sz="2600" dirty="0" smtClean="0">
                <a:solidFill>
                  <a:srgbClr val="000000"/>
                </a:solidFill>
                <a:latin typeface="Times New Roman" pitchFamily="18" charset="0"/>
              </a:rPr>
              <a:t>to compute </a:t>
            </a:r>
            <a:r>
              <a:rPr lang="en-GB" sz="2600" i="1" dirty="0" smtClean="0">
                <a:solidFill>
                  <a:srgbClr val="000000"/>
                </a:solidFill>
                <a:latin typeface="Times New Roman" pitchFamily="18" charset="0"/>
              </a:rPr>
              <a:t>t</a:t>
            </a:r>
            <a:r>
              <a:rPr lang="en-GB" sz="2600" i="1" baseline="-25000" dirty="0" smtClean="0">
                <a:solidFill>
                  <a:srgbClr val="000000"/>
                </a:solidFill>
                <a:latin typeface="Times New Roman" pitchFamily="18" charset="0"/>
              </a:rPr>
              <a:t>c</a:t>
            </a:r>
            <a:r>
              <a:rPr lang="en-GB" sz="2600" dirty="0" smtClean="0">
                <a:solidFill>
                  <a:srgbClr val="000000"/>
                </a:solidFill>
                <a:latin typeface="Times New Roman" pitchFamily="18" charset="0"/>
              </a:rPr>
              <a:t>-</a:t>
            </a:r>
            <a:r>
              <a:rPr lang="en-GB" sz="2600" dirty="0" smtClean="0">
                <a:solidFill>
                  <a:srgbClr val="000000"/>
                </a:solidFill>
                <a:latin typeface="Times New Roman" pitchFamily="18" charset="0"/>
              </a:rPr>
              <a:t>value</a:t>
            </a:r>
            <a:endParaRPr lang="en-GB" sz="2600" dirty="0" smtClean="0">
              <a:solidFill>
                <a:srgbClr val="000000"/>
              </a:solidFill>
              <a:latin typeface="Times New Roman" pitchFamily="18" charset="0"/>
            </a:endParaRPr>
          </a:p>
        </p:txBody>
      </p:sp>
      <p:sp>
        <p:nvSpPr>
          <p:cNvPr id="12" name="Rectangle 5"/>
          <p:cNvSpPr>
            <a:spLocks noChangeArrowheads="1"/>
          </p:cNvSpPr>
          <p:nvPr/>
        </p:nvSpPr>
        <p:spPr bwMode="auto">
          <a:xfrm>
            <a:off x="335078" y="4483456"/>
            <a:ext cx="8686800" cy="1089953"/>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800" dirty="0" smtClean="0">
                <a:solidFill>
                  <a:schemeClr val="tx1"/>
                </a:solidFill>
                <a:latin typeface="Times New Roman" pitchFamily="18" charset="0"/>
                <a:cs typeface="Times New Roman" pitchFamily="18" charset="0"/>
              </a:rPr>
              <a:t>(1-α)×100% CI for population mean using a sample </a:t>
            </a:r>
            <a:r>
              <a:rPr lang="en-US" sz="2800" dirty="0" smtClean="0">
                <a:latin typeface="Times New Roman" pitchFamily="18" charset="0"/>
                <a:cs typeface="Times New Roman" pitchFamily="18" charset="0"/>
              </a:rPr>
              <a:t>average and standard error </a:t>
            </a:r>
            <a:r>
              <a:rPr lang="en-US" sz="2800" dirty="0" smtClean="0">
                <a:solidFill>
                  <a:schemeClr val="tx1"/>
                </a:solidFill>
                <a:latin typeface="Times New Roman" pitchFamily="18" charset="0"/>
                <a:cs typeface="Times New Roman" pitchFamily="18" charset="0"/>
              </a:rPr>
              <a:t>is:</a:t>
            </a:r>
            <a:endParaRPr lang="en-GB" sz="2800" dirty="0" smtClean="0">
              <a:solidFill>
                <a:srgbClr val="000000"/>
              </a:solidFill>
              <a:latin typeface="Times New Roman" pitchFamily="18" charset="0"/>
            </a:endParaRPr>
          </a:p>
        </p:txBody>
      </p:sp>
      <p:pic>
        <p:nvPicPr>
          <p:cNvPr id="13" name="Picture 12"/>
          <p:cNvPicPr>
            <a:picLocks noChangeAspect="1"/>
          </p:cNvPicPr>
          <p:nvPr/>
        </p:nvPicPr>
        <p:blipFill>
          <a:blip r:embed="rId3"/>
          <a:stretch>
            <a:fillRect/>
          </a:stretch>
        </p:blipFill>
        <p:spPr>
          <a:xfrm>
            <a:off x="5197226" y="2442829"/>
            <a:ext cx="387602" cy="387602"/>
          </a:xfrm>
          <a:prstGeom prst="rect">
            <a:avLst/>
          </a:prstGeom>
        </p:spPr>
      </p:pic>
      <p:pic>
        <p:nvPicPr>
          <p:cNvPr id="2" name="Picture 1"/>
          <p:cNvPicPr>
            <a:picLocks noChangeAspect="1"/>
          </p:cNvPicPr>
          <p:nvPr/>
        </p:nvPicPr>
        <p:blipFill>
          <a:blip r:embed="rId4"/>
          <a:stretch>
            <a:fillRect/>
          </a:stretch>
        </p:blipFill>
        <p:spPr>
          <a:xfrm>
            <a:off x="2628900" y="5573409"/>
            <a:ext cx="3886200" cy="482600"/>
          </a:xfrm>
          <a:prstGeom prst="rect">
            <a:avLst/>
          </a:prstGeom>
        </p:spPr>
      </p:pic>
      <p:sp>
        <p:nvSpPr>
          <p:cNvPr id="4" name="Left Brace 3"/>
          <p:cNvSpPr/>
          <p:nvPr/>
        </p:nvSpPr>
        <p:spPr>
          <a:xfrm rot="16200000">
            <a:off x="3424897" y="5248614"/>
            <a:ext cx="270411" cy="17111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e 13"/>
          <p:cNvSpPr/>
          <p:nvPr/>
        </p:nvSpPr>
        <p:spPr>
          <a:xfrm rot="16200000">
            <a:off x="5449622" y="5264111"/>
            <a:ext cx="270411" cy="17111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3364523" y="6339254"/>
            <a:ext cx="546100" cy="419100"/>
          </a:xfrm>
          <a:prstGeom prst="rect">
            <a:avLst/>
          </a:prstGeom>
        </p:spPr>
      </p:pic>
      <p:pic>
        <p:nvPicPr>
          <p:cNvPr id="8" name="Picture 7"/>
          <p:cNvPicPr>
            <a:picLocks noChangeAspect="1"/>
          </p:cNvPicPr>
          <p:nvPr/>
        </p:nvPicPr>
        <p:blipFill>
          <a:blip r:embed="rId6"/>
          <a:stretch>
            <a:fillRect/>
          </a:stretch>
        </p:blipFill>
        <p:spPr>
          <a:xfrm>
            <a:off x="5356478" y="6339254"/>
            <a:ext cx="558800" cy="419100"/>
          </a:xfrm>
          <a:prstGeom prst="rect">
            <a:avLst/>
          </a:prstGeom>
        </p:spPr>
      </p:pic>
      <p:sp>
        <p:nvSpPr>
          <p:cNvPr id="16" name="Rectangle 5"/>
          <p:cNvSpPr>
            <a:spLocks noChangeArrowheads="1"/>
          </p:cNvSpPr>
          <p:nvPr/>
        </p:nvSpPr>
        <p:spPr bwMode="auto">
          <a:xfrm>
            <a:off x="304800" y="1859917"/>
            <a:ext cx="8686800" cy="562478"/>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Sample size </a:t>
            </a:r>
            <a:r>
              <a:rPr lang="en-GB" sz="2800" i="1" dirty="0" smtClean="0">
                <a:solidFill>
                  <a:srgbClr val="000000"/>
                </a:solidFill>
                <a:latin typeface="Times New Roman" pitchFamily="18" charset="0"/>
              </a:rPr>
              <a:t>n</a:t>
            </a:r>
          </a:p>
        </p:txBody>
      </p:sp>
    </p:spTree>
    <p:extLst>
      <p:ext uri="{BB962C8B-B14F-4D97-AF65-F5344CB8AC3E}">
        <p14:creationId xmlns:p14="http://schemas.microsoft.com/office/powerpoint/2010/main" val="929301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P spid="14"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228600" y="945546"/>
            <a:ext cx="8686800" cy="5578475"/>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Compute a 99% two sided confidence interval for the the RI of a glass shard using this sample set:</a:t>
            </a:r>
            <a:endParaRPr lang="en-GB" sz="2400" dirty="0">
              <a:solidFill>
                <a:srgbClr val="000000"/>
              </a:solidFill>
              <a:latin typeface="Times New Roman" pitchFamily="18" charset="0"/>
            </a:endParaRPr>
          </a:p>
        </p:txBody>
      </p:sp>
      <p:sp>
        <p:nvSpPr>
          <p:cNvPr id="14"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Example: Confidence Intervals</a:t>
            </a:r>
            <a:endParaRPr lang="en-GB" sz="3600" dirty="0">
              <a:solidFill>
                <a:srgbClr val="000000"/>
              </a:solidFill>
              <a:latin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662274545"/>
              </p:ext>
            </p:extLst>
          </p:nvPr>
        </p:nvGraphicFramePr>
        <p:xfrm>
          <a:off x="671469" y="1998358"/>
          <a:ext cx="3201988" cy="4137660"/>
        </p:xfrm>
        <a:graphic>
          <a:graphicData uri="http://schemas.openxmlformats.org/drawingml/2006/table">
            <a:tbl>
              <a:tblPr/>
              <a:tblGrid>
                <a:gridCol w="1490663"/>
                <a:gridCol w="1711325"/>
              </a:tblGrid>
              <a:tr h="190500">
                <a:tc>
                  <a:txBody>
                    <a:bodyPr/>
                    <a:lstStyle/>
                    <a:p>
                      <a:pPr algn="l" fontAlgn="b"/>
                      <a:r>
                        <a:rPr lang="en-US" sz="2200" b="0" i="0" u="none" strike="noStrike" dirty="0">
                          <a:solidFill>
                            <a:srgbClr val="000000"/>
                          </a:solidFill>
                          <a:latin typeface="Times New Roman"/>
                        </a:rPr>
                        <a:t>Fragment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latin typeface="Times New Roman"/>
                        </a:rPr>
                        <a:t>Fragment nD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2200" b="0" i="0" u="none" strike="noStrike" dirty="0">
                          <a:solidFill>
                            <a:srgbClr val="000000"/>
                          </a:solidFill>
                          <a:latin typeface="Times New Roman"/>
                        </a:rPr>
                        <a:t>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latin typeface="Times New Roman"/>
                        </a:rPr>
                        <a:t>1.52005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190500">
                <a:tc>
                  <a:txBody>
                    <a:bodyPr/>
                    <a:lstStyle/>
                    <a:p>
                      <a:pPr algn="ctr" fontAlgn="b"/>
                      <a:r>
                        <a:rPr lang="en-US" sz="2200" b="0" i="0" u="none" strike="noStrike" dirty="0">
                          <a:solidFill>
                            <a:srgbClr val="000000"/>
                          </a:solidFill>
                          <a:latin typeface="Times New Roman"/>
                        </a:rPr>
                        <a:t>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11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pic>
        <p:nvPicPr>
          <p:cNvPr id="15" name="Picture 14"/>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9" name="Picture 8"/>
          <p:cNvPicPr>
            <a:picLocks noChangeAspect="1"/>
          </p:cNvPicPr>
          <p:nvPr/>
        </p:nvPicPr>
        <p:blipFill rotWithShape="1">
          <a:blip r:embed="rId4"/>
          <a:srcRect l="-1" r="30867"/>
          <a:stretch/>
        </p:blipFill>
        <p:spPr>
          <a:xfrm>
            <a:off x="4219800" y="2177443"/>
            <a:ext cx="2910206" cy="3918557"/>
          </a:xfrm>
          <a:prstGeom prst="rect">
            <a:avLst/>
          </a:prstGeom>
        </p:spPr>
      </p:pic>
      <p:sp>
        <p:nvSpPr>
          <p:cNvPr id="2" name="Right Brace 1"/>
          <p:cNvSpPr/>
          <p:nvPr/>
        </p:nvSpPr>
        <p:spPr>
          <a:xfrm>
            <a:off x="7156468" y="2064180"/>
            <a:ext cx="873062" cy="41376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8074283" y="3360367"/>
            <a:ext cx="612517" cy="1200329"/>
          </a:xfrm>
          <a:prstGeom prst="rect">
            <a:avLst/>
          </a:prstGeom>
          <a:noFill/>
        </p:spPr>
        <p:txBody>
          <a:bodyPr wrap="none" rtlCol="0">
            <a:spAutoFit/>
          </a:bodyPr>
          <a:lstStyle/>
          <a:p>
            <a:r>
              <a:rPr lang="en-US" sz="7200" dirty="0" smtClean="0">
                <a:latin typeface="Times New Roman"/>
                <a:cs typeface="Times New Roman"/>
              </a:rPr>
              <a:t>?</a:t>
            </a:r>
            <a:endParaRPr lang="en-US" sz="7200" dirty="0">
              <a:latin typeface="Times New Roman"/>
              <a:cs typeface="Times New Roman"/>
            </a:endParaRPr>
          </a:p>
        </p:txBody>
      </p:sp>
    </p:spTree>
    <p:extLst>
      <p:ext uri="{BB962C8B-B14F-4D97-AF65-F5344CB8AC3E}">
        <p14:creationId xmlns:p14="http://schemas.microsoft.com/office/powerpoint/2010/main" val="21410012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Example: Confidence Intervals</a:t>
            </a:r>
            <a:endParaRPr lang="en-GB" sz="36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171966" y="1152137"/>
            <a:ext cx="8880274" cy="4154983"/>
          </a:xfrm>
          <a:prstGeom prst="rect">
            <a:avLst/>
          </a:prstGeom>
          <a:solidFill>
            <a:srgbClr val="000C78"/>
          </a:solidFill>
        </p:spPr>
        <p:txBody>
          <a:bodyPr wrap="square">
            <a:spAutoFit/>
          </a:bodyPr>
          <a:lstStyle/>
          <a:p>
            <a:r>
              <a:rPr lang="en-US" sz="1200" dirty="0">
                <a:solidFill>
                  <a:srgbClr val="FFFF00"/>
                </a:solidFill>
                <a:latin typeface="Courier"/>
                <a:cs typeface="Courier"/>
              </a:rPr>
              <a:t># Data (input </a:t>
            </a:r>
            <a:r>
              <a:rPr lang="en-US" sz="1200" dirty="0" err="1">
                <a:solidFill>
                  <a:srgbClr val="FFFF00"/>
                </a:solidFill>
                <a:latin typeface="Courier"/>
                <a:cs typeface="Courier"/>
              </a:rPr>
              <a:t>quantities^GUM</a:t>
            </a:r>
            <a:r>
              <a:rPr lang="en-US" sz="1200" dirty="0">
                <a:solidFill>
                  <a:srgbClr val="FFFF00"/>
                </a:solidFill>
                <a:latin typeface="Courier"/>
                <a:cs typeface="Courier"/>
              </a:rPr>
              <a:t>)</a:t>
            </a:r>
          </a:p>
          <a:p>
            <a:r>
              <a:rPr lang="en-US" sz="1200" dirty="0">
                <a:solidFill>
                  <a:schemeClr val="bg1"/>
                </a:solidFill>
                <a:latin typeface="Courier"/>
                <a:cs typeface="Courier"/>
              </a:rPr>
              <a:t>x &lt;- c(1.52005,1.52003,1.52001,1.52004,1.52000,1.52001,1.52008,1.52011,1.52008,1.52008,1.52008)</a:t>
            </a:r>
          </a:p>
          <a:p>
            <a:r>
              <a:rPr lang="en-US" sz="1200" dirty="0">
                <a:solidFill>
                  <a:schemeClr val="bg1"/>
                </a:solidFill>
                <a:latin typeface="Courier"/>
                <a:cs typeface="Courier"/>
              </a:rPr>
              <a:t>n &lt;- length(x)</a:t>
            </a:r>
          </a:p>
          <a:p>
            <a:endParaRPr lang="en-US" sz="1200" dirty="0">
              <a:solidFill>
                <a:srgbClr val="FFFF00"/>
              </a:solidFill>
              <a:latin typeface="Courier"/>
              <a:cs typeface="Courier"/>
            </a:endParaRPr>
          </a:p>
          <a:p>
            <a:r>
              <a:rPr lang="en-US" sz="1200" dirty="0">
                <a:solidFill>
                  <a:srgbClr val="FFFF00"/>
                </a:solidFill>
                <a:latin typeface="Courier"/>
                <a:cs typeface="Courier"/>
              </a:rPr>
              <a:t># Estimate of </a:t>
            </a:r>
            <a:r>
              <a:rPr lang="en-US" sz="1200" dirty="0" err="1">
                <a:solidFill>
                  <a:srgbClr val="FFFF00"/>
                </a:solidFill>
                <a:latin typeface="Courier"/>
                <a:cs typeface="Courier"/>
              </a:rPr>
              <a:t>measurand^GUM</a:t>
            </a:r>
            <a:r>
              <a:rPr lang="en-US" sz="1200" dirty="0">
                <a:solidFill>
                  <a:srgbClr val="FFFF00"/>
                </a:solidFill>
                <a:latin typeface="Courier"/>
                <a:cs typeface="Courier"/>
              </a:rPr>
              <a:t>:</a:t>
            </a:r>
          </a:p>
          <a:p>
            <a:r>
              <a:rPr lang="en-US" sz="1200" dirty="0" err="1">
                <a:solidFill>
                  <a:srgbClr val="FFFFFF"/>
                </a:solidFill>
                <a:latin typeface="Courier"/>
                <a:cs typeface="Courier"/>
              </a:rPr>
              <a:t>mu.hat</a:t>
            </a:r>
            <a:r>
              <a:rPr lang="en-US" sz="1200" dirty="0">
                <a:solidFill>
                  <a:srgbClr val="FFFFFF"/>
                </a:solidFill>
                <a:latin typeface="Courier"/>
                <a:cs typeface="Courier"/>
              </a:rPr>
              <a:t> &lt;- mean(x)</a:t>
            </a:r>
          </a:p>
          <a:p>
            <a:endParaRPr lang="en-US" sz="1200" dirty="0">
              <a:solidFill>
                <a:srgbClr val="FFFF00"/>
              </a:solidFill>
              <a:latin typeface="Courier"/>
              <a:cs typeface="Courier"/>
            </a:endParaRPr>
          </a:p>
          <a:p>
            <a:r>
              <a:rPr lang="en-US" sz="1200" dirty="0">
                <a:solidFill>
                  <a:srgbClr val="FFFF00"/>
                </a:solidFill>
                <a:latin typeface="Courier"/>
                <a:cs typeface="Courier"/>
              </a:rPr>
              <a:t># Standard uncertainty of the input </a:t>
            </a:r>
            <a:r>
              <a:rPr lang="en-US" sz="1200" dirty="0" err="1">
                <a:solidFill>
                  <a:srgbClr val="FFFF00"/>
                </a:solidFill>
                <a:latin typeface="Courier"/>
                <a:cs typeface="Courier"/>
              </a:rPr>
              <a:t>quantities^GUM</a:t>
            </a:r>
            <a:endParaRPr lang="en-US" sz="1200" dirty="0">
              <a:solidFill>
                <a:srgbClr val="FFFF00"/>
              </a:solidFill>
              <a:latin typeface="Courier"/>
              <a:cs typeface="Courier"/>
            </a:endParaRPr>
          </a:p>
          <a:p>
            <a:r>
              <a:rPr lang="en-US" sz="1200" dirty="0" err="1">
                <a:solidFill>
                  <a:srgbClr val="FFFFFF"/>
                </a:solidFill>
                <a:latin typeface="Courier"/>
                <a:cs typeface="Courier"/>
              </a:rPr>
              <a:t>sdx.hat</a:t>
            </a:r>
            <a:r>
              <a:rPr lang="en-US" sz="1200" dirty="0">
                <a:solidFill>
                  <a:srgbClr val="FFFFFF"/>
                </a:solidFill>
                <a:latin typeface="Courier"/>
                <a:cs typeface="Courier"/>
              </a:rPr>
              <a:t> &lt;- </a:t>
            </a:r>
            <a:r>
              <a:rPr lang="en-US" sz="1200" dirty="0" err="1">
                <a:solidFill>
                  <a:srgbClr val="FFFFFF"/>
                </a:solidFill>
                <a:latin typeface="Courier"/>
                <a:cs typeface="Courier"/>
              </a:rPr>
              <a:t>sd</a:t>
            </a:r>
            <a:r>
              <a:rPr lang="en-US" sz="1200" dirty="0">
                <a:solidFill>
                  <a:srgbClr val="FFFFFF"/>
                </a:solidFill>
                <a:latin typeface="Courier"/>
                <a:cs typeface="Courier"/>
              </a:rPr>
              <a:t>(x)</a:t>
            </a:r>
          </a:p>
          <a:p>
            <a:endParaRPr lang="en-US" sz="1200" dirty="0">
              <a:solidFill>
                <a:srgbClr val="FFFF00"/>
              </a:solidFill>
              <a:latin typeface="Courier"/>
              <a:cs typeface="Courier"/>
            </a:endParaRPr>
          </a:p>
          <a:p>
            <a:r>
              <a:rPr lang="en-US" sz="1200" dirty="0">
                <a:solidFill>
                  <a:srgbClr val="FFFF00"/>
                </a:solidFill>
                <a:latin typeface="Courier"/>
                <a:cs typeface="Courier"/>
              </a:rPr>
              <a:t># Standard uncertainty of the </a:t>
            </a:r>
            <a:r>
              <a:rPr lang="en-US" sz="1200" dirty="0" err="1">
                <a:solidFill>
                  <a:srgbClr val="FFFF00"/>
                </a:solidFill>
                <a:latin typeface="Courier"/>
                <a:cs typeface="Courier"/>
              </a:rPr>
              <a:t>measurand^GUM</a:t>
            </a:r>
            <a:endParaRPr lang="en-US" sz="1200" dirty="0">
              <a:solidFill>
                <a:srgbClr val="FFFF00"/>
              </a:solidFill>
              <a:latin typeface="Courier"/>
              <a:cs typeface="Courier"/>
            </a:endParaRPr>
          </a:p>
          <a:p>
            <a:r>
              <a:rPr lang="en-US" sz="1200" dirty="0" err="1">
                <a:solidFill>
                  <a:srgbClr val="FFFFFF"/>
                </a:solidFill>
                <a:latin typeface="Courier"/>
                <a:cs typeface="Courier"/>
              </a:rPr>
              <a:t>se.hat</a:t>
            </a:r>
            <a:r>
              <a:rPr lang="en-US" sz="1200" dirty="0">
                <a:solidFill>
                  <a:srgbClr val="FFFFFF"/>
                </a:solidFill>
                <a:latin typeface="Courier"/>
                <a:cs typeface="Courier"/>
              </a:rPr>
              <a:t> &lt;- </a:t>
            </a:r>
            <a:r>
              <a:rPr lang="en-US" sz="1200" dirty="0" err="1">
                <a:solidFill>
                  <a:srgbClr val="FFFFFF"/>
                </a:solidFill>
                <a:latin typeface="Courier"/>
                <a:cs typeface="Courier"/>
              </a:rPr>
              <a:t>sd</a:t>
            </a:r>
            <a:r>
              <a:rPr lang="en-US" sz="1200" dirty="0">
                <a:solidFill>
                  <a:srgbClr val="FFFFFF"/>
                </a:solidFill>
                <a:latin typeface="Courier"/>
                <a:cs typeface="Courier"/>
              </a:rPr>
              <a:t>(x)/</a:t>
            </a:r>
            <a:r>
              <a:rPr lang="en-US" sz="1200" dirty="0" err="1">
                <a:solidFill>
                  <a:srgbClr val="FFFFFF"/>
                </a:solidFill>
                <a:latin typeface="Courier"/>
                <a:cs typeface="Courier"/>
              </a:rPr>
              <a:t>sqrt</a:t>
            </a:r>
            <a:r>
              <a:rPr lang="en-US" sz="1200" dirty="0">
                <a:solidFill>
                  <a:srgbClr val="FFFFFF"/>
                </a:solidFill>
                <a:latin typeface="Courier"/>
                <a:cs typeface="Courier"/>
              </a:rPr>
              <a:t>(n)</a:t>
            </a:r>
          </a:p>
          <a:p>
            <a:endParaRPr lang="en-US" sz="1200" dirty="0">
              <a:solidFill>
                <a:srgbClr val="FFFF00"/>
              </a:solidFill>
              <a:latin typeface="Courier"/>
              <a:cs typeface="Courier"/>
            </a:endParaRPr>
          </a:p>
          <a:p>
            <a:r>
              <a:rPr lang="en-US" sz="1200" dirty="0">
                <a:solidFill>
                  <a:srgbClr val="FFFF00"/>
                </a:solidFill>
                <a:latin typeface="Courier"/>
                <a:cs typeface="Courier"/>
              </a:rPr>
              <a:t># Compute </a:t>
            </a:r>
            <a:r>
              <a:rPr lang="en-US" sz="1200" dirty="0" err="1">
                <a:solidFill>
                  <a:srgbClr val="FFFF00"/>
                </a:solidFill>
                <a:latin typeface="Courier"/>
                <a:cs typeface="Courier"/>
              </a:rPr>
              <a:t>tc</a:t>
            </a:r>
            <a:r>
              <a:rPr lang="en-US" sz="1200" dirty="0">
                <a:solidFill>
                  <a:srgbClr val="FFFF00"/>
                </a:solidFill>
                <a:latin typeface="Courier"/>
                <a:cs typeface="Courier"/>
              </a:rPr>
              <a:t> for given sample size and chosen confidence level</a:t>
            </a:r>
          </a:p>
          <a:p>
            <a:r>
              <a:rPr lang="en-US" sz="1200" dirty="0" err="1">
                <a:solidFill>
                  <a:srgbClr val="FFFFFF"/>
                </a:solidFill>
                <a:latin typeface="Courier"/>
                <a:cs typeface="Courier"/>
              </a:rPr>
              <a:t>conf</a:t>
            </a:r>
            <a:r>
              <a:rPr lang="en-US" sz="1200" dirty="0">
                <a:solidFill>
                  <a:srgbClr val="FFFFFF"/>
                </a:solidFill>
                <a:latin typeface="Courier"/>
                <a:cs typeface="Courier"/>
              </a:rPr>
              <a:t>  &lt;- 0.99</a:t>
            </a:r>
          </a:p>
          <a:p>
            <a:r>
              <a:rPr lang="en-US" sz="1200" dirty="0">
                <a:solidFill>
                  <a:srgbClr val="FFFFFF"/>
                </a:solidFill>
                <a:latin typeface="Courier"/>
                <a:cs typeface="Courier"/>
              </a:rPr>
              <a:t>alpha &lt;- 1-conf</a:t>
            </a:r>
          </a:p>
          <a:p>
            <a:r>
              <a:rPr lang="en-US" sz="1200" dirty="0" err="1">
                <a:solidFill>
                  <a:srgbClr val="FFFFFF"/>
                </a:solidFill>
                <a:latin typeface="Courier"/>
                <a:cs typeface="Courier"/>
              </a:rPr>
              <a:t>tc</a:t>
            </a:r>
            <a:r>
              <a:rPr lang="en-US" sz="1200" dirty="0">
                <a:solidFill>
                  <a:srgbClr val="FFFFFF"/>
                </a:solidFill>
                <a:latin typeface="Courier"/>
                <a:cs typeface="Courier"/>
              </a:rPr>
              <a:t>    &lt;- </a:t>
            </a:r>
            <a:r>
              <a:rPr lang="en-US" sz="1200" dirty="0" err="1">
                <a:solidFill>
                  <a:srgbClr val="FFFFFF"/>
                </a:solidFill>
                <a:latin typeface="Courier"/>
                <a:cs typeface="Courier"/>
              </a:rPr>
              <a:t>qt</a:t>
            </a:r>
            <a:r>
              <a:rPr lang="en-US" sz="1200" dirty="0">
                <a:solidFill>
                  <a:srgbClr val="FFFFFF"/>
                </a:solidFill>
                <a:latin typeface="Courier"/>
                <a:cs typeface="Courier"/>
              </a:rPr>
              <a:t>(1 - alpha/2, </a:t>
            </a:r>
            <a:r>
              <a:rPr lang="en-US" sz="1200" dirty="0" err="1">
                <a:solidFill>
                  <a:srgbClr val="FFFFFF"/>
                </a:solidFill>
                <a:latin typeface="Courier"/>
                <a:cs typeface="Courier"/>
              </a:rPr>
              <a:t>df</a:t>
            </a:r>
            <a:r>
              <a:rPr lang="en-US" sz="1200" dirty="0">
                <a:solidFill>
                  <a:srgbClr val="FFFFFF"/>
                </a:solidFill>
                <a:latin typeface="Courier"/>
                <a:cs typeface="Courier"/>
              </a:rPr>
              <a:t> = n-1)</a:t>
            </a:r>
          </a:p>
          <a:p>
            <a:endParaRPr lang="en-US" sz="1200" dirty="0">
              <a:solidFill>
                <a:srgbClr val="FFFF00"/>
              </a:solidFill>
              <a:latin typeface="Courier"/>
              <a:cs typeface="Courier"/>
            </a:endParaRPr>
          </a:p>
          <a:p>
            <a:r>
              <a:rPr lang="en-US" sz="1200" dirty="0">
                <a:solidFill>
                  <a:srgbClr val="FFFF00"/>
                </a:solidFill>
                <a:latin typeface="Courier"/>
                <a:cs typeface="Courier"/>
              </a:rPr>
              <a:t># Put the CI together:</a:t>
            </a:r>
          </a:p>
          <a:p>
            <a:r>
              <a:rPr lang="en-US" sz="1200" dirty="0" err="1">
                <a:solidFill>
                  <a:srgbClr val="FFFFFF"/>
                </a:solidFill>
                <a:latin typeface="Courier"/>
                <a:cs typeface="Courier"/>
              </a:rPr>
              <a:t>mu.hat.lo</a:t>
            </a:r>
            <a:r>
              <a:rPr lang="en-US" sz="1200" dirty="0">
                <a:solidFill>
                  <a:srgbClr val="FFFFFF"/>
                </a:solidFill>
                <a:latin typeface="Courier"/>
                <a:cs typeface="Courier"/>
              </a:rPr>
              <a:t> &lt;- </a:t>
            </a:r>
            <a:r>
              <a:rPr lang="en-US" sz="1200" dirty="0" err="1">
                <a:solidFill>
                  <a:srgbClr val="FFFFFF"/>
                </a:solidFill>
                <a:latin typeface="Courier"/>
                <a:cs typeface="Courier"/>
              </a:rPr>
              <a:t>mu.hat</a:t>
            </a:r>
            <a:r>
              <a:rPr lang="en-US" sz="1200" dirty="0">
                <a:solidFill>
                  <a:srgbClr val="FFFFFF"/>
                </a:solidFill>
                <a:latin typeface="Courier"/>
                <a:cs typeface="Courier"/>
              </a:rPr>
              <a:t> - </a:t>
            </a:r>
            <a:r>
              <a:rPr lang="en-US" sz="1200" dirty="0" err="1">
                <a:solidFill>
                  <a:srgbClr val="FFFFFF"/>
                </a:solidFill>
                <a:latin typeface="Courier"/>
                <a:cs typeface="Courier"/>
              </a:rPr>
              <a:t>tc</a:t>
            </a:r>
            <a:r>
              <a:rPr lang="en-US" sz="1200" dirty="0">
                <a:solidFill>
                  <a:srgbClr val="FFFFFF"/>
                </a:solidFill>
                <a:latin typeface="Courier"/>
                <a:cs typeface="Courier"/>
              </a:rPr>
              <a:t>*</a:t>
            </a:r>
            <a:r>
              <a:rPr lang="en-US" sz="1200" dirty="0" err="1">
                <a:solidFill>
                  <a:srgbClr val="FFFFFF"/>
                </a:solidFill>
                <a:latin typeface="Courier"/>
                <a:cs typeface="Courier"/>
              </a:rPr>
              <a:t>se.hat</a:t>
            </a:r>
            <a:endParaRPr lang="en-US" sz="1200" dirty="0">
              <a:solidFill>
                <a:srgbClr val="FFFFFF"/>
              </a:solidFill>
              <a:latin typeface="Courier"/>
              <a:cs typeface="Courier"/>
            </a:endParaRPr>
          </a:p>
          <a:p>
            <a:r>
              <a:rPr lang="en-US" sz="1200" dirty="0" err="1">
                <a:solidFill>
                  <a:srgbClr val="FFFFFF"/>
                </a:solidFill>
                <a:latin typeface="Courier"/>
                <a:cs typeface="Courier"/>
              </a:rPr>
              <a:t>mu.hat.hi</a:t>
            </a:r>
            <a:r>
              <a:rPr lang="en-US" sz="1200" dirty="0">
                <a:solidFill>
                  <a:srgbClr val="FFFFFF"/>
                </a:solidFill>
                <a:latin typeface="Courier"/>
                <a:cs typeface="Courier"/>
              </a:rPr>
              <a:t> &lt;- </a:t>
            </a:r>
            <a:r>
              <a:rPr lang="en-US" sz="1200" dirty="0" err="1">
                <a:solidFill>
                  <a:srgbClr val="FFFFFF"/>
                </a:solidFill>
                <a:latin typeface="Courier"/>
                <a:cs typeface="Courier"/>
              </a:rPr>
              <a:t>mu.hat</a:t>
            </a:r>
            <a:r>
              <a:rPr lang="en-US" sz="1200" dirty="0">
                <a:solidFill>
                  <a:srgbClr val="FFFFFF"/>
                </a:solidFill>
                <a:latin typeface="Courier"/>
                <a:cs typeface="Courier"/>
              </a:rPr>
              <a:t> + </a:t>
            </a:r>
            <a:r>
              <a:rPr lang="en-US" sz="1200" dirty="0" err="1">
                <a:solidFill>
                  <a:srgbClr val="FFFFFF"/>
                </a:solidFill>
                <a:latin typeface="Courier"/>
                <a:cs typeface="Courier"/>
              </a:rPr>
              <a:t>tc</a:t>
            </a:r>
            <a:r>
              <a:rPr lang="en-US" sz="1200" dirty="0">
                <a:solidFill>
                  <a:srgbClr val="FFFFFF"/>
                </a:solidFill>
                <a:latin typeface="Courier"/>
                <a:cs typeface="Courier"/>
              </a:rPr>
              <a:t>*</a:t>
            </a:r>
            <a:r>
              <a:rPr lang="en-US" sz="1200" dirty="0" err="1">
                <a:solidFill>
                  <a:srgbClr val="FFFFFF"/>
                </a:solidFill>
                <a:latin typeface="Courier"/>
                <a:cs typeface="Courier"/>
              </a:rPr>
              <a:t>se.hat</a:t>
            </a:r>
            <a:endParaRPr lang="en-US" sz="1200" dirty="0">
              <a:solidFill>
                <a:srgbClr val="FFFFFF"/>
              </a:solidFill>
              <a:latin typeface="Courier"/>
              <a:cs typeface="Courier"/>
            </a:endParaRPr>
          </a:p>
          <a:p>
            <a:r>
              <a:rPr lang="en-US" sz="1200" dirty="0">
                <a:solidFill>
                  <a:srgbClr val="FFFFFF"/>
                </a:solidFill>
                <a:latin typeface="Courier"/>
                <a:cs typeface="Courier"/>
              </a:rPr>
              <a:t>c(</a:t>
            </a:r>
            <a:r>
              <a:rPr lang="en-US" sz="1200" dirty="0" err="1">
                <a:solidFill>
                  <a:srgbClr val="FFFFFF"/>
                </a:solidFill>
                <a:latin typeface="Courier"/>
                <a:cs typeface="Courier"/>
              </a:rPr>
              <a:t>mu.hat.lo</a:t>
            </a:r>
            <a:r>
              <a:rPr lang="en-US" sz="1200" dirty="0">
                <a:solidFill>
                  <a:srgbClr val="FFFFFF"/>
                </a:solidFill>
                <a:latin typeface="Courier"/>
                <a:cs typeface="Courier"/>
              </a:rPr>
              <a:t>, </a:t>
            </a:r>
            <a:r>
              <a:rPr lang="en-US" sz="1200" dirty="0" err="1">
                <a:solidFill>
                  <a:srgbClr val="FFFFFF"/>
                </a:solidFill>
                <a:latin typeface="Courier"/>
                <a:cs typeface="Courier"/>
              </a:rPr>
              <a:t>mu.hat.hi</a:t>
            </a:r>
            <a:r>
              <a:rPr lang="en-US" sz="1200" dirty="0">
                <a:solidFill>
                  <a:srgbClr val="FFFFFF"/>
                </a:solidFill>
                <a:latin typeface="Courier"/>
                <a:cs typeface="Courier"/>
              </a:rPr>
              <a:t>)</a:t>
            </a:r>
          </a:p>
        </p:txBody>
      </p:sp>
      <p:pic>
        <p:nvPicPr>
          <p:cNvPr id="6" name="Picture 5"/>
          <p:cNvPicPr>
            <a:picLocks noChangeAspect="1"/>
          </p:cNvPicPr>
          <p:nvPr/>
        </p:nvPicPr>
        <p:blipFill>
          <a:blip r:embed="rId3"/>
          <a:stretch>
            <a:fillRect/>
          </a:stretch>
        </p:blipFill>
        <p:spPr>
          <a:xfrm>
            <a:off x="3959169" y="3863100"/>
            <a:ext cx="2421406" cy="2889059"/>
          </a:xfrm>
          <a:prstGeom prst="rect">
            <a:avLst/>
          </a:prstGeom>
        </p:spPr>
      </p:pic>
      <p:cxnSp>
        <p:nvCxnSpPr>
          <p:cNvPr id="8" name="Straight Arrow Connector 7"/>
          <p:cNvCxnSpPr/>
          <p:nvPr/>
        </p:nvCxnSpPr>
        <p:spPr>
          <a:xfrm>
            <a:off x="3055710" y="6614902"/>
            <a:ext cx="1203767" cy="13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618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228600" y="945546"/>
            <a:ext cx="8686800" cy="5578475"/>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Compute a 99% two sided confidence interval for the the RI of a glass shard using this sample set:</a:t>
            </a:r>
            <a:endParaRPr lang="en-GB" sz="2400" dirty="0">
              <a:solidFill>
                <a:srgbClr val="000000"/>
              </a:solidFill>
              <a:latin typeface="Times New Roman" pitchFamily="18" charset="0"/>
            </a:endParaRPr>
          </a:p>
        </p:txBody>
      </p:sp>
      <p:sp>
        <p:nvSpPr>
          <p:cNvPr id="14"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Example: Confidence Intervals</a:t>
            </a:r>
            <a:endParaRPr lang="en-GB" sz="3600" dirty="0">
              <a:solidFill>
                <a:srgbClr val="000000"/>
              </a:solidFill>
              <a:latin typeface="Times New Roman" pitchFamily="18" charset="0"/>
            </a:endParaRPr>
          </a:p>
        </p:txBody>
      </p:sp>
      <p:graphicFrame>
        <p:nvGraphicFramePr>
          <p:cNvPr id="20" name="Table 19"/>
          <p:cNvGraphicFramePr>
            <a:graphicFrameLocks noGrp="1"/>
          </p:cNvGraphicFramePr>
          <p:nvPr/>
        </p:nvGraphicFramePr>
        <p:xfrm>
          <a:off x="76200" y="1958340"/>
          <a:ext cx="3201988" cy="4137660"/>
        </p:xfrm>
        <a:graphic>
          <a:graphicData uri="http://schemas.openxmlformats.org/drawingml/2006/table">
            <a:tbl>
              <a:tblPr/>
              <a:tblGrid>
                <a:gridCol w="1490663"/>
                <a:gridCol w="1711325"/>
              </a:tblGrid>
              <a:tr h="190500">
                <a:tc>
                  <a:txBody>
                    <a:bodyPr/>
                    <a:lstStyle/>
                    <a:p>
                      <a:pPr algn="l" fontAlgn="b"/>
                      <a:r>
                        <a:rPr lang="en-US" sz="2200" b="0" i="0" u="none" strike="noStrike" dirty="0">
                          <a:solidFill>
                            <a:srgbClr val="000000"/>
                          </a:solidFill>
                          <a:latin typeface="Times New Roman"/>
                        </a:rPr>
                        <a:t>Fragment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latin typeface="Times New Roman"/>
                        </a:rPr>
                        <a:t>Fragment nD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2200" b="0" i="0" u="none" strike="noStrike" dirty="0">
                          <a:solidFill>
                            <a:srgbClr val="000000"/>
                          </a:solidFill>
                          <a:latin typeface="Times New Roman"/>
                        </a:rPr>
                        <a:t>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latin typeface="Times New Roman"/>
                        </a:rPr>
                        <a:t>1.52005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190500">
                <a:tc>
                  <a:txBody>
                    <a:bodyPr/>
                    <a:lstStyle/>
                    <a:p>
                      <a:pPr algn="ctr" fontAlgn="b"/>
                      <a:r>
                        <a:rPr lang="en-US" sz="2200" b="0" i="0" u="none" strike="noStrike" dirty="0">
                          <a:solidFill>
                            <a:srgbClr val="000000"/>
                          </a:solidFill>
                          <a:latin typeface="Times New Roman"/>
                        </a:rPr>
                        <a:t>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fontAlgn="b"/>
                      <a:r>
                        <a:rPr lang="en-US" sz="2200" b="0" i="0" u="none" strike="noStrike" dirty="0">
                          <a:solidFill>
                            <a:srgbClr val="000000"/>
                          </a:solidFill>
                          <a:latin typeface="Times New Roman"/>
                        </a:rPr>
                        <a:t>11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200" b="0" i="0" u="none" strike="noStrike" dirty="0">
                          <a:solidFill>
                            <a:srgbClr val="000000"/>
                          </a:solidFill>
                          <a:latin typeface="Times New Roman"/>
                        </a:rPr>
                        <a:t>1.52008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10" name="Rectangle 9"/>
          <p:cNvSpPr/>
          <p:nvPr/>
        </p:nvSpPr>
        <p:spPr>
          <a:xfrm>
            <a:off x="3456710" y="4185015"/>
            <a:ext cx="5546223" cy="646331"/>
          </a:xfrm>
          <a:prstGeom prst="rect">
            <a:avLst/>
          </a:prstGeom>
        </p:spPr>
        <p:txBody>
          <a:bodyPr wrap="none">
            <a:spAutoFit/>
          </a:bodyPr>
          <a:lstStyle/>
          <a:p>
            <a:r>
              <a:rPr lang="en-GB" dirty="0" smtClean="0">
                <a:solidFill>
                  <a:srgbClr val="000000"/>
                </a:solidFill>
                <a:latin typeface="Times New Roman" pitchFamily="18" charset="0"/>
                <a:sym typeface="Mathematica1"/>
              </a:rPr>
              <a:t>Putting this together:</a:t>
            </a:r>
          </a:p>
          <a:p>
            <a:r>
              <a:rPr lang="en-GB" dirty="0" smtClean="0">
                <a:solidFill>
                  <a:srgbClr val="000000"/>
                </a:solidFill>
                <a:latin typeface="Times New Roman" pitchFamily="18" charset="0"/>
              </a:rPr>
              <a:t>[1.520052 - (3.17)(0.00001), 1.520052 + (3.17)(0.00001)]</a:t>
            </a:r>
            <a:endParaRPr lang="en-US" dirty="0"/>
          </a:p>
        </p:txBody>
      </p:sp>
      <p:sp>
        <p:nvSpPr>
          <p:cNvPr id="11" name="Rectangle 10"/>
          <p:cNvSpPr/>
          <p:nvPr/>
        </p:nvSpPr>
        <p:spPr>
          <a:xfrm>
            <a:off x="3304310" y="5147708"/>
            <a:ext cx="5623329" cy="492443"/>
          </a:xfrm>
          <a:prstGeom prst="rect">
            <a:avLst/>
          </a:prstGeom>
        </p:spPr>
        <p:txBody>
          <a:bodyPr wrap="none">
            <a:spAutoFit/>
          </a:bodyPr>
          <a:lstStyle/>
          <a:p>
            <a:r>
              <a:rPr lang="en-GB" sz="2600" dirty="0" smtClean="0">
                <a:solidFill>
                  <a:srgbClr val="000000"/>
                </a:solidFill>
                <a:latin typeface="Times New Roman" pitchFamily="18" charset="0"/>
              </a:rPr>
              <a:t>99% CI for sample = [1.52002, 1.52009]</a:t>
            </a:r>
            <a:endParaRPr lang="en-US" sz="2600" dirty="0"/>
          </a:p>
        </p:txBody>
      </p:sp>
      <p:pic>
        <p:nvPicPr>
          <p:cNvPr id="15" name="Picture 14"/>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3" name="Picture 2"/>
          <p:cNvPicPr>
            <a:picLocks noChangeAspect="1"/>
          </p:cNvPicPr>
          <p:nvPr/>
        </p:nvPicPr>
        <p:blipFill>
          <a:blip r:embed="rId4"/>
          <a:stretch>
            <a:fillRect/>
          </a:stretch>
        </p:blipFill>
        <p:spPr>
          <a:xfrm>
            <a:off x="5744872" y="1587622"/>
            <a:ext cx="2747632" cy="2557703"/>
          </a:xfrm>
          <a:prstGeom prst="rect">
            <a:avLst/>
          </a:prstGeom>
        </p:spPr>
      </p:pic>
    </p:spTree>
    <p:extLst>
      <p:ext uri="{BB962C8B-B14F-4D97-AF65-F5344CB8AC3E}">
        <p14:creationId xmlns:p14="http://schemas.microsoft.com/office/powerpoint/2010/main" val="24259151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Another Exercise</a:t>
            </a:r>
            <a:endParaRPr lang="en-GB" sz="36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186241" y="1121555"/>
            <a:ext cx="8520313" cy="2031325"/>
          </a:xfrm>
          <a:prstGeom prst="rect">
            <a:avLst/>
          </a:prstGeom>
        </p:spPr>
        <p:txBody>
          <a:bodyPr wrap="square">
            <a:spAutoFit/>
          </a:bodyPr>
          <a:lstStyle/>
          <a:p>
            <a:r>
              <a:rPr lang="en-US" dirty="0" smtClean="0">
                <a:latin typeface="Times New Roman"/>
                <a:cs typeface="Times New Roman"/>
              </a:rPr>
              <a:t>A suspect, one Mr</a:t>
            </a:r>
            <a:r>
              <a:rPr lang="en-US" dirty="0">
                <a:latin typeface="Times New Roman"/>
                <a:cs typeface="Times New Roman"/>
              </a:rPr>
              <a:t>.</a:t>
            </a:r>
            <a:r>
              <a:rPr lang="en-US" dirty="0" smtClean="0">
                <a:latin typeface="Times New Roman"/>
                <a:cs typeface="Times New Roman"/>
              </a:rPr>
              <a:t> B. Mayhew is captured by law enforcement officials in possession of many mini-Ziploc baggies containing what is determined to be very pure, dry </a:t>
            </a:r>
            <a:r>
              <a:rPr lang="en-US" dirty="0">
                <a:latin typeface="Times New Roman"/>
                <a:cs typeface="Times New Roman"/>
              </a:rPr>
              <a:t>methamphetamine. The forensic lab’s analytical balances are reliable to 4-decimal places</a:t>
            </a:r>
            <a:r>
              <a:rPr lang="en-US" dirty="0" smtClean="0">
                <a:latin typeface="Times New Roman"/>
                <a:cs typeface="Times New Roman"/>
              </a:rPr>
              <a:t>. </a:t>
            </a:r>
            <a:r>
              <a:rPr lang="en-US" dirty="0">
                <a:latin typeface="Times New Roman"/>
                <a:cs typeface="Times New Roman"/>
              </a:rPr>
              <a:t>The baggies are emptied and collected into one mass of crystals. 10 mass measurements are </a:t>
            </a:r>
            <a:r>
              <a:rPr lang="en-US" dirty="0" smtClean="0">
                <a:latin typeface="Times New Roman"/>
                <a:cs typeface="Times New Roman"/>
              </a:rPr>
              <a:t>taken (units </a:t>
            </a:r>
            <a:r>
              <a:rPr lang="en-US" i="1" u="sng" dirty="0" smtClean="0">
                <a:latin typeface="Times New Roman"/>
                <a:cs typeface="Times New Roman"/>
              </a:rPr>
              <a:t>g</a:t>
            </a:r>
            <a:r>
              <a:rPr lang="en-US" dirty="0" smtClean="0">
                <a:latin typeface="Times New Roman"/>
                <a:cs typeface="Times New Roman"/>
              </a:rPr>
              <a:t>):</a:t>
            </a:r>
            <a:endParaRPr lang="en-US" dirty="0">
              <a:latin typeface="Times New Roman"/>
              <a:cs typeface="Times New Roman"/>
            </a:endParaRPr>
          </a:p>
          <a:p>
            <a:endParaRPr lang="en-US" dirty="0">
              <a:latin typeface="Times New Roman"/>
              <a:cs typeface="Times New Roman"/>
            </a:endParaRPr>
          </a:p>
          <a:p>
            <a:endParaRPr lang="en-US" dirty="0" smtClean="0">
              <a:latin typeface="Times New Roman"/>
              <a:cs typeface="Times New Roman"/>
            </a:endParaRPr>
          </a:p>
        </p:txBody>
      </p:sp>
      <p:sp>
        <p:nvSpPr>
          <p:cNvPr id="8" name="Rectangle 7"/>
          <p:cNvSpPr/>
          <p:nvPr/>
        </p:nvSpPr>
        <p:spPr>
          <a:xfrm>
            <a:off x="318887" y="3947458"/>
            <a:ext cx="8520313" cy="1200329"/>
          </a:xfrm>
          <a:prstGeom prst="rect">
            <a:avLst/>
          </a:prstGeom>
        </p:spPr>
        <p:txBody>
          <a:bodyPr wrap="square">
            <a:spAutoFit/>
          </a:bodyPr>
          <a:lstStyle/>
          <a:p>
            <a:pPr marL="342900" indent="-342900">
              <a:buFontTx/>
              <a:buAutoNum type="alphaLcPeriod"/>
            </a:pPr>
            <a:r>
              <a:rPr lang="en-US" dirty="0" smtClean="0">
                <a:latin typeface="Times New Roman"/>
                <a:cs typeface="Times New Roman"/>
              </a:rPr>
              <a:t>Compute the one-sided 95% CI for the lower bound on the mean mass</a:t>
            </a:r>
          </a:p>
          <a:p>
            <a:pPr marL="342900" indent="-342900">
              <a:buFontTx/>
              <a:buAutoNum type="alphaLcPeriod"/>
            </a:pPr>
            <a:r>
              <a:rPr lang="en-US" dirty="0" smtClean="0">
                <a:latin typeface="Times New Roman"/>
                <a:cs typeface="Times New Roman"/>
              </a:rPr>
              <a:t>Compute the one-sided 95% CI for the upper bound on the mean mass</a:t>
            </a:r>
          </a:p>
          <a:p>
            <a:pPr marL="342900" indent="-342900">
              <a:buFontTx/>
              <a:buAutoNum type="alphaLcPeriod"/>
            </a:pPr>
            <a:r>
              <a:rPr lang="en-US" dirty="0" smtClean="0">
                <a:latin typeface="Times New Roman"/>
                <a:cs typeface="Times New Roman"/>
              </a:rPr>
              <a:t>Sketch pictures of where these CIs would appear on the approximate sampling distribution for the meth’s mass</a:t>
            </a:r>
          </a:p>
        </p:txBody>
      </p:sp>
      <p:sp>
        <p:nvSpPr>
          <p:cNvPr id="5" name="Rectangle 4"/>
          <p:cNvSpPr/>
          <p:nvPr/>
        </p:nvSpPr>
        <p:spPr>
          <a:xfrm>
            <a:off x="1986594" y="2905164"/>
            <a:ext cx="4476127" cy="646331"/>
          </a:xfrm>
          <a:prstGeom prst="rect">
            <a:avLst/>
          </a:prstGeom>
        </p:spPr>
        <p:txBody>
          <a:bodyPr wrap="square">
            <a:spAutoFit/>
          </a:bodyPr>
          <a:lstStyle/>
          <a:p>
            <a:r>
              <a:rPr lang="en-US" dirty="0" smtClean="0">
                <a:latin typeface="Times New Roman"/>
                <a:cs typeface="Times New Roman"/>
              </a:rPr>
              <a:t>49.9996, 49.9994, 49.9993, 49.9996, 49.9995, 49.9995, 49.9995, 49.9994, 49.9995, 49.9994</a:t>
            </a:r>
            <a:endParaRPr lang="en-US" dirty="0">
              <a:latin typeface="Times New Roman"/>
              <a:cs typeface="Times New Roman"/>
            </a:endParaRPr>
          </a:p>
        </p:txBody>
      </p:sp>
    </p:spTree>
    <p:extLst>
      <p:ext uri="{BB962C8B-B14F-4D97-AF65-F5344CB8AC3E}">
        <p14:creationId xmlns:p14="http://schemas.microsoft.com/office/powerpoint/2010/main" val="34994380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4" y="67764"/>
            <a:ext cx="9007231" cy="6740309"/>
          </a:xfrm>
          <a:prstGeom prst="rect">
            <a:avLst/>
          </a:prstGeom>
          <a:solidFill>
            <a:srgbClr val="000C78"/>
          </a:solidFill>
        </p:spPr>
        <p:txBody>
          <a:bodyPr wrap="square">
            <a:spAutoFit/>
          </a:bodyPr>
          <a:lstStyle/>
          <a:p>
            <a:r>
              <a:rPr lang="en-US" sz="1350" dirty="0">
                <a:solidFill>
                  <a:srgbClr val="FFFF00"/>
                </a:solidFill>
                <a:latin typeface="Courier"/>
                <a:cs typeface="Courier"/>
              </a:rPr>
              <a:t># Input </a:t>
            </a:r>
            <a:r>
              <a:rPr lang="en-US" sz="1350" dirty="0" err="1">
                <a:solidFill>
                  <a:srgbClr val="FFFF00"/>
                </a:solidFill>
                <a:latin typeface="Courier"/>
                <a:cs typeface="Courier"/>
              </a:rPr>
              <a:t>quantities^GUM</a:t>
            </a:r>
            <a:r>
              <a:rPr lang="en-US" sz="1350" dirty="0">
                <a:solidFill>
                  <a:srgbClr val="FFFF00"/>
                </a:solidFill>
                <a:latin typeface="Courier"/>
                <a:cs typeface="Courier"/>
              </a:rPr>
              <a:t> for some of Mr. Mayhew's seizure:</a:t>
            </a:r>
          </a:p>
          <a:p>
            <a:r>
              <a:rPr lang="en-US" sz="1350" dirty="0">
                <a:solidFill>
                  <a:srgbClr val="FFFFFF"/>
                </a:solidFill>
                <a:latin typeface="Courier"/>
                <a:cs typeface="Courier"/>
              </a:rPr>
              <a:t>x &lt;- c(49.9996,49.9994,49.9993,49.9996,49.9995,</a:t>
            </a:r>
          </a:p>
          <a:p>
            <a:r>
              <a:rPr lang="en-US" sz="1350" dirty="0">
                <a:solidFill>
                  <a:srgbClr val="FFFFFF"/>
                </a:solidFill>
                <a:latin typeface="Courier"/>
                <a:cs typeface="Courier"/>
              </a:rPr>
              <a:t>       49.9995,49.9995,49.9994,49.9995,49.9994)</a:t>
            </a:r>
          </a:p>
          <a:p>
            <a:r>
              <a:rPr lang="en-US" sz="1350" dirty="0">
                <a:solidFill>
                  <a:srgbClr val="FFFFFF"/>
                </a:solidFill>
                <a:latin typeface="Courier"/>
                <a:cs typeface="Courier"/>
              </a:rPr>
              <a:t>n &lt;- length(x)</a:t>
            </a:r>
          </a:p>
          <a:p>
            <a:endParaRPr lang="en-US" sz="1350" dirty="0">
              <a:solidFill>
                <a:srgbClr val="FFFFFF"/>
              </a:solidFill>
              <a:latin typeface="Courier"/>
              <a:cs typeface="Courier"/>
            </a:endParaRPr>
          </a:p>
          <a:p>
            <a:r>
              <a:rPr lang="en-US" sz="1350" dirty="0" smtClean="0">
                <a:solidFill>
                  <a:srgbClr val="FFFF00"/>
                </a:solidFill>
                <a:latin typeface="Courier"/>
                <a:cs typeface="Courier"/>
              </a:rPr>
              <a:t># a. </a:t>
            </a:r>
            <a:r>
              <a:rPr lang="en-US" sz="1350" b="1" dirty="0">
                <a:solidFill>
                  <a:srgbClr val="FF151A"/>
                </a:solidFill>
                <a:latin typeface="Courier"/>
                <a:cs typeface="Courier"/>
              </a:rPr>
              <a:t>**One-sided lower bound.</a:t>
            </a:r>
            <a:r>
              <a:rPr lang="en-US" sz="1350" dirty="0">
                <a:solidFill>
                  <a:srgbClr val="FFFF00"/>
                </a:solidFill>
                <a:latin typeface="Courier"/>
                <a:cs typeface="Courier"/>
              </a:rPr>
              <a:t> The assumed "upper limit" is Infinity</a:t>
            </a:r>
          </a:p>
          <a:p>
            <a:r>
              <a:rPr lang="en-US" sz="1350" dirty="0">
                <a:solidFill>
                  <a:srgbClr val="FFFF00"/>
                </a:solidFill>
                <a:latin typeface="Courier"/>
                <a:cs typeface="Courier"/>
              </a:rPr>
              <a:t># Estimate of </a:t>
            </a:r>
            <a:r>
              <a:rPr lang="en-US" sz="1350" dirty="0" err="1">
                <a:solidFill>
                  <a:srgbClr val="FFFF00"/>
                </a:solidFill>
                <a:latin typeface="Courier"/>
                <a:cs typeface="Courier"/>
              </a:rPr>
              <a:t>measurand^GUM</a:t>
            </a:r>
            <a:r>
              <a:rPr lang="en-US" sz="1350" dirty="0">
                <a:solidFill>
                  <a:srgbClr val="FFFF00"/>
                </a:solidFill>
                <a:latin typeface="Courier"/>
                <a:cs typeface="Courier"/>
              </a:rPr>
              <a:t>:</a:t>
            </a:r>
          </a:p>
          <a:p>
            <a:r>
              <a:rPr lang="en-US" sz="1350" dirty="0" err="1">
                <a:solidFill>
                  <a:srgbClr val="FFFFFF"/>
                </a:solidFill>
                <a:latin typeface="Courier"/>
                <a:cs typeface="Courier"/>
              </a:rPr>
              <a:t>mu.hat</a:t>
            </a:r>
            <a:r>
              <a:rPr lang="en-US" sz="1350" dirty="0">
                <a:solidFill>
                  <a:srgbClr val="FFFFFF"/>
                </a:solidFill>
                <a:latin typeface="Courier"/>
                <a:cs typeface="Courier"/>
              </a:rPr>
              <a:t> &lt;- mean(x)</a:t>
            </a:r>
          </a:p>
          <a:p>
            <a:endParaRPr lang="en-US" sz="1350" dirty="0">
              <a:solidFill>
                <a:srgbClr val="FFFF00"/>
              </a:solidFill>
              <a:latin typeface="Courier"/>
              <a:cs typeface="Courier"/>
            </a:endParaRPr>
          </a:p>
          <a:p>
            <a:r>
              <a:rPr lang="en-US" sz="1350" dirty="0">
                <a:solidFill>
                  <a:srgbClr val="FFFF00"/>
                </a:solidFill>
                <a:latin typeface="Courier"/>
                <a:cs typeface="Courier"/>
              </a:rPr>
              <a:t># Standard uncertainty of the input </a:t>
            </a:r>
            <a:r>
              <a:rPr lang="en-US" sz="1350" dirty="0" err="1">
                <a:solidFill>
                  <a:srgbClr val="FFFF00"/>
                </a:solidFill>
                <a:latin typeface="Courier"/>
                <a:cs typeface="Courier"/>
              </a:rPr>
              <a:t>quantities^GUM</a:t>
            </a:r>
            <a:endParaRPr lang="en-US" sz="1350" dirty="0">
              <a:solidFill>
                <a:srgbClr val="FFFF00"/>
              </a:solidFill>
              <a:latin typeface="Courier"/>
              <a:cs typeface="Courier"/>
            </a:endParaRPr>
          </a:p>
          <a:p>
            <a:r>
              <a:rPr lang="en-US" sz="1350" dirty="0" err="1">
                <a:solidFill>
                  <a:srgbClr val="FFFFFF"/>
                </a:solidFill>
                <a:latin typeface="Courier"/>
                <a:cs typeface="Courier"/>
              </a:rPr>
              <a:t>sdx.hat</a:t>
            </a:r>
            <a:r>
              <a:rPr lang="en-US" sz="1350" dirty="0">
                <a:solidFill>
                  <a:srgbClr val="FFFFFF"/>
                </a:solidFill>
                <a:latin typeface="Courier"/>
                <a:cs typeface="Courier"/>
              </a:rPr>
              <a:t> &lt;- </a:t>
            </a:r>
            <a:r>
              <a:rPr lang="en-US" sz="1350" dirty="0" err="1">
                <a:solidFill>
                  <a:srgbClr val="FFFFFF"/>
                </a:solidFill>
                <a:latin typeface="Courier"/>
                <a:cs typeface="Courier"/>
              </a:rPr>
              <a:t>sd</a:t>
            </a:r>
            <a:r>
              <a:rPr lang="en-US" sz="1350" dirty="0">
                <a:solidFill>
                  <a:srgbClr val="FFFFFF"/>
                </a:solidFill>
                <a:latin typeface="Courier"/>
                <a:cs typeface="Courier"/>
              </a:rPr>
              <a:t>(x)</a:t>
            </a:r>
          </a:p>
          <a:p>
            <a:endParaRPr lang="en-US" sz="1350" dirty="0">
              <a:solidFill>
                <a:srgbClr val="FFFF00"/>
              </a:solidFill>
              <a:latin typeface="Courier"/>
              <a:cs typeface="Courier"/>
            </a:endParaRPr>
          </a:p>
          <a:p>
            <a:r>
              <a:rPr lang="en-US" sz="1350" dirty="0">
                <a:solidFill>
                  <a:srgbClr val="FFFF00"/>
                </a:solidFill>
                <a:latin typeface="Courier"/>
                <a:cs typeface="Courier"/>
              </a:rPr>
              <a:t># Standard uncertainty of the </a:t>
            </a:r>
            <a:r>
              <a:rPr lang="en-US" sz="1350" dirty="0" err="1">
                <a:solidFill>
                  <a:srgbClr val="FFFF00"/>
                </a:solidFill>
                <a:latin typeface="Courier"/>
                <a:cs typeface="Courier"/>
              </a:rPr>
              <a:t>measurand^GUM</a:t>
            </a:r>
            <a:endParaRPr lang="en-US" sz="1350" dirty="0">
              <a:solidFill>
                <a:srgbClr val="FFFF00"/>
              </a:solidFill>
              <a:latin typeface="Courier"/>
              <a:cs typeface="Courier"/>
            </a:endParaRPr>
          </a:p>
          <a:p>
            <a:r>
              <a:rPr lang="en-US" sz="1350" dirty="0" err="1">
                <a:solidFill>
                  <a:srgbClr val="FFFFFF"/>
                </a:solidFill>
                <a:latin typeface="Courier"/>
                <a:cs typeface="Courier"/>
              </a:rPr>
              <a:t>se.hat</a:t>
            </a:r>
            <a:r>
              <a:rPr lang="en-US" sz="1350" dirty="0">
                <a:solidFill>
                  <a:srgbClr val="FFFFFF"/>
                </a:solidFill>
                <a:latin typeface="Courier"/>
                <a:cs typeface="Courier"/>
              </a:rPr>
              <a:t> &lt;- </a:t>
            </a:r>
            <a:r>
              <a:rPr lang="en-US" sz="1350" dirty="0" err="1">
                <a:solidFill>
                  <a:srgbClr val="FFFFFF"/>
                </a:solidFill>
                <a:latin typeface="Courier"/>
                <a:cs typeface="Courier"/>
              </a:rPr>
              <a:t>sd</a:t>
            </a:r>
            <a:r>
              <a:rPr lang="en-US" sz="1350" dirty="0">
                <a:solidFill>
                  <a:srgbClr val="FFFFFF"/>
                </a:solidFill>
                <a:latin typeface="Courier"/>
                <a:cs typeface="Courier"/>
              </a:rPr>
              <a:t>(x)/</a:t>
            </a:r>
            <a:r>
              <a:rPr lang="en-US" sz="1350" dirty="0" err="1">
                <a:solidFill>
                  <a:srgbClr val="FFFFFF"/>
                </a:solidFill>
                <a:latin typeface="Courier"/>
                <a:cs typeface="Courier"/>
              </a:rPr>
              <a:t>sqrt</a:t>
            </a:r>
            <a:r>
              <a:rPr lang="en-US" sz="1350" dirty="0">
                <a:solidFill>
                  <a:srgbClr val="FFFFFF"/>
                </a:solidFill>
                <a:latin typeface="Courier"/>
                <a:cs typeface="Courier"/>
              </a:rPr>
              <a:t>(n)</a:t>
            </a:r>
          </a:p>
          <a:p>
            <a:endParaRPr lang="en-US" sz="1350" dirty="0">
              <a:solidFill>
                <a:srgbClr val="FFFF00"/>
              </a:solidFill>
              <a:latin typeface="Courier"/>
              <a:cs typeface="Courier"/>
            </a:endParaRPr>
          </a:p>
          <a:p>
            <a:r>
              <a:rPr lang="en-US" sz="1350" dirty="0">
                <a:solidFill>
                  <a:srgbClr val="FFFF00"/>
                </a:solidFill>
                <a:latin typeface="Courier"/>
                <a:cs typeface="Courier"/>
              </a:rPr>
              <a:t># Compute </a:t>
            </a:r>
            <a:r>
              <a:rPr lang="en-US" sz="1350" dirty="0" err="1">
                <a:solidFill>
                  <a:srgbClr val="FFFF00"/>
                </a:solidFill>
                <a:latin typeface="Courier"/>
                <a:cs typeface="Courier"/>
              </a:rPr>
              <a:t>tc</a:t>
            </a:r>
            <a:r>
              <a:rPr lang="en-US" sz="1350" dirty="0">
                <a:solidFill>
                  <a:srgbClr val="FFFF00"/>
                </a:solidFill>
                <a:latin typeface="Courier"/>
                <a:cs typeface="Courier"/>
              </a:rPr>
              <a:t> for given sample size and chosen confidence level</a:t>
            </a:r>
          </a:p>
          <a:p>
            <a:r>
              <a:rPr lang="en-US" sz="1350" dirty="0" err="1">
                <a:solidFill>
                  <a:srgbClr val="FFFFFF"/>
                </a:solidFill>
                <a:latin typeface="Courier"/>
                <a:cs typeface="Courier"/>
              </a:rPr>
              <a:t>conf</a:t>
            </a:r>
            <a:r>
              <a:rPr lang="en-US" sz="1350" dirty="0">
                <a:solidFill>
                  <a:srgbClr val="FFFFFF"/>
                </a:solidFill>
                <a:latin typeface="Courier"/>
                <a:cs typeface="Courier"/>
              </a:rPr>
              <a:t>  &lt;- 0.95</a:t>
            </a:r>
          </a:p>
          <a:p>
            <a:r>
              <a:rPr lang="en-US" sz="1350" dirty="0">
                <a:solidFill>
                  <a:srgbClr val="FFFFFF"/>
                </a:solidFill>
                <a:latin typeface="Courier"/>
                <a:cs typeface="Courier"/>
              </a:rPr>
              <a:t>alpha &lt;- 1-conf</a:t>
            </a:r>
          </a:p>
          <a:p>
            <a:r>
              <a:rPr lang="en-US" sz="1350" dirty="0" err="1">
                <a:solidFill>
                  <a:srgbClr val="FFFFFF"/>
                </a:solidFill>
                <a:latin typeface="Courier"/>
                <a:cs typeface="Courier"/>
              </a:rPr>
              <a:t>tc</a:t>
            </a:r>
            <a:r>
              <a:rPr lang="en-US" sz="1350" dirty="0">
                <a:solidFill>
                  <a:srgbClr val="FFFFFF"/>
                </a:solidFill>
                <a:latin typeface="Courier"/>
                <a:cs typeface="Courier"/>
              </a:rPr>
              <a:t>    &lt;- </a:t>
            </a:r>
            <a:r>
              <a:rPr lang="en-US" sz="1350" dirty="0" err="1">
                <a:solidFill>
                  <a:srgbClr val="FFFFFF"/>
                </a:solidFill>
                <a:latin typeface="Courier"/>
                <a:cs typeface="Courier"/>
              </a:rPr>
              <a:t>qt</a:t>
            </a:r>
            <a:r>
              <a:rPr lang="en-US" sz="1350" dirty="0">
                <a:solidFill>
                  <a:srgbClr val="FFFFFF"/>
                </a:solidFill>
                <a:latin typeface="Courier"/>
                <a:cs typeface="Courier"/>
              </a:rPr>
              <a:t>(1 - alpha, </a:t>
            </a:r>
            <a:r>
              <a:rPr lang="en-US" sz="1350" dirty="0" err="1">
                <a:solidFill>
                  <a:srgbClr val="FFFFFF"/>
                </a:solidFill>
                <a:latin typeface="Courier"/>
                <a:cs typeface="Courier"/>
              </a:rPr>
              <a:t>df</a:t>
            </a:r>
            <a:r>
              <a:rPr lang="en-US" sz="1350" dirty="0">
                <a:solidFill>
                  <a:srgbClr val="FFFFFF"/>
                </a:solidFill>
                <a:latin typeface="Courier"/>
                <a:cs typeface="Courier"/>
              </a:rPr>
              <a:t> = n-1)</a:t>
            </a:r>
            <a:r>
              <a:rPr lang="en-US" sz="1350" dirty="0">
                <a:solidFill>
                  <a:srgbClr val="FFFF00"/>
                </a:solidFill>
                <a:latin typeface="Courier"/>
                <a:cs typeface="Courier"/>
              </a:rPr>
              <a:t> # </a:t>
            </a:r>
            <a:r>
              <a:rPr lang="en-US" sz="1350" b="1" dirty="0">
                <a:solidFill>
                  <a:srgbClr val="FF151A"/>
                </a:solidFill>
                <a:latin typeface="Courier"/>
                <a:cs typeface="Courier"/>
              </a:rPr>
              <a:t>**This is the big change. </a:t>
            </a:r>
          </a:p>
          <a:p>
            <a:r>
              <a:rPr lang="en-US" sz="1350" dirty="0">
                <a:solidFill>
                  <a:srgbClr val="FFFF00"/>
                </a:solidFill>
                <a:latin typeface="Courier"/>
                <a:cs typeface="Courier"/>
              </a:rPr>
              <a:t>                                 # Now we don't split the alpha between the tails.</a:t>
            </a:r>
          </a:p>
          <a:p>
            <a:r>
              <a:rPr lang="en-US" sz="1350" dirty="0">
                <a:solidFill>
                  <a:srgbClr val="FFFF00"/>
                </a:solidFill>
                <a:latin typeface="Courier"/>
                <a:cs typeface="Courier"/>
              </a:rPr>
              <a:t>                                 # For the lower bound we </a:t>
            </a:r>
            <a:r>
              <a:rPr lang="en-US" sz="1350" b="1" dirty="0">
                <a:solidFill>
                  <a:srgbClr val="FF151A"/>
                </a:solidFill>
                <a:latin typeface="Courier"/>
                <a:cs typeface="Courier"/>
              </a:rPr>
              <a:t>put all the alpha on </a:t>
            </a:r>
          </a:p>
          <a:p>
            <a:r>
              <a:rPr lang="en-US" sz="1350" dirty="0">
                <a:solidFill>
                  <a:srgbClr val="FFFF00"/>
                </a:solidFill>
                <a:latin typeface="Courier"/>
                <a:cs typeface="Courier"/>
              </a:rPr>
              <a:t>                                 # </a:t>
            </a:r>
            <a:r>
              <a:rPr lang="en-US" sz="1350" b="1" dirty="0">
                <a:solidFill>
                  <a:srgbClr val="FF151A"/>
                </a:solidFill>
                <a:latin typeface="Courier"/>
                <a:cs typeface="Courier"/>
              </a:rPr>
              <a:t>the lower tail</a:t>
            </a:r>
            <a:r>
              <a:rPr lang="en-US" sz="1350" dirty="0">
                <a:solidFill>
                  <a:srgbClr val="FFFF00"/>
                </a:solidFill>
                <a:latin typeface="Courier"/>
                <a:cs typeface="Courier"/>
              </a:rPr>
              <a:t>. Therefore -</a:t>
            </a:r>
            <a:r>
              <a:rPr lang="en-US" sz="1350" dirty="0" err="1">
                <a:solidFill>
                  <a:srgbClr val="FFFF00"/>
                </a:solidFill>
                <a:latin typeface="Courier"/>
                <a:cs typeface="Courier"/>
              </a:rPr>
              <a:t>tc</a:t>
            </a:r>
            <a:r>
              <a:rPr lang="en-US" sz="1350" dirty="0">
                <a:solidFill>
                  <a:srgbClr val="FFFF00"/>
                </a:solidFill>
                <a:latin typeface="Courier"/>
                <a:cs typeface="Courier"/>
              </a:rPr>
              <a:t>!</a:t>
            </a:r>
          </a:p>
          <a:p>
            <a:endParaRPr lang="en-US" sz="1350" dirty="0">
              <a:solidFill>
                <a:srgbClr val="FFFF00"/>
              </a:solidFill>
              <a:latin typeface="Courier"/>
              <a:cs typeface="Courier"/>
            </a:endParaRPr>
          </a:p>
          <a:p>
            <a:r>
              <a:rPr lang="en-US" sz="1350" dirty="0">
                <a:solidFill>
                  <a:srgbClr val="FFFF00"/>
                </a:solidFill>
                <a:latin typeface="Courier"/>
                <a:cs typeface="Courier"/>
              </a:rPr>
              <a:t># Put the One-sided lower bound CI together:</a:t>
            </a:r>
          </a:p>
          <a:p>
            <a:r>
              <a:rPr lang="en-US" sz="1350" dirty="0" err="1">
                <a:solidFill>
                  <a:srgbClr val="FFFFFF"/>
                </a:solidFill>
                <a:latin typeface="Courier"/>
                <a:cs typeface="Courier"/>
              </a:rPr>
              <a:t>mu.hat.lo</a:t>
            </a:r>
            <a:r>
              <a:rPr lang="en-US" sz="1350" dirty="0">
                <a:solidFill>
                  <a:srgbClr val="FFFFFF"/>
                </a:solidFill>
                <a:latin typeface="Courier"/>
                <a:cs typeface="Courier"/>
              </a:rPr>
              <a:t> &lt;- </a:t>
            </a:r>
            <a:r>
              <a:rPr lang="en-US" sz="1350" dirty="0" err="1">
                <a:solidFill>
                  <a:srgbClr val="FFFFFF"/>
                </a:solidFill>
                <a:latin typeface="Courier"/>
                <a:cs typeface="Courier"/>
              </a:rPr>
              <a:t>mu.hat</a:t>
            </a:r>
            <a:r>
              <a:rPr lang="en-US" sz="1350" dirty="0">
                <a:solidFill>
                  <a:srgbClr val="FFFFFF"/>
                </a:solidFill>
                <a:latin typeface="Courier"/>
                <a:cs typeface="Courier"/>
              </a:rPr>
              <a:t> - </a:t>
            </a:r>
            <a:r>
              <a:rPr lang="en-US" sz="1350" dirty="0" err="1">
                <a:solidFill>
                  <a:srgbClr val="FFFFFF"/>
                </a:solidFill>
                <a:latin typeface="Courier"/>
                <a:cs typeface="Courier"/>
              </a:rPr>
              <a:t>tc</a:t>
            </a:r>
            <a:r>
              <a:rPr lang="en-US" sz="1350" dirty="0">
                <a:solidFill>
                  <a:srgbClr val="FFFFFF"/>
                </a:solidFill>
                <a:latin typeface="Courier"/>
                <a:cs typeface="Courier"/>
              </a:rPr>
              <a:t>*</a:t>
            </a:r>
            <a:r>
              <a:rPr lang="en-US" sz="1350" dirty="0" err="1">
                <a:solidFill>
                  <a:srgbClr val="FFFFFF"/>
                </a:solidFill>
                <a:latin typeface="Courier"/>
                <a:cs typeface="Courier"/>
              </a:rPr>
              <a:t>se.hat</a:t>
            </a:r>
            <a:endParaRPr lang="en-US" sz="1350" dirty="0">
              <a:solidFill>
                <a:srgbClr val="FFFFFF"/>
              </a:solidFill>
              <a:latin typeface="Courier"/>
              <a:cs typeface="Courier"/>
            </a:endParaRPr>
          </a:p>
          <a:p>
            <a:r>
              <a:rPr lang="en-US" sz="1350" dirty="0">
                <a:solidFill>
                  <a:srgbClr val="FFFFFF"/>
                </a:solidFill>
                <a:latin typeface="Courier"/>
                <a:cs typeface="Courier"/>
              </a:rPr>
              <a:t>c(</a:t>
            </a:r>
            <a:r>
              <a:rPr lang="en-US" sz="1350" dirty="0" err="1">
                <a:solidFill>
                  <a:srgbClr val="FFFFFF"/>
                </a:solidFill>
                <a:latin typeface="Courier"/>
                <a:cs typeface="Courier"/>
              </a:rPr>
              <a:t>mu.hat.lo</a:t>
            </a:r>
            <a:r>
              <a:rPr lang="en-US" sz="1350" dirty="0">
                <a:solidFill>
                  <a:srgbClr val="FFFFFF"/>
                </a:solidFill>
                <a:latin typeface="Courier"/>
                <a:cs typeface="Courier"/>
              </a:rPr>
              <a:t>, </a:t>
            </a:r>
            <a:r>
              <a:rPr lang="en-US" sz="1350" dirty="0" err="1">
                <a:solidFill>
                  <a:srgbClr val="FFFFFF"/>
                </a:solidFill>
                <a:latin typeface="Courier"/>
                <a:cs typeface="Courier"/>
              </a:rPr>
              <a:t>Inf</a:t>
            </a:r>
            <a:r>
              <a:rPr lang="en-US" sz="1350" dirty="0">
                <a:solidFill>
                  <a:srgbClr val="FFFFFF"/>
                </a:solidFill>
                <a:latin typeface="Courier"/>
                <a:cs typeface="Courier"/>
              </a:rPr>
              <a:t>)</a:t>
            </a:r>
          </a:p>
          <a:p>
            <a:endParaRPr lang="en-US" sz="1350" dirty="0">
              <a:solidFill>
                <a:srgbClr val="FFFF00"/>
              </a:solidFill>
              <a:latin typeface="Courier"/>
              <a:cs typeface="Courier"/>
            </a:endParaRPr>
          </a:p>
          <a:p>
            <a:endParaRPr lang="en-US" sz="1350" dirty="0">
              <a:solidFill>
                <a:srgbClr val="FFFF00"/>
              </a:solidFill>
              <a:latin typeface="Courier"/>
              <a:cs typeface="Courier"/>
            </a:endParaRPr>
          </a:p>
          <a:p>
            <a:r>
              <a:rPr lang="en-US" sz="1350" dirty="0" smtClean="0">
                <a:solidFill>
                  <a:srgbClr val="FFFF00"/>
                </a:solidFill>
                <a:latin typeface="Courier"/>
                <a:cs typeface="Courier"/>
              </a:rPr>
              <a:t># b. </a:t>
            </a:r>
            <a:r>
              <a:rPr lang="en-US" sz="1350" b="1" dirty="0">
                <a:solidFill>
                  <a:srgbClr val="FF151A"/>
                </a:solidFill>
                <a:latin typeface="Courier"/>
                <a:cs typeface="Courier"/>
              </a:rPr>
              <a:t>**One-sided upper bound.</a:t>
            </a:r>
            <a:r>
              <a:rPr lang="en-US" sz="1350" dirty="0">
                <a:solidFill>
                  <a:srgbClr val="FFFF00"/>
                </a:solidFill>
                <a:latin typeface="Courier"/>
                <a:cs typeface="Courier"/>
              </a:rPr>
              <a:t> The assumed "lower limit" is -Infinity</a:t>
            </a:r>
          </a:p>
          <a:p>
            <a:r>
              <a:rPr lang="en-US" sz="1350" dirty="0">
                <a:solidFill>
                  <a:srgbClr val="FFFF00"/>
                </a:solidFill>
                <a:latin typeface="Courier"/>
                <a:cs typeface="Courier"/>
              </a:rPr>
              <a:t># Everything is the same except now we </a:t>
            </a:r>
            <a:r>
              <a:rPr lang="en-US" sz="1350" b="1" dirty="0">
                <a:solidFill>
                  <a:srgbClr val="FF151A"/>
                </a:solidFill>
                <a:latin typeface="Courier"/>
                <a:cs typeface="Courier"/>
              </a:rPr>
              <a:t>put all the alpha in the upper tail</a:t>
            </a:r>
            <a:r>
              <a:rPr lang="en-US" sz="1350" dirty="0">
                <a:solidFill>
                  <a:srgbClr val="FFFF00"/>
                </a:solidFill>
                <a:latin typeface="Courier"/>
                <a:cs typeface="Courier"/>
              </a:rPr>
              <a:t>.</a:t>
            </a:r>
          </a:p>
          <a:p>
            <a:r>
              <a:rPr lang="en-US" sz="1350" dirty="0" err="1">
                <a:solidFill>
                  <a:srgbClr val="FFFFFF"/>
                </a:solidFill>
                <a:latin typeface="Courier"/>
                <a:cs typeface="Courier"/>
              </a:rPr>
              <a:t>mu.hat.hi</a:t>
            </a:r>
            <a:r>
              <a:rPr lang="en-US" sz="1350" dirty="0">
                <a:solidFill>
                  <a:srgbClr val="FFFFFF"/>
                </a:solidFill>
                <a:latin typeface="Courier"/>
                <a:cs typeface="Courier"/>
              </a:rPr>
              <a:t> &lt;- </a:t>
            </a:r>
            <a:r>
              <a:rPr lang="en-US" sz="1350" dirty="0" err="1">
                <a:solidFill>
                  <a:srgbClr val="FFFFFF"/>
                </a:solidFill>
                <a:latin typeface="Courier"/>
                <a:cs typeface="Courier"/>
              </a:rPr>
              <a:t>mu.hat</a:t>
            </a:r>
            <a:r>
              <a:rPr lang="en-US" sz="1350" dirty="0">
                <a:solidFill>
                  <a:srgbClr val="FFFFFF"/>
                </a:solidFill>
                <a:latin typeface="Courier"/>
                <a:cs typeface="Courier"/>
              </a:rPr>
              <a:t> + </a:t>
            </a:r>
            <a:r>
              <a:rPr lang="en-US" sz="1350" dirty="0" err="1">
                <a:solidFill>
                  <a:srgbClr val="FFFFFF"/>
                </a:solidFill>
                <a:latin typeface="Courier"/>
                <a:cs typeface="Courier"/>
              </a:rPr>
              <a:t>tc</a:t>
            </a:r>
            <a:r>
              <a:rPr lang="en-US" sz="1350" dirty="0">
                <a:solidFill>
                  <a:srgbClr val="FFFFFF"/>
                </a:solidFill>
                <a:latin typeface="Courier"/>
                <a:cs typeface="Courier"/>
              </a:rPr>
              <a:t>*</a:t>
            </a:r>
            <a:r>
              <a:rPr lang="en-US" sz="1350" dirty="0" err="1">
                <a:solidFill>
                  <a:srgbClr val="FFFFFF"/>
                </a:solidFill>
                <a:latin typeface="Courier"/>
                <a:cs typeface="Courier"/>
              </a:rPr>
              <a:t>se.hat</a:t>
            </a:r>
            <a:endParaRPr lang="en-US" sz="1350" dirty="0">
              <a:solidFill>
                <a:srgbClr val="FFFFFF"/>
              </a:solidFill>
              <a:latin typeface="Courier"/>
              <a:cs typeface="Courier"/>
            </a:endParaRPr>
          </a:p>
          <a:p>
            <a:r>
              <a:rPr lang="en-US" sz="1350" dirty="0">
                <a:solidFill>
                  <a:srgbClr val="FFFFFF"/>
                </a:solidFill>
                <a:latin typeface="Courier"/>
                <a:cs typeface="Courier"/>
              </a:rPr>
              <a:t>c(-</a:t>
            </a:r>
            <a:r>
              <a:rPr lang="en-US" sz="1350" dirty="0" err="1">
                <a:solidFill>
                  <a:srgbClr val="FFFFFF"/>
                </a:solidFill>
                <a:latin typeface="Courier"/>
                <a:cs typeface="Courier"/>
              </a:rPr>
              <a:t>Inf</a:t>
            </a:r>
            <a:r>
              <a:rPr lang="en-US" sz="1350" dirty="0">
                <a:solidFill>
                  <a:srgbClr val="FFFFFF"/>
                </a:solidFill>
                <a:latin typeface="Courier"/>
                <a:cs typeface="Courier"/>
              </a:rPr>
              <a:t>, </a:t>
            </a:r>
            <a:r>
              <a:rPr lang="en-US" sz="1350" dirty="0" err="1">
                <a:solidFill>
                  <a:srgbClr val="FFFFFF"/>
                </a:solidFill>
                <a:latin typeface="Courier"/>
                <a:cs typeface="Courier"/>
              </a:rPr>
              <a:t>mu.hat.hi</a:t>
            </a:r>
            <a:r>
              <a:rPr lang="en-US" sz="1350" dirty="0">
                <a:solidFill>
                  <a:srgbClr val="FFFFFF"/>
                </a:solidFill>
                <a:latin typeface="Courier"/>
                <a:cs typeface="Courier"/>
              </a:rPr>
              <a:t>)</a:t>
            </a:r>
          </a:p>
        </p:txBody>
      </p:sp>
    </p:spTree>
    <p:extLst>
      <p:ext uri="{BB962C8B-B14F-4D97-AF65-F5344CB8AC3E}">
        <p14:creationId xmlns:p14="http://schemas.microsoft.com/office/powerpoint/2010/main" val="28303575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Another Exercise</a:t>
            </a:r>
            <a:endParaRPr lang="en-GB" sz="36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4" name="Picture 3"/>
          <p:cNvPicPr>
            <a:picLocks noChangeAspect="1"/>
          </p:cNvPicPr>
          <p:nvPr/>
        </p:nvPicPr>
        <p:blipFill>
          <a:blip r:embed="rId3"/>
          <a:stretch>
            <a:fillRect/>
          </a:stretch>
        </p:blipFill>
        <p:spPr>
          <a:xfrm>
            <a:off x="1968500" y="2133600"/>
            <a:ext cx="5207000" cy="2590800"/>
          </a:xfrm>
          <a:prstGeom prst="rect">
            <a:avLst/>
          </a:prstGeom>
        </p:spPr>
      </p:pic>
    </p:spTree>
    <p:extLst>
      <p:ext uri="{BB962C8B-B14F-4D97-AF65-F5344CB8AC3E}">
        <p14:creationId xmlns:p14="http://schemas.microsoft.com/office/powerpoint/2010/main" val="27820355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572846"/>
            <a:ext cx="4545889" cy="3311825"/>
          </a:xfrm>
          <a:prstGeom prst="rect">
            <a:avLst/>
          </a:prstGeom>
        </p:spPr>
      </p:pic>
      <p:pic>
        <p:nvPicPr>
          <p:cNvPr id="4" name="Picture 3"/>
          <p:cNvPicPr>
            <a:picLocks noChangeAspect="1"/>
          </p:cNvPicPr>
          <p:nvPr/>
        </p:nvPicPr>
        <p:blipFill>
          <a:blip r:embed="rId3"/>
          <a:stretch>
            <a:fillRect/>
          </a:stretch>
        </p:blipFill>
        <p:spPr>
          <a:xfrm>
            <a:off x="4598106" y="1572845"/>
            <a:ext cx="4545889" cy="3311825"/>
          </a:xfrm>
          <a:prstGeom prst="rect">
            <a:avLst/>
          </a:prstGeom>
        </p:spPr>
      </p:pic>
      <p:sp>
        <p:nvSpPr>
          <p:cNvPr id="5" name="Rectangle 4"/>
          <p:cNvSpPr/>
          <p:nvPr/>
        </p:nvSpPr>
        <p:spPr>
          <a:xfrm>
            <a:off x="5355499" y="4884670"/>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6" name="Rectangle 5"/>
          <p:cNvSpPr/>
          <p:nvPr/>
        </p:nvSpPr>
        <p:spPr>
          <a:xfrm>
            <a:off x="626015" y="4850883"/>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sp>
        <p:nvSpPr>
          <p:cNvPr id="7" name="Rectangle 4"/>
          <p:cNvSpPr>
            <a:spLocks noChangeArrowheads="1"/>
          </p:cNvSpPr>
          <p:nvPr/>
        </p:nvSpPr>
        <p:spPr bwMode="auto">
          <a:xfrm>
            <a:off x="231775" y="22060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smtClean="0">
                <a:solidFill>
                  <a:srgbClr val="000000"/>
                </a:solidFill>
                <a:latin typeface="Times New Roman" pitchFamily="18" charset="0"/>
              </a:rPr>
              <a:t>Another Exercise</a:t>
            </a:r>
            <a:endParaRPr lang="en-GB" sz="3600" dirty="0">
              <a:solidFill>
                <a:srgbClr val="000000"/>
              </a:solidFill>
              <a:latin typeface="Times New Roman" pitchFamily="18" charset="0"/>
            </a:endParaRPr>
          </a:p>
        </p:txBody>
      </p:sp>
      <p:pic>
        <p:nvPicPr>
          <p:cNvPr id="8" name="Picture 7"/>
          <p:cNvPicPr>
            <a:picLocks noChangeAspect="1" noChangeArrowheads="1"/>
          </p:cNvPicPr>
          <p:nvPr/>
        </p:nvPicPr>
        <p:blipFill>
          <a:blip r:embed="rId4"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29605503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Equation Catalogue: Confidence </a:t>
            </a:r>
            <a:r>
              <a:rPr lang="en-GB" sz="3200" dirty="0" smtClean="0">
                <a:solidFill>
                  <a:srgbClr val="000000"/>
                </a:solidFill>
                <a:latin typeface="Times New Roman" pitchFamily="18" charset="0"/>
              </a:rPr>
              <a:t>Intervals</a:t>
            </a:r>
            <a:endParaRPr lang="en-GB" sz="32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1a</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the </a:t>
            </a:r>
            <a:r>
              <a:rPr lang="en-US" sz="2400" b="1" u="sng" dirty="0" smtClean="0">
                <a:solidFill>
                  <a:srgbClr val="000000"/>
                </a:solidFill>
                <a:latin typeface="Times New Roman" pitchFamily="18" charset="0"/>
              </a:rPr>
              <a:t>mean</a:t>
            </a:r>
            <a:r>
              <a:rPr lang="en-US" sz="2400" dirty="0" smtClean="0">
                <a:solidFill>
                  <a:srgbClr val="000000"/>
                </a:solidFill>
                <a:latin typeface="Times New Roman" pitchFamily="18" charset="0"/>
              </a:rPr>
              <a:t> </a:t>
            </a:r>
            <a:r>
              <a:rPr lang="en-US" sz="2400" i="1" dirty="0" smtClean="0">
                <a:solidFill>
                  <a:srgbClr val="000000"/>
                </a:solidFill>
                <a:latin typeface="Symbol" charset="2"/>
                <a:cs typeface="Symbol" charset="2"/>
              </a:rPr>
              <a:t>m</a:t>
            </a:r>
            <a:r>
              <a:rPr lang="en-US" sz="2400" i="1" dirty="0">
                <a:solidFill>
                  <a:srgbClr val="000000"/>
                </a:solidFill>
                <a:latin typeface="Times New Roman"/>
                <a:cs typeface="Times New Roman"/>
              </a:rPr>
              <a:t> </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Large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 </a:t>
            </a:r>
            <a:r>
              <a:rPr lang="en-US" sz="2400" dirty="0" smtClean="0">
                <a:solidFill>
                  <a:srgbClr val="000000"/>
                </a:solidFill>
                <a:latin typeface="Times New Roman"/>
                <a:cs typeface="Times New Roman"/>
              </a:rPr>
              <a:t>(</a:t>
            </a:r>
            <a:r>
              <a:rPr lang="en-US" sz="2400" i="1" u="sng" dirty="0" smtClean="0">
                <a:solidFill>
                  <a:srgbClr val="000000"/>
                </a:solidFill>
                <a:latin typeface="Times New Roman"/>
                <a:cs typeface="Times New Roman"/>
              </a:rPr>
              <a:t>at least</a:t>
            </a:r>
            <a:r>
              <a:rPr lang="en-US" sz="2400" dirty="0" smtClean="0">
                <a:solidFill>
                  <a:srgbClr val="000000"/>
                </a:solidFill>
                <a:latin typeface="Times New Roman"/>
                <a:cs typeface="Times New Roman"/>
              </a:rPr>
              <a:t> 30), </a:t>
            </a:r>
            <a:r>
              <a:rPr lang="en-US" sz="2400" b="1" dirty="0" err="1" smtClean="0">
                <a:solidFill>
                  <a:srgbClr val="000000"/>
                </a:solidFill>
                <a:latin typeface="Times New Roman"/>
                <a:cs typeface="Times New Roman"/>
              </a:rPr>
              <a:t>sd</a:t>
            </a:r>
            <a:r>
              <a:rPr lang="en-US" sz="2400" dirty="0" smtClean="0">
                <a:solidFill>
                  <a:srgbClr val="000000"/>
                </a:solidFill>
                <a:latin typeface="Times New Roman"/>
                <a:cs typeface="Times New Roman"/>
              </a:rPr>
              <a:t> </a:t>
            </a:r>
            <a:r>
              <a:rPr lang="en-US" sz="2400" i="1" dirty="0" err="1" smtClean="0">
                <a:solidFill>
                  <a:srgbClr val="000000"/>
                </a:solidFill>
                <a:latin typeface="Symbol" charset="2"/>
                <a:cs typeface="Symbol" charset="2"/>
              </a:rPr>
              <a:t>s</a:t>
            </a:r>
            <a:r>
              <a:rPr lang="en-US" sz="2400" i="1" baseline="-25000" dirty="0" err="1" smtClean="0">
                <a:solidFill>
                  <a:srgbClr val="000000"/>
                </a:solidFill>
                <a:latin typeface="Times New Roman"/>
                <a:cs typeface="Times New Roman"/>
              </a:rPr>
              <a:t>X</a:t>
            </a:r>
            <a:r>
              <a:rPr lang="en-US" sz="2400" i="1" dirty="0" smtClean="0">
                <a:solidFill>
                  <a:srgbClr val="000000"/>
                </a:solidFill>
                <a:latin typeface="Times New Roman"/>
                <a:cs typeface="Times New Roman"/>
              </a:rPr>
              <a:t> </a:t>
            </a:r>
            <a:r>
              <a:rPr lang="en-US" sz="2400" b="1" dirty="0" smtClean="0">
                <a:solidFill>
                  <a:srgbClr val="000000"/>
                </a:solidFill>
                <a:latin typeface="Times New Roman"/>
                <a:cs typeface="Times New Roman"/>
              </a:rPr>
              <a:t>known</a:t>
            </a:r>
            <a:r>
              <a:rPr lang="en-US" sz="2400" dirty="0" smtClean="0">
                <a:solidFill>
                  <a:srgbClr val="000000"/>
                </a:solidFill>
                <a:latin typeface="Times New Roman" pitchFamily="18" charset="0"/>
              </a:rPr>
              <a:t>: </a:t>
            </a:r>
          </a:p>
        </p:txBody>
      </p:sp>
      <p:sp>
        <p:nvSpPr>
          <p:cNvPr id="10" name="Rectangle 9"/>
          <p:cNvSpPr/>
          <p:nvPr/>
        </p:nvSpPr>
        <p:spPr>
          <a:xfrm>
            <a:off x="5299566" y="3287889"/>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sp>
        <p:nvSpPr>
          <p:cNvPr id="11" name="Rectangle 10"/>
          <p:cNvSpPr/>
          <p:nvPr/>
        </p:nvSpPr>
        <p:spPr>
          <a:xfrm>
            <a:off x="5296745" y="4286949"/>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12" name="Rectangle 11"/>
          <p:cNvSpPr/>
          <p:nvPr/>
        </p:nvSpPr>
        <p:spPr>
          <a:xfrm>
            <a:off x="5293924" y="5286009"/>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grpSp>
        <p:nvGrpSpPr>
          <p:cNvPr id="24" name="Group 23"/>
          <p:cNvGrpSpPr/>
          <p:nvPr/>
        </p:nvGrpSpPr>
        <p:grpSpPr>
          <a:xfrm>
            <a:off x="1368778" y="3735443"/>
            <a:ext cx="2328333" cy="2402892"/>
            <a:chOff x="1368778" y="3735443"/>
            <a:chExt cx="2328333" cy="2402892"/>
          </a:xfrm>
        </p:grpSpPr>
        <p:cxnSp>
          <p:nvCxnSpPr>
            <p:cNvPr id="14" name="Straight Connector 13"/>
            <p:cNvCxnSpPr/>
            <p:nvPr/>
          </p:nvCxnSpPr>
          <p:spPr>
            <a:xfrm>
              <a:off x="1368778" y="3735443"/>
              <a:ext cx="0" cy="5373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68778" y="4706281"/>
              <a:ext cx="705555" cy="684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368778" y="3979333"/>
              <a:ext cx="2328333" cy="14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697111" y="3749554"/>
              <a:ext cx="0" cy="243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187222" y="5747674"/>
              <a:ext cx="0" cy="390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385411" y="6081891"/>
            <a:ext cx="5103597" cy="369332"/>
          </a:xfrm>
          <a:prstGeom prst="rect">
            <a:avLst/>
          </a:prstGeom>
          <a:noFill/>
        </p:spPr>
        <p:txBody>
          <a:bodyPr wrap="none" rtlCol="0">
            <a:spAutoFit/>
          </a:bodyPr>
          <a:lstStyle/>
          <a:p>
            <a:r>
              <a:rPr lang="en-US" i="1" dirty="0" smtClean="0">
                <a:latin typeface="Times New Roman"/>
                <a:cs typeface="Times New Roman"/>
              </a:rPr>
              <a:t>N</a:t>
            </a:r>
            <a:r>
              <a:rPr lang="en-US" dirty="0" smtClean="0">
                <a:latin typeface="Times New Roman"/>
                <a:cs typeface="Times New Roman"/>
              </a:rPr>
              <a:t>(0,1) </a:t>
            </a:r>
            <a:r>
              <a:rPr lang="en-US" dirty="0" err="1" smtClean="0">
                <a:latin typeface="Times New Roman"/>
                <a:cs typeface="Times New Roman"/>
              </a:rPr>
              <a:t>quantiles</a:t>
            </a:r>
            <a:r>
              <a:rPr lang="en-US" dirty="0" smtClean="0">
                <a:latin typeface="Times New Roman"/>
                <a:cs typeface="Times New Roman"/>
              </a:rPr>
              <a:t> </a:t>
            </a:r>
            <a:r>
              <a:rPr lang="en-US" b="1" dirty="0" err="1" smtClean="0">
                <a:latin typeface="Courier"/>
                <a:cs typeface="Courier"/>
              </a:rPr>
              <a:t>qnorm</a:t>
            </a:r>
            <a:r>
              <a:rPr lang="en-US" b="1" dirty="0" smtClean="0">
                <a:latin typeface="Courier"/>
                <a:cs typeface="Courier"/>
              </a:rPr>
              <a:t>(1-a/2)</a:t>
            </a:r>
            <a:r>
              <a:rPr lang="en-US" dirty="0" smtClean="0">
                <a:latin typeface="Times New Roman"/>
                <a:cs typeface="Times New Roman"/>
              </a:rPr>
              <a:t> or </a:t>
            </a:r>
            <a:r>
              <a:rPr lang="en-US" b="1" dirty="0" err="1" smtClean="0">
                <a:latin typeface="Courier"/>
                <a:cs typeface="Courier"/>
              </a:rPr>
              <a:t>qnorm</a:t>
            </a:r>
            <a:r>
              <a:rPr lang="en-US" b="1" dirty="0" smtClean="0">
                <a:latin typeface="Courier"/>
                <a:cs typeface="Courier"/>
              </a:rPr>
              <a:t>(1-a)</a:t>
            </a:r>
            <a:r>
              <a:rPr lang="en-US" dirty="0" smtClean="0">
                <a:latin typeface="Times New Roman"/>
                <a:cs typeface="Times New Roman"/>
              </a:rPr>
              <a:t> </a:t>
            </a:r>
            <a:endParaRPr lang="en-US" dirty="0">
              <a:latin typeface="Times New Roman"/>
              <a:cs typeface="Times New Roman"/>
            </a:endParaRPr>
          </a:p>
        </p:txBody>
      </p:sp>
      <p:pic>
        <p:nvPicPr>
          <p:cNvPr id="27" name="Picture 26"/>
          <p:cNvPicPr>
            <a:picLocks noChangeAspect="1"/>
          </p:cNvPicPr>
          <p:nvPr/>
        </p:nvPicPr>
        <p:blipFill>
          <a:blip r:embed="rId3"/>
          <a:stretch>
            <a:fillRect/>
          </a:stretch>
        </p:blipFill>
        <p:spPr>
          <a:xfrm>
            <a:off x="678745" y="3228653"/>
            <a:ext cx="4535080" cy="612848"/>
          </a:xfrm>
          <a:prstGeom prst="rect">
            <a:avLst/>
          </a:prstGeom>
        </p:spPr>
      </p:pic>
      <p:pic>
        <p:nvPicPr>
          <p:cNvPr id="28" name="Picture 27"/>
          <p:cNvPicPr>
            <a:picLocks noChangeAspect="1"/>
          </p:cNvPicPr>
          <p:nvPr/>
        </p:nvPicPr>
        <p:blipFill>
          <a:blip r:embed="rId4"/>
          <a:stretch>
            <a:fillRect/>
          </a:stretch>
        </p:blipFill>
        <p:spPr>
          <a:xfrm>
            <a:off x="692856" y="4216394"/>
            <a:ext cx="2770915" cy="618508"/>
          </a:xfrm>
          <a:prstGeom prst="rect">
            <a:avLst/>
          </a:prstGeom>
        </p:spPr>
      </p:pic>
      <p:pic>
        <p:nvPicPr>
          <p:cNvPr id="29" name="Picture 28"/>
          <p:cNvPicPr>
            <a:picLocks noChangeAspect="1"/>
          </p:cNvPicPr>
          <p:nvPr/>
        </p:nvPicPr>
        <p:blipFill>
          <a:blip r:embed="rId5"/>
          <a:stretch>
            <a:fillRect/>
          </a:stretch>
        </p:blipFill>
        <p:spPr>
          <a:xfrm>
            <a:off x="692856" y="5284612"/>
            <a:ext cx="2770915" cy="546891"/>
          </a:xfrm>
          <a:prstGeom prst="rect">
            <a:avLst/>
          </a:prstGeom>
        </p:spPr>
      </p:pic>
    </p:spTree>
    <p:extLst>
      <p:ext uri="{BB962C8B-B14F-4D97-AF65-F5344CB8AC3E}">
        <p14:creationId xmlns:p14="http://schemas.microsoft.com/office/powerpoint/2010/main" val="2656546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1b</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the </a:t>
            </a:r>
            <a:r>
              <a:rPr lang="en-US" sz="2400" b="1" u="sng" dirty="0" smtClean="0">
                <a:solidFill>
                  <a:srgbClr val="000000"/>
                </a:solidFill>
                <a:latin typeface="Times New Roman" pitchFamily="18" charset="0"/>
              </a:rPr>
              <a:t>mean</a:t>
            </a:r>
            <a:r>
              <a:rPr lang="en-US" sz="2400" dirty="0" smtClean="0">
                <a:solidFill>
                  <a:srgbClr val="000000"/>
                </a:solidFill>
                <a:latin typeface="Times New Roman" pitchFamily="18" charset="0"/>
              </a:rPr>
              <a:t> </a:t>
            </a:r>
            <a:r>
              <a:rPr lang="en-US" sz="2400" i="1" dirty="0" smtClean="0">
                <a:solidFill>
                  <a:srgbClr val="000000"/>
                </a:solidFill>
                <a:latin typeface="Symbol" charset="2"/>
                <a:cs typeface="Symbol" charset="2"/>
              </a:rPr>
              <a:t>m</a:t>
            </a:r>
            <a:r>
              <a:rPr lang="en-US" sz="2400" i="1" dirty="0">
                <a:solidFill>
                  <a:srgbClr val="000000"/>
                </a:solidFill>
                <a:latin typeface="Times New Roman"/>
                <a:cs typeface="Times New Roman"/>
              </a:rPr>
              <a:t> </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Large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 </a:t>
            </a:r>
            <a:r>
              <a:rPr lang="en-US" sz="2400" dirty="0" smtClean="0">
                <a:solidFill>
                  <a:srgbClr val="000000"/>
                </a:solidFill>
                <a:latin typeface="Times New Roman"/>
                <a:cs typeface="Times New Roman"/>
              </a:rPr>
              <a:t>(</a:t>
            </a:r>
            <a:r>
              <a:rPr lang="en-US" sz="2400" i="1" u="sng" dirty="0" smtClean="0">
                <a:solidFill>
                  <a:srgbClr val="000000"/>
                </a:solidFill>
                <a:latin typeface="Times New Roman"/>
                <a:cs typeface="Times New Roman"/>
              </a:rPr>
              <a:t>at least</a:t>
            </a:r>
            <a:r>
              <a:rPr lang="en-US" sz="2400" dirty="0" smtClean="0">
                <a:solidFill>
                  <a:srgbClr val="000000"/>
                </a:solidFill>
                <a:latin typeface="Times New Roman"/>
                <a:cs typeface="Times New Roman"/>
              </a:rPr>
              <a:t> 30), </a:t>
            </a:r>
            <a:r>
              <a:rPr lang="en-US" sz="2400" dirty="0" err="1" smtClean="0">
                <a:solidFill>
                  <a:srgbClr val="000000"/>
                </a:solidFill>
                <a:latin typeface="Times New Roman"/>
                <a:cs typeface="Times New Roman"/>
              </a:rPr>
              <a:t>sd</a:t>
            </a:r>
            <a:r>
              <a:rPr lang="en-US" sz="2400" dirty="0" smtClean="0">
                <a:solidFill>
                  <a:srgbClr val="000000"/>
                </a:solidFill>
                <a:latin typeface="Times New Roman"/>
                <a:cs typeface="Times New Roman"/>
              </a:rPr>
              <a:t> </a:t>
            </a:r>
            <a:r>
              <a:rPr lang="en-US" sz="2400" i="1" dirty="0" err="1" smtClean="0">
                <a:solidFill>
                  <a:srgbClr val="000000"/>
                </a:solidFill>
                <a:latin typeface="Symbol" charset="2"/>
                <a:cs typeface="Symbol" charset="2"/>
              </a:rPr>
              <a:t>s</a:t>
            </a:r>
            <a:r>
              <a:rPr lang="en-US" sz="2400" i="1" baseline="-25000" dirty="0" err="1" smtClean="0">
                <a:solidFill>
                  <a:srgbClr val="000000"/>
                </a:solidFill>
                <a:latin typeface="Times New Roman"/>
                <a:cs typeface="Times New Roman"/>
              </a:rPr>
              <a:t>X</a:t>
            </a:r>
            <a:r>
              <a:rPr lang="en-US" sz="2400" i="1" dirty="0" smtClean="0">
                <a:solidFill>
                  <a:srgbClr val="000000"/>
                </a:solidFill>
                <a:latin typeface="Times New Roman"/>
                <a:cs typeface="Times New Roman"/>
              </a:rPr>
              <a:t> </a:t>
            </a:r>
            <a:r>
              <a:rPr lang="en-US" sz="2400" b="1" i="1" u="sng" dirty="0" smtClean="0">
                <a:solidFill>
                  <a:srgbClr val="000000"/>
                </a:solidFill>
                <a:latin typeface="Times New Roman"/>
                <a:cs typeface="Times New Roman"/>
              </a:rPr>
              <a:t>un</a:t>
            </a:r>
            <a:r>
              <a:rPr lang="en-US" sz="2400" b="1" dirty="0" smtClean="0">
                <a:solidFill>
                  <a:srgbClr val="000000"/>
                </a:solidFill>
                <a:latin typeface="Times New Roman"/>
                <a:cs typeface="Times New Roman"/>
              </a:rPr>
              <a:t>known</a:t>
            </a:r>
            <a:r>
              <a:rPr lang="en-US" sz="2400" dirty="0" smtClean="0">
                <a:solidFill>
                  <a:srgbClr val="000000"/>
                </a:solidFill>
                <a:latin typeface="Times New Roman" pitchFamily="18" charset="0"/>
              </a:rPr>
              <a:t>: </a:t>
            </a:r>
          </a:p>
        </p:txBody>
      </p:sp>
      <p:sp>
        <p:nvSpPr>
          <p:cNvPr id="10" name="Rectangle 9"/>
          <p:cNvSpPr/>
          <p:nvPr/>
        </p:nvSpPr>
        <p:spPr>
          <a:xfrm>
            <a:off x="5299566" y="3287889"/>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sp>
        <p:nvSpPr>
          <p:cNvPr id="11" name="Rectangle 10"/>
          <p:cNvSpPr/>
          <p:nvPr/>
        </p:nvSpPr>
        <p:spPr>
          <a:xfrm>
            <a:off x="5296745" y="4286949"/>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12" name="Rectangle 11"/>
          <p:cNvSpPr/>
          <p:nvPr/>
        </p:nvSpPr>
        <p:spPr>
          <a:xfrm>
            <a:off x="5293924" y="5286009"/>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pic>
        <p:nvPicPr>
          <p:cNvPr id="17" name="Picture 16"/>
          <p:cNvPicPr>
            <a:picLocks noChangeAspect="1"/>
          </p:cNvPicPr>
          <p:nvPr/>
        </p:nvPicPr>
        <p:blipFill>
          <a:blip r:embed="rId3"/>
          <a:stretch>
            <a:fillRect/>
          </a:stretch>
        </p:blipFill>
        <p:spPr>
          <a:xfrm>
            <a:off x="611187" y="3188739"/>
            <a:ext cx="4465385" cy="675842"/>
          </a:xfrm>
          <a:prstGeom prst="rect">
            <a:avLst/>
          </a:prstGeom>
        </p:spPr>
      </p:pic>
      <p:pic>
        <p:nvPicPr>
          <p:cNvPr id="18" name="Picture 17"/>
          <p:cNvPicPr>
            <a:picLocks noChangeAspect="1"/>
          </p:cNvPicPr>
          <p:nvPr/>
        </p:nvPicPr>
        <p:blipFill>
          <a:blip r:embed="rId4"/>
          <a:stretch>
            <a:fillRect/>
          </a:stretch>
        </p:blipFill>
        <p:spPr>
          <a:xfrm>
            <a:off x="611187" y="4230509"/>
            <a:ext cx="2601661" cy="650415"/>
          </a:xfrm>
          <a:prstGeom prst="rect">
            <a:avLst/>
          </a:prstGeom>
        </p:spPr>
      </p:pic>
      <p:pic>
        <p:nvPicPr>
          <p:cNvPr id="20" name="Picture 19"/>
          <p:cNvPicPr>
            <a:picLocks noChangeAspect="1"/>
          </p:cNvPicPr>
          <p:nvPr/>
        </p:nvPicPr>
        <p:blipFill>
          <a:blip r:embed="rId5"/>
          <a:stretch>
            <a:fillRect/>
          </a:stretch>
        </p:blipFill>
        <p:spPr>
          <a:xfrm>
            <a:off x="611187" y="5219588"/>
            <a:ext cx="2601661" cy="575104"/>
          </a:xfrm>
          <a:prstGeom prst="rect">
            <a:avLst/>
          </a:prstGeom>
        </p:spPr>
      </p:pic>
      <p:sp>
        <p:nvSpPr>
          <p:cNvPr id="13"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Equation Catalogue: Confidence </a:t>
            </a:r>
            <a:r>
              <a:rPr lang="en-GB" sz="3200" dirty="0" smtClean="0">
                <a:solidFill>
                  <a:srgbClr val="000000"/>
                </a:solidFill>
                <a:latin typeface="Times New Roman" pitchFamily="18" charset="0"/>
              </a:rPr>
              <a:t>Intervals</a:t>
            </a:r>
            <a:endParaRPr lang="en-GB" sz="3200" dirty="0">
              <a:solidFill>
                <a:srgbClr val="000000"/>
              </a:solidFill>
              <a:latin typeface="Times New Roman" pitchFamily="18" charset="0"/>
            </a:endParaRPr>
          </a:p>
        </p:txBody>
      </p:sp>
    </p:spTree>
    <p:extLst>
      <p:ext uri="{BB962C8B-B14F-4D97-AF65-F5344CB8AC3E}">
        <p14:creationId xmlns:p14="http://schemas.microsoft.com/office/powerpoint/2010/main" val="31944637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sp>
        <p:nvSpPr>
          <p:cNvPr id="5" name="Rectangle 5"/>
          <p:cNvSpPr>
            <a:spLocks noChangeArrowheads="1"/>
          </p:cNvSpPr>
          <p:nvPr/>
        </p:nvSpPr>
        <p:spPr bwMode="auto">
          <a:xfrm>
            <a:off x="0" y="1240600"/>
            <a:ext cx="8686800" cy="1526662"/>
          </a:xfrm>
          <a:prstGeom prst="rect">
            <a:avLst/>
          </a:prstGeom>
          <a:noFill/>
          <a:ln w="9525">
            <a:noFill/>
            <a:round/>
            <a:headEnd/>
            <a:tailEnd/>
          </a:ln>
        </p:spPr>
        <p:txBody>
          <a:bodyPr lIns="0" tIns="0" rIns="0" bIns="0"/>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800" i="1" dirty="0" smtClean="0">
                <a:solidFill>
                  <a:srgbClr val="000000"/>
                </a:solidFill>
                <a:latin typeface="Symbol" charset="2"/>
                <a:cs typeface="Symbol" charset="2"/>
              </a:rPr>
              <a:t>q</a:t>
            </a:r>
            <a:r>
              <a:rPr lang="en-US" sz="2800" dirty="0" smtClean="0">
                <a:solidFill>
                  <a:srgbClr val="000000"/>
                </a:solidFill>
                <a:latin typeface="Times New Roman" pitchFamily="18" charset="0"/>
                <a:cs typeface="Times New Roman" pitchFamily="18" charset="0"/>
              </a:rPr>
              <a:t> is a parameter we are interested in and assume we don</a:t>
            </a:r>
            <a:r>
              <a:rPr lang="fr-FR" sz="2800" dirty="0" smtClean="0">
                <a:solidFill>
                  <a:srgbClr val="000000"/>
                </a:solidFill>
                <a:latin typeface="Times New Roman" pitchFamily="18" charset="0"/>
                <a:cs typeface="Times New Roman" pitchFamily="18" charset="0"/>
              </a:rPr>
              <a:t>’</a:t>
            </a:r>
            <a:r>
              <a:rPr lang="en-US" sz="2800" dirty="0" smtClean="0">
                <a:solidFill>
                  <a:srgbClr val="000000"/>
                </a:solidFill>
                <a:latin typeface="Times New Roman" pitchFamily="18" charset="0"/>
                <a:cs typeface="Times New Roman" pitchFamily="18" charset="0"/>
              </a:rPr>
              <a:t>t know its true value.</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800" dirty="0">
                <a:solidFill>
                  <a:srgbClr val="000000"/>
                </a:solidFill>
                <a:latin typeface="Times New Roman" pitchFamily="18" charset="0"/>
                <a:cs typeface="Times New Roman" pitchFamily="18" charset="0"/>
              </a:rPr>
              <a:t>e</a:t>
            </a:r>
            <a:r>
              <a:rPr lang="en-US" sz="2800" dirty="0" smtClean="0">
                <a:solidFill>
                  <a:srgbClr val="000000"/>
                </a:solidFill>
                <a:latin typeface="Times New Roman" pitchFamily="18" charset="0"/>
                <a:cs typeface="Times New Roman" pitchFamily="18" charset="0"/>
              </a:rPr>
              <a:t>.g. </a:t>
            </a:r>
            <a:r>
              <a:rPr lang="en-US" sz="2400" dirty="0" smtClean="0">
                <a:solidFill>
                  <a:srgbClr val="000000"/>
                </a:solidFill>
                <a:latin typeface="Times New Roman" pitchFamily="18" charset="0"/>
                <a:cs typeface="Times New Roman" pitchFamily="18" charset="0"/>
              </a:rPr>
              <a:t>a mean, a </a:t>
            </a:r>
            <a:r>
              <a:rPr lang="en-US" sz="2400" dirty="0" err="1" smtClean="0">
                <a:solidFill>
                  <a:srgbClr val="000000"/>
                </a:solidFill>
                <a:latin typeface="Times New Roman" pitchFamily="18" charset="0"/>
                <a:cs typeface="Times New Roman" pitchFamily="18" charset="0"/>
              </a:rPr>
              <a:t>sd</a:t>
            </a:r>
            <a:r>
              <a:rPr lang="en-US" sz="2400" dirty="0" smtClean="0">
                <a:solidFill>
                  <a:srgbClr val="000000"/>
                </a:solidFill>
                <a:latin typeface="Times New Roman" pitchFamily="18" charset="0"/>
                <a:cs typeface="Times New Roman" pitchFamily="18" charset="0"/>
              </a:rPr>
              <a:t>, a proportion, etc.</a:t>
            </a:r>
          </a:p>
        </p:txBody>
      </p:sp>
      <p:pic>
        <p:nvPicPr>
          <p:cNvPr id="51" name="Picture 5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2" name="Rectangle 1"/>
          <p:cNvSpPr/>
          <p:nvPr/>
        </p:nvSpPr>
        <p:spPr>
          <a:xfrm>
            <a:off x="0" y="2999388"/>
            <a:ext cx="8839200" cy="954107"/>
          </a:xfrm>
          <a:prstGeom prst="rect">
            <a:avLst/>
          </a:prstGeom>
        </p:spPr>
        <p:txBody>
          <a:bodyPr wrap="square">
            <a:spAutoFit/>
          </a:bodyPr>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800" dirty="0" smtClean="0">
                <a:solidFill>
                  <a:srgbClr val="000000"/>
                </a:solidFill>
                <a:latin typeface="Times New Roman" pitchFamily="18" charset="0"/>
              </a:rPr>
              <a:t>Consider an experiment that will collect a sample of data.</a:t>
            </a:r>
          </a:p>
        </p:txBody>
      </p:sp>
      <p:sp>
        <p:nvSpPr>
          <p:cNvPr id="7" name="Rectangle 6"/>
          <p:cNvSpPr/>
          <p:nvPr/>
        </p:nvSpPr>
        <p:spPr>
          <a:xfrm>
            <a:off x="0" y="4001988"/>
            <a:ext cx="8839200" cy="830997"/>
          </a:xfrm>
          <a:prstGeom prst="rect">
            <a:avLst/>
          </a:prstGeom>
        </p:spPr>
        <p:txBody>
          <a:bodyPr wrap="square">
            <a:spAutoFit/>
          </a:bodyPr>
          <a:lstStyle/>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Then </a:t>
            </a:r>
            <a:r>
              <a:rPr lang="en-US" sz="2400" i="1" u="sng" dirty="0" smtClean="0">
                <a:solidFill>
                  <a:srgbClr val="000000"/>
                </a:solidFill>
                <a:latin typeface="Times New Roman" pitchFamily="18" charset="0"/>
              </a:rPr>
              <a:t>BEFORE</a:t>
            </a:r>
            <a:r>
              <a:rPr lang="en-US" sz="2400" dirty="0" smtClean="0">
                <a:solidFill>
                  <a:srgbClr val="000000"/>
                </a:solidFill>
                <a:latin typeface="Times New Roman" pitchFamily="18" charset="0"/>
              </a:rPr>
              <a:t> we collect the data, we can devise </a:t>
            </a:r>
            <a:r>
              <a:rPr lang="en-US" sz="2400" i="1" u="sng" dirty="0" smtClean="0">
                <a:solidFill>
                  <a:srgbClr val="000000"/>
                </a:solidFill>
                <a:latin typeface="Times New Roman" pitchFamily="18" charset="0"/>
              </a:rPr>
              <a:t>procedure</a:t>
            </a:r>
            <a:r>
              <a:rPr lang="en-US" sz="2400" dirty="0" smtClean="0">
                <a:solidFill>
                  <a:srgbClr val="000000"/>
                </a:solidFill>
                <a:latin typeface="Times New Roman" pitchFamily="18" charset="0"/>
              </a:rPr>
              <a:t> such that: </a:t>
            </a:r>
            <a:endParaRPr lang="en-US" sz="1400" dirty="0" smtClean="0">
              <a:solidFill>
                <a:schemeClr val="tx1"/>
              </a:solidFill>
              <a:latin typeface="Times New Roman" pitchFamily="18" charset="0"/>
              <a:cs typeface="Times New Roman" pitchFamily="18" charset="0"/>
            </a:endParaRPr>
          </a:p>
        </p:txBody>
      </p:sp>
      <p:cxnSp>
        <p:nvCxnSpPr>
          <p:cNvPr id="8" name="Straight Arrow Connector 7"/>
          <p:cNvCxnSpPr/>
          <p:nvPr/>
        </p:nvCxnSpPr>
        <p:spPr>
          <a:xfrm flipV="1">
            <a:off x="2700421" y="5686923"/>
            <a:ext cx="0" cy="368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670929" y="5689598"/>
            <a:ext cx="0" cy="368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87053" y="6181193"/>
            <a:ext cx="5858770" cy="369332"/>
          </a:xfrm>
          <a:prstGeom prst="rect">
            <a:avLst/>
          </a:prstGeom>
          <a:noFill/>
        </p:spPr>
        <p:txBody>
          <a:bodyPr wrap="none" rtlCol="0">
            <a:spAutoFit/>
          </a:bodyPr>
          <a:lstStyle/>
          <a:p>
            <a:r>
              <a:rPr lang="en-US" dirty="0" smtClean="0">
                <a:latin typeface="Times New Roman"/>
                <a:cs typeface="Times New Roman"/>
              </a:rPr>
              <a:t>Estimates we will get from the sample we have yet to collect</a:t>
            </a:r>
            <a:endParaRPr lang="en-US" dirty="0">
              <a:latin typeface="Times New Roman"/>
              <a:cs typeface="Times New Roman"/>
            </a:endParaRPr>
          </a:p>
        </p:txBody>
      </p:sp>
      <p:cxnSp>
        <p:nvCxnSpPr>
          <p:cNvPr id="14" name="Straight Connector 13"/>
          <p:cNvCxnSpPr/>
          <p:nvPr/>
        </p:nvCxnSpPr>
        <p:spPr>
          <a:xfrm>
            <a:off x="2687053" y="6055890"/>
            <a:ext cx="1987383"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1957210" y="5111044"/>
            <a:ext cx="5003800" cy="558800"/>
          </a:xfrm>
          <a:prstGeom prst="rect">
            <a:avLst/>
          </a:prstGeom>
        </p:spPr>
      </p:pic>
    </p:spTree>
    <p:extLst>
      <p:ext uri="{BB962C8B-B14F-4D97-AF65-F5344CB8AC3E}">
        <p14:creationId xmlns:p14="http://schemas.microsoft.com/office/powerpoint/2010/main" val="3858691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1c</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the </a:t>
            </a:r>
            <a:r>
              <a:rPr lang="en-US" sz="2400" b="1" u="sng" dirty="0" smtClean="0">
                <a:solidFill>
                  <a:srgbClr val="000000"/>
                </a:solidFill>
                <a:latin typeface="Times New Roman" pitchFamily="18" charset="0"/>
              </a:rPr>
              <a:t>mean</a:t>
            </a:r>
            <a:r>
              <a:rPr lang="en-US" sz="2400" dirty="0" smtClean="0">
                <a:solidFill>
                  <a:srgbClr val="000000"/>
                </a:solidFill>
                <a:latin typeface="Times New Roman" pitchFamily="18" charset="0"/>
              </a:rPr>
              <a:t> </a:t>
            </a:r>
            <a:r>
              <a:rPr lang="en-US" sz="2400" i="1" dirty="0" smtClean="0">
                <a:solidFill>
                  <a:srgbClr val="000000"/>
                </a:solidFill>
                <a:latin typeface="Symbol" charset="2"/>
                <a:cs typeface="Symbol" charset="2"/>
              </a:rPr>
              <a:t>m</a:t>
            </a:r>
            <a:r>
              <a:rPr lang="en-US" sz="2400" i="1" dirty="0">
                <a:solidFill>
                  <a:srgbClr val="000000"/>
                </a:solidFill>
                <a:latin typeface="Times New Roman"/>
                <a:cs typeface="Times New Roman"/>
              </a:rPr>
              <a:t> </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Small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a:t>
            </a:r>
            <a:r>
              <a:rPr lang="en-US" sz="2400" dirty="0" smtClean="0">
                <a:solidFill>
                  <a:srgbClr val="000000"/>
                </a:solidFill>
                <a:latin typeface="Times New Roman"/>
                <a:cs typeface="Times New Roman"/>
              </a:rPr>
              <a:t>, </a:t>
            </a:r>
            <a:r>
              <a:rPr lang="en-US" sz="2400" dirty="0" err="1" smtClean="0">
                <a:solidFill>
                  <a:srgbClr val="000000"/>
                </a:solidFill>
                <a:latin typeface="Times New Roman"/>
                <a:cs typeface="Times New Roman"/>
              </a:rPr>
              <a:t>sd</a:t>
            </a:r>
            <a:r>
              <a:rPr lang="en-US" sz="2400" dirty="0" smtClean="0">
                <a:solidFill>
                  <a:srgbClr val="000000"/>
                </a:solidFill>
                <a:latin typeface="Times New Roman"/>
                <a:cs typeface="Times New Roman"/>
              </a:rPr>
              <a:t> </a:t>
            </a:r>
            <a:r>
              <a:rPr lang="en-US" sz="2400" i="1" dirty="0" err="1" smtClean="0">
                <a:solidFill>
                  <a:srgbClr val="000000"/>
                </a:solidFill>
                <a:latin typeface="Symbol" charset="2"/>
                <a:cs typeface="Symbol" charset="2"/>
              </a:rPr>
              <a:t>s</a:t>
            </a:r>
            <a:r>
              <a:rPr lang="en-US" sz="2400" i="1" baseline="-25000" dirty="0" err="1" smtClean="0">
                <a:solidFill>
                  <a:srgbClr val="000000"/>
                </a:solidFill>
                <a:latin typeface="Times New Roman"/>
                <a:cs typeface="Times New Roman"/>
              </a:rPr>
              <a:t>X</a:t>
            </a:r>
            <a:r>
              <a:rPr lang="en-US" sz="2400" i="1" dirty="0" smtClean="0">
                <a:solidFill>
                  <a:srgbClr val="000000"/>
                </a:solidFill>
                <a:latin typeface="Times New Roman"/>
                <a:cs typeface="Times New Roman"/>
              </a:rPr>
              <a:t> </a:t>
            </a:r>
            <a:r>
              <a:rPr lang="en-US" sz="2400" b="1" i="1" u="sng" dirty="0" smtClean="0">
                <a:solidFill>
                  <a:srgbClr val="000000"/>
                </a:solidFill>
                <a:latin typeface="Times New Roman"/>
                <a:cs typeface="Times New Roman"/>
              </a:rPr>
              <a:t>un</a:t>
            </a:r>
            <a:r>
              <a:rPr lang="en-US" sz="2400" b="1" dirty="0" smtClean="0">
                <a:solidFill>
                  <a:srgbClr val="000000"/>
                </a:solidFill>
                <a:latin typeface="Times New Roman"/>
                <a:cs typeface="Times New Roman"/>
              </a:rPr>
              <a:t>known</a:t>
            </a:r>
            <a:r>
              <a:rPr lang="en-US" sz="2400" dirty="0" smtClean="0">
                <a:solidFill>
                  <a:srgbClr val="000000"/>
                </a:solidFill>
                <a:latin typeface="Times New Roman" pitchFamily="18" charset="0"/>
              </a:rPr>
              <a:t>: </a:t>
            </a:r>
          </a:p>
        </p:txBody>
      </p:sp>
      <p:sp>
        <p:nvSpPr>
          <p:cNvPr id="10" name="Rectangle 9"/>
          <p:cNvSpPr/>
          <p:nvPr/>
        </p:nvSpPr>
        <p:spPr>
          <a:xfrm>
            <a:off x="5751118" y="3372555"/>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sp>
        <p:nvSpPr>
          <p:cNvPr id="11" name="Rectangle 10"/>
          <p:cNvSpPr/>
          <p:nvPr/>
        </p:nvSpPr>
        <p:spPr>
          <a:xfrm>
            <a:off x="5748297" y="4371615"/>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12" name="Rectangle 11"/>
          <p:cNvSpPr/>
          <p:nvPr/>
        </p:nvSpPr>
        <p:spPr>
          <a:xfrm>
            <a:off x="5745476" y="5370675"/>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grpSp>
        <p:nvGrpSpPr>
          <p:cNvPr id="15" name="Group 14"/>
          <p:cNvGrpSpPr/>
          <p:nvPr/>
        </p:nvGrpSpPr>
        <p:grpSpPr>
          <a:xfrm>
            <a:off x="1241779" y="3834220"/>
            <a:ext cx="2539998" cy="2402892"/>
            <a:chOff x="1368778" y="3735443"/>
            <a:chExt cx="2539998" cy="2402892"/>
          </a:xfrm>
        </p:grpSpPr>
        <p:cxnSp>
          <p:nvCxnSpPr>
            <p:cNvPr id="17" name="Straight Connector 16"/>
            <p:cNvCxnSpPr/>
            <p:nvPr/>
          </p:nvCxnSpPr>
          <p:spPr>
            <a:xfrm>
              <a:off x="1368778" y="3735443"/>
              <a:ext cx="0" cy="5373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68778" y="4706281"/>
              <a:ext cx="705555" cy="684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368778" y="3979333"/>
              <a:ext cx="2529501" cy="14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3908776" y="3749554"/>
              <a:ext cx="0" cy="243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187222" y="5747674"/>
              <a:ext cx="0" cy="390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385411" y="6138335"/>
            <a:ext cx="6910357" cy="369332"/>
          </a:xfrm>
          <a:prstGeom prst="rect">
            <a:avLst/>
          </a:prstGeom>
          <a:noFill/>
        </p:spPr>
        <p:txBody>
          <a:bodyPr wrap="none" rtlCol="0">
            <a:spAutoFit/>
          </a:bodyPr>
          <a:lstStyle/>
          <a:p>
            <a:r>
              <a:rPr lang="en-US" i="1" dirty="0" smtClean="0">
                <a:latin typeface="Times New Roman"/>
                <a:cs typeface="Times New Roman"/>
              </a:rPr>
              <a:t>Student-t</a:t>
            </a:r>
            <a:r>
              <a:rPr lang="en-US" dirty="0" smtClean="0">
                <a:latin typeface="Times New Roman"/>
                <a:cs typeface="Times New Roman"/>
              </a:rPr>
              <a:t>(</a:t>
            </a:r>
            <a:r>
              <a:rPr lang="en-US" i="1" dirty="0" smtClean="0">
                <a:latin typeface="Times New Roman"/>
                <a:cs typeface="Times New Roman"/>
              </a:rPr>
              <a:t>n</a:t>
            </a:r>
            <a:r>
              <a:rPr lang="en-US" dirty="0" smtClean="0">
                <a:latin typeface="Times New Roman"/>
                <a:cs typeface="Times New Roman"/>
              </a:rPr>
              <a:t>-1) </a:t>
            </a:r>
            <a:r>
              <a:rPr lang="en-US" dirty="0" err="1" smtClean="0">
                <a:latin typeface="Times New Roman"/>
                <a:cs typeface="Times New Roman"/>
              </a:rPr>
              <a:t>quantiles</a:t>
            </a:r>
            <a:r>
              <a:rPr lang="en-US" dirty="0" smtClean="0">
                <a:latin typeface="Times New Roman"/>
                <a:cs typeface="Times New Roman"/>
              </a:rPr>
              <a:t> </a:t>
            </a:r>
            <a:r>
              <a:rPr lang="en-US" b="1" dirty="0" err="1" smtClean="0">
                <a:latin typeface="Courier"/>
                <a:cs typeface="Courier"/>
              </a:rPr>
              <a:t>qt</a:t>
            </a:r>
            <a:r>
              <a:rPr lang="en-US" b="1" dirty="0" smtClean="0">
                <a:latin typeface="Courier"/>
                <a:cs typeface="Courier"/>
              </a:rPr>
              <a:t>(1-a/2,df=n-1)</a:t>
            </a:r>
            <a:r>
              <a:rPr lang="en-US" dirty="0" smtClean="0">
                <a:latin typeface="Times New Roman"/>
                <a:cs typeface="Times New Roman"/>
              </a:rPr>
              <a:t> or  </a:t>
            </a:r>
            <a:r>
              <a:rPr lang="en-US" b="1" dirty="0" err="1" smtClean="0">
                <a:latin typeface="Courier"/>
                <a:cs typeface="Courier"/>
              </a:rPr>
              <a:t>qt</a:t>
            </a:r>
            <a:r>
              <a:rPr lang="en-US" b="1" dirty="0" smtClean="0">
                <a:latin typeface="Courier"/>
                <a:cs typeface="Courier"/>
              </a:rPr>
              <a:t>(1-a,df=n-1)</a:t>
            </a:r>
            <a:r>
              <a:rPr lang="en-US" dirty="0" smtClean="0">
                <a:latin typeface="Times New Roman"/>
                <a:cs typeface="Times New Roman"/>
              </a:rPr>
              <a:t> </a:t>
            </a:r>
            <a:endParaRPr lang="en-US" dirty="0">
              <a:latin typeface="Times New Roman"/>
              <a:cs typeface="Times New Roman"/>
            </a:endParaRPr>
          </a:p>
        </p:txBody>
      </p:sp>
      <p:pic>
        <p:nvPicPr>
          <p:cNvPr id="14" name="Picture 13"/>
          <p:cNvPicPr>
            <a:picLocks noChangeAspect="1"/>
          </p:cNvPicPr>
          <p:nvPr/>
        </p:nvPicPr>
        <p:blipFill>
          <a:blip r:embed="rId3"/>
          <a:stretch>
            <a:fillRect/>
          </a:stretch>
        </p:blipFill>
        <p:spPr>
          <a:xfrm>
            <a:off x="448729" y="3319631"/>
            <a:ext cx="5261281" cy="655699"/>
          </a:xfrm>
          <a:prstGeom prst="rect">
            <a:avLst/>
          </a:prstGeom>
        </p:spPr>
      </p:pic>
      <p:pic>
        <p:nvPicPr>
          <p:cNvPr id="23" name="Picture 22"/>
          <p:cNvPicPr>
            <a:picLocks noChangeAspect="1"/>
          </p:cNvPicPr>
          <p:nvPr/>
        </p:nvPicPr>
        <p:blipFill>
          <a:blip r:embed="rId4"/>
          <a:stretch>
            <a:fillRect/>
          </a:stretch>
        </p:blipFill>
        <p:spPr>
          <a:xfrm>
            <a:off x="404372" y="4258727"/>
            <a:ext cx="3142367" cy="666563"/>
          </a:xfrm>
          <a:prstGeom prst="rect">
            <a:avLst/>
          </a:prstGeom>
        </p:spPr>
      </p:pic>
      <p:pic>
        <p:nvPicPr>
          <p:cNvPr id="24" name="Picture 23"/>
          <p:cNvPicPr>
            <a:picLocks noChangeAspect="1"/>
          </p:cNvPicPr>
          <p:nvPr/>
        </p:nvPicPr>
        <p:blipFill>
          <a:blip r:embed="rId5"/>
          <a:stretch>
            <a:fillRect/>
          </a:stretch>
        </p:blipFill>
        <p:spPr>
          <a:xfrm>
            <a:off x="404372" y="5353755"/>
            <a:ext cx="3142367" cy="601273"/>
          </a:xfrm>
          <a:prstGeom prst="rect">
            <a:avLst/>
          </a:prstGeom>
        </p:spPr>
      </p:pic>
      <p:sp>
        <p:nvSpPr>
          <p:cNvPr id="25"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Equation Catalogue: Confidence </a:t>
            </a:r>
            <a:r>
              <a:rPr lang="en-GB" sz="3200" dirty="0" smtClean="0">
                <a:solidFill>
                  <a:srgbClr val="000000"/>
                </a:solidFill>
                <a:latin typeface="Times New Roman" pitchFamily="18" charset="0"/>
              </a:rPr>
              <a:t>Intervals</a:t>
            </a:r>
            <a:endParaRPr lang="en-GB" sz="3200" dirty="0">
              <a:solidFill>
                <a:srgbClr val="000000"/>
              </a:solidFill>
              <a:latin typeface="Times New Roman" pitchFamily="18" charset="0"/>
            </a:endParaRPr>
          </a:p>
        </p:txBody>
      </p:sp>
    </p:spTree>
    <p:extLst>
      <p:ext uri="{BB962C8B-B14F-4D97-AF65-F5344CB8AC3E}">
        <p14:creationId xmlns:p14="http://schemas.microsoft.com/office/powerpoint/2010/main" val="3934539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2a</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a </a:t>
            </a:r>
            <a:r>
              <a:rPr lang="en-US" sz="2400" b="1" u="sng" dirty="0" smtClean="0">
                <a:solidFill>
                  <a:srgbClr val="000000"/>
                </a:solidFill>
                <a:latin typeface="Times New Roman" pitchFamily="18" charset="0"/>
              </a:rPr>
              <a:t>proportion</a:t>
            </a:r>
            <a:r>
              <a:rPr lang="en-US" sz="2400" dirty="0" smtClean="0">
                <a:solidFill>
                  <a:srgbClr val="000000"/>
                </a:solidFill>
                <a:latin typeface="Times New Roman" pitchFamily="18" charset="0"/>
              </a:rPr>
              <a:t> </a:t>
            </a:r>
            <a:r>
              <a:rPr lang="en-US" sz="2400" i="1" dirty="0" smtClean="0">
                <a:solidFill>
                  <a:srgbClr val="000000"/>
                </a:solidFill>
                <a:latin typeface="Times New Roman" pitchFamily="18" charset="0"/>
              </a:rPr>
              <a:t>p</a:t>
            </a:r>
            <a:r>
              <a:rPr lang="en-US" sz="2400" i="1" dirty="0" smtClean="0">
                <a:solidFill>
                  <a:srgbClr val="000000"/>
                </a:solidFill>
                <a:latin typeface="Times New Roman"/>
                <a:cs typeface="Times New Roman"/>
              </a:rPr>
              <a:t> </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Large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 </a:t>
            </a:r>
            <a:r>
              <a:rPr lang="en-US" sz="2400" dirty="0" smtClean="0">
                <a:solidFill>
                  <a:srgbClr val="000000"/>
                </a:solidFill>
                <a:latin typeface="Times New Roman"/>
                <a:cs typeface="Times New Roman"/>
              </a:rPr>
              <a:t>(</a:t>
            </a:r>
            <a:r>
              <a:rPr lang="en-US" sz="2400" i="1" u="sng" dirty="0" smtClean="0">
                <a:solidFill>
                  <a:srgbClr val="000000"/>
                </a:solidFill>
                <a:latin typeface="Times New Roman"/>
                <a:cs typeface="Times New Roman"/>
              </a:rPr>
              <a:t>at least</a:t>
            </a:r>
            <a:r>
              <a:rPr lang="en-US" sz="2400" dirty="0" smtClean="0">
                <a:solidFill>
                  <a:srgbClr val="000000"/>
                </a:solidFill>
                <a:latin typeface="Times New Roman"/>
                <a:cs typeface="Times New Roman"/>
              </a:rPr>
              <a:t> 30)</a:t>
            </a:r>
            <a:r>
              <a:rPr lang="en-US" sz="2400" i="1" dirty="0" smtClean="0">
                <a:solidFill>
                  <a:srgbClr val="000000"/>
                </a:solidFill>
                <a:latin typeface="Times New Roman"/>
                <a:cs typeface="Times New Roman"/>
              </a:rPr>
              <a:t>,</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p</a:t>
            </a:r>
            <a:r>
              <a:rPr lang="en-US" sz="2400" dirty="0" smtClean="0">
                <a:solidFill>
                  <a:srgbClr val="000000"/>
                </a:solidFill>
                <a:latin typeface="Times New Roman"/>
                <a:cs typeface="Times New Roman"/>
              </a:rPr>
              <a:t> </a:t>
            </a:r>
            <a:r>
              <a:rPr lang="en-US" sz="2400" u="sng" dirty="0" smtClean="0">
                <a:solidFill>
                  <a:srgbClr val="000000"/>
                </a:solidFill>
                <a:latin typeface="Times New Roman"/>
                <a:cs typeface="Times New Roman"/>
              </a:rPr>
              <a:t>not too close to 0 or 1</a:t>
            </a:r>
            <a:r>
              <a:rPr lang="en-US" sz="2400" dirty="0" smtClean="0">
                <a:solidFill>
                  <a:srgbClr val="000000"/>
                </a:solidFill>
                <a:latin typeface="Times New Roman" pitchFamily="18" charset="0"/>
              </a:rPr>
              <a:t>: </a:t>
            </a:r>
          </a:p>
        </p:txBody>
      </p:sp>
      <p:sp>
        <p:nvSpPr>
          <p:cNvPr id="10" name="Rectangle 9"/>
          <p:cNvSpPr/>
          <p:nvPr/>
        </p:nvSpPr>
        <p:spPr>
          <a:xfrm>
            <a:off x="5751118" y="3372555"/>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sp>
        <p:nvSpPr>
          <p:cNvPr id="11" name="Rectangle 10"/>
          <p:cNvSpPr/>
          <p:nvPr/>
        </p:nvSpPr>
        <p:spPr>
          <a:xfrm>
            <a:off x="5748297" y="4371615"/>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12" name="Rectangle 11"/>
          <p:cNvSpPr/>
          <p:nvPr/>
        </p:nvSpPr>
        <p:spPr>
          <a:xfrm>
            <a:off x="5745476" y="5370675"/>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pic>
        <p:nvPicPr>
          <p:cNvPr id="6" name="Picture 5"/>
          <p:cNvPicPr>
            <a:picLocks noChangeAspect="1"/>
          </p:cNvPicPr>
          <p:nvPr/>
        </p:nvPicPr>
        <p:blipFill>
          <a:blip r:embed="rId3"/>
          <a:stretch>
            <a:fillRect/>
          </a:stretch>
        </p:blipFill>
        <p:spPr>
          <a:xfrm>
            <a:off x="554743" y="3248325"/>
            <a:ext cx="4474106" cy="585895"/>
          </a:xfrm>
          <a:prstGeom prst="rect">
            <a:avLst/>
          </a:prstGeom>
        </p:spPr>
      </p:pic>
      <p:pic>
        <p:nvPicPr>
          <p:cNvPr id="16" name="Picture 15"/>
          <p:cNvPicPr>
            <a:picLocks noChangeAspect="1"/>
          </p:cNvPicPr>
          <p:nvPr/>
        </p:nvPicPr>
        <p:blipFill>
          <a:blip r:embed="rId4"/>
          <a:stretch>
            <a:fillRect/>
          </a:stretch>
        </p:blipFill>
        <p:spPr>
          <a:xfrm>
            <a:off x="554743" y="5295899"/>
            <a:ext cx="2686327" cy="605111"/>
          </a:xfrm>
          <a:prstGeom prst="rect">
            <a:avLst/>
          </a:prstGeom>
        </p:spPr>
      </p:pic>
      <p:pic>
        <p:nvPicPr>
          <p:cNvPr id="29" name="Picture 28"/>
          <p:cNvPicPr>
            <a:picLocks noChangeAspect="1"/>
          </p:cNvPicPr>
          <p:nvPr/>
        </p:nvPicPr>
        <p:blipFill>
          <a:blip r:embed="rId5"/>
          <a:stretch>
            <a:fillRect/>
          </a:stretch>
        </p:blipFill>
        <p:spPr>
          <a:xfrm>
            <a:off x="554743" y="4294009"/>
            <a:ext cx="2686327" cy="605111"/>
          </a:xfrm>
          <a:prstGeom prst="rect">
            <a:avLst/>
          </a:prstGeom>
        </p:spPr>
      </p:pic>
      <p:sp>
        <p:nvSpPr>
          <p:cNvPr id="30" name="TextBox 29"/>
          <p:cNvSpPr txBox="1"/>
          <p:nvPr/>
        </p:nvSpPr>
        <p:spPr>
          <a:xfrm>
            <a:off x="2665075" y="6192334"/>
            <a:ext cx="1500806" cy="430887"/>
          </a:xfrm>
          <a:prstGeom prst="rect">
            <a:avLst/>
          </a:prstGeom>
          <a:noFill/>
        </p:spPr>
        <p:txBody>
          <a:bodyPr wrap="none" rtlCol="0">
            <a:spAutoFit/>
          </a:bodyPr>
          <a:lstStyle/>
          <a:p>
            <a:r>
              <a:rPr lang="en-US" sz="2200" dirty="0" smtClean="0">
                <a:latin typeface="Times New Roman"/>
                <a:cs typeface="Times New Roman"/>
              </a:rPr>
              <a:t>Remember:</a:t>
            </a:r>
            <a:endParaRPr lang="en-US" sz="2200" dirty="0">
              <a:latin typeface="Times New Roman"/>
              <a:cs typeface="Times New Roman"/>
            </a:endParaRPr>
          </a:p>
        </p:txBody>
      </p:sp>
      <p:pic>
        <p:nvPicPr>
          <p:cNvPr id="31" name="Picture 30"/>
          <p:cNvPicPr>
            <a:picLocks noChangeAspect="1"/>
          </p:cNvPicPr>
          <p:nvPr/>
        </p:nvPicPr>
        <p:blipFill>
          <a:blip r:embed="rId6"/>
          <a:stretch>
            <a:fillRect/>
          </a:stretch>
        </p:blipFill>
        <p:spPr>
          <a:xfrm>
            <a:off x="4236508" y="6019861"/>
            <a:ext cx="2120900" cy="726450"/>
          </a:xfrm>
          <a:prstGeom prst="rect">
            <a:avLst/>
          </a:prstGeom>
        </p:spPr>
      </p:pic>
      <p:sp>
        <p:nvSpPr>
          <p:cNvPr id="14"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Equation Catalogue: Confidence </a:t>
            </a:r>
            <a:r>
              <a:rPr lang="en-GB" sz="3200" dirty="0" smtClean="0">
                <a:solidFill>
                  <a:srgbClr val="000000"/>
                </a:solidFill>
                <a:latin typeface="Times New Roman" pitchFamily="18" charset="0"/>
              </a:rPr>
              <a:t>Intervals</a:t>
            </a:r>
            <a:endParaRPr lang="en-GB" sz="3200" dirty="0">
              <a:solidFill>
                <a:srgbClr val="000000"/>
              </a:solidFill>
              <a:latin typeface="Times New Roman" pitchFamily="18" charset="0"/>
            </a:endParaRPr>
          </a:p>
        </p:txBody>
      </p:sp>
    </p:spTree>
    <p:extLst>
      <p:ext uri="{BB962C8B-B14F-4D97-AF65-F5344CB8AC3E}">
        <p14:creationId xmlns:p14="http://schemas.microsoft.com/office/powerpoint/2010/main" val="35913188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2b</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a </a:t>
            </a:r>
            <a:r>
              <a:rPr lang="en-US" sz="2400" b="1" u="sng" dirty="0" smtClean="0">
                <a:solidFill>
                  <a:srgbClr val="000000"/>
                </a:solidFill>
                <a:latin typeface="Times New Roman" pitchFamily="18" charset="0"/>
              </a:rPr>
              <a:t>proportion</a:t>
            </a:r>
            <a:r>
              <a:rPr lang="en-US" sz="2400" dirty="0" smtClean="0">
                <a:solidFill>
                  <a:srgbClr val="000000"/>
                </a:solidFill>
                <a:latin typeface="Times New Roman" pitchFamily="18" charset="0"/>
              </a:rPr>
              <a:t> </a:t>
            </a:r>
            <a:r>
              <a:rPr lang="en-US" sz="2400" i="1" dirty="0" smtClean="0">
                <a:solidFill>
                  <a:srgbClr val="000000"/>
                </a:solidFill>
                <a:latin typeface="Times New Roman" pitchFamily="18" charset="0"/>
              </a:rPr>
              <a:t>p</a:t>
            </a:r>
            <a:r>
              <a:rPr lang="en-US" sz="2400" i="1" dirty="0" smtClean="0">
                <a:solidFill>
                  <a:srgbClr val="000000"/>
                </a:solidFill>
                <a:latin typeface="Times New Roman"/>
                <a:cs typeface="Times New Roman"/>
              </a:rPr>
              <a:t> </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Small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 </a:t>
            </a:r>
            <a:r>
              <a:rPr lang="en-US" sz="2400" dirty="0" smtClean="0">
                <a:solidFill>
                  <a:srgbClr val="000000"/>
                </a:solidFill>
                <a:latin typeface="Times New Roman"/>
                <a:cs typeface="Times New Roman"/>
              </a:rPr>
              <a:t>and/or </a:t>
            </a:r>
            <a:r>
              <a:rPr lang="en-US" sz="2400" i="1" dirty="0" smtClean="0">
                <a:solidFill>
                  <a:srgbClr val="000000"/>
                </a:solidFill>
                <a:latin typeface="Times New Roman"/>
                <a:cs typeface="Times New Roman"/>
              </a:rPr>
              <a:t>p</a:t>
            </a:r>
            <a:r>
              <a:rPr lang="en-US" sz="2400" dirty="0" smtClean="0">
                <a:solidFill>
                  <a:srgbClr val="000000"/>
                </a:solidFill>
                <a:latin typeface="Times New Roman"/>
                <a:cs typeface="Times New Roman"/>
              </a:rPr>
              <a:t> </a:t>
            </a:r>
            <a:r>
              <a:rPr lang="en-US" sz="2400" u="sng" dirty="0" smtClean="0">
                <a:solidFill>
                  <a:srgbClr val="000000"/>
                </a:solidFill>
                <a:latin typeface="Times New Roman"/>
                <a:cs typeface="Times New Roman"/>
              </a:rPr>
              <a:t>close to 0/1</a:t>
            </a:r>
            <a:r>
              <a:rPr lang="en-US" sz="2400" dirty="0" smtClean="0">
                <a:solidFill>
                  <a:srgbClr val="000000"/>
                </a:solidFill>
                <a:latin typeface="Times New Roman" pitchFamily="18" charset="0"/>
              </a:rPr>
              <a:t>:</a:t>
            </a:r>
          </a:p>
        </p:txBody>
      </p:sp>
      <p:sp>
        <p:nvSpPr>
          <p:cNvPr id="10" name="Rectangle 9"/>
          <p:cNvSpPr/>
          <p:nvPr/>
        </p:nvSpPr>
        <p:spPr>
          <a:xfrm>
            <a:off x="6243265" y="5864548"/>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pic>
        <p:nvPicPr>
          <p:cNvPr id="7" name="Picture 6"/>
          <p:cNvPicPr>
            <a:picLocks noChangeAspect="1"/>
          </p:cNvPicPr>
          <p:nvPr/>
        </p:nvPicPr>
        <p:blipFill>
          <a:blip r:embed="rId3"/>
          <a:stretch>
            <a:fillRect/>
          </a:stretch>
        </p:blipFill>
        <p:spPr>
          <a:xfrm>
            <a:off x="3413105" y="3194802"/>
            <a:ext cx="2516632" cy="404738"/>
          </a:xfrm>
          <a:prstGeom prst="rect">
            <a:avLst/>
          </a:prstGeom>
        </p:spPr>
      </p:pic>
      <p:pic>
        <p:nvPicPr>
          <p:cNvPr id="13" name="Picture 12"/>
          <p:cNvPicPr>
            <a:picLocks noChangeAspect="1"/>
          </p:cNvPicPr>
          <p:nvPr/>
        </p:nvPicPr>
        <p:blipFill>
          <a:blip r:embed="rId4"/>
          <a:stretch>
            <a:fillRect/>
          </a:stretch>
        </p:blipFill>
        <p:spPr>
          <a:xfrm>
            <a:off x="3441325" y="3708585"/>
            <a:ext cx="3080256" cy="749024"/>
          </a:xfrm>
          <a:prstGeom prst="rect">
            <a:avLst/>
          </a:prstGeom>
        </p:spPr>
      </p:pic>
      <p:pic>
        <p:nvPicPr>
          <p:cNvPr id="14" name="Picture 13"/>
          <p:cNvPicPr>
            <a:picLocks noChangeAspect="1"/>
          </p:cNvPicPr>
          <p:nvPr/>
        </p:nvPicPr>
        <p:blipFill>
          <a:blip r:embed="rId5"/>
          <a:stretch>
            <a:fillRect/>
          </a:stretch>
        </p:blipFill>
        <p:spPr>
          <a:xfrm>
            <a:off x="3471801" y="4471720"/>
            <a:ext cx="2908670" cy="907909"/>
          </a:xfrm>
          <a:prstGeom prst="rect">
            <a:avLst/>
          </a:prstGeom>
        </p:spPr>
      </p:pic>
      <p:sp>
        <p:nvSpPr>
          <p:cNvPr id="15" name="Rectangle 14"/>
          <p:cNvSpPr/>
          <p:nvPr/>
        </p:nvSpPr>
        <p:spPr>
          <a:xfrm>
            <a:off x="192525" y="3873144"/>
            <a:ext cx="2617814" cy="523220"/>
          </a:xfrm>
          <a:prstGeom prst="rect">
            <a:avLst/>
          </a:prstGeom>
        </p:spPr>
        <p:txBody>
          <a:bodyPr wrap="none">
            <a:spAutoFit/>
          </a:bodyPr>
          <a:lstStyle/>
          <a:p>
            <a:r>
              <a:rPr lang="en-US" sz="2800" dirty="0" err="1" smtClean="0">
                <a:solidFill>
                  <a:srgbClr val="000000"/>
                </a:solidFill>
                <a:latin typeface="Times New Roman"/>
                <a:cs typeface="Times New Roman"/>
              </a:rPr>
              <a:t>Define</a:t>
            </a:r>
            <a:r>
              <a:rPr lang="en-US" sz="2800" baseline="30000" dirty="0" err="1" smtClean="0">
                <a:solidFill>
                  <a:srgbClr val="000000"/>
                </a:solidFill>
                <a:latin typeface="Times New Roman"/>
                <a:cs typeface="Times New Roman"/>
              </a:rPr>
              <a:t>Agresti</a:t>
            </a:r>
            <a:r>
              <a:rPr lang="en-US" sz="2800" baseline="30000" dirty="0" smtClean="0">
                <a:solidFill>
                  <a:srgbClr val="000000"/>
                </a:solidFill>
                <a:latin typeface="Times New Roman"/>
                <a:cs typeface="Times New Roman"/>
              </a:rPr>
              <a:t>, </a:t>
            </a:r>
            <a:r>
              <a:rPr lang="en-US" sz="2800" baseline="30000" dirty="0" err="1" smtClean="0">
                <a:solidFill>
                  <a:srgbClr val="000000"/>
                </a:solidFill>
                <a:latin typeface="Times New Roman"/>
                <a:cs typeface="Times New Roman"/>
              </a:rPr>
              <a:t>Coull</a:t>
            </a:r>
            <a:r>
              <a:rPr lang="en-US" sz="2800" dirty="0" smtClean="0">
                <a:solidFill>
                  <a:srgbClr val="000000"/>
                </a:solidFill>
                <a:latin typeface="Times New Roman"/>
                <a:cs typeface="Times New Roman"/>
              </a:rPr>
              <a:t>:</a:t>
            </a:r>
            <a:endParaRPr lang="en-US" sz="2800" dirty="0"/>
          </a:p>
        </p:txBody>
      </p:sp>
      <p:pic>
        <p:nvPicPr>
          <p:cNvPr id="16" name="Picture 15"/>
          <p:cNvPicPr>
            <a:picLocks noChangeAspect="1"/>
          </p:cNvPicPr>
          <p:nvPr/>
        </p:nvPicPr>
        <p:blipFill>
          <a:blip r:embed="rId6"/>
          <a:stretch>
            <a:fillRect/>
          </a:stretch>
        </p:blipFill>
        <p:spPr>
          <a:xfrm>
            <a:off x="808741" y="5829809"/>
            <a:ext cx="5400145" cy="571169"/>
          </a:xfrm>
          <a:prstGeom prst="rect">
            <a:avLst/>
          </a:prstGeom>
        </p:spPr>
      </p:pic>
      <p:sp>
        <p:nvSpPr>
          <p:cNvPr id="17" name="Left Brace 16"/>
          <p:cNvSpPr/>
          <p:nvPr/>
        </p:nvSpPr>
        <p:spPr>
          <a:xfrm>
            <a:off x="2836801" y="3194802"/>
            <a:ext cx="635000" cy="200707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Equation Catalogue: Confidence </a:t>
            </a:r>
            <a:r>
              <a:rPr lang="en-GB" sz="3200" dirty="0" smtClean="0">
                <a:solidFill>
                  <a:srgbClr val="000000"/>
                </a:solidFill>
                <a:latin typeface="Times New Roman" pitchFamily="18" charset="0"/>
              </a:rPr>
              <a:t>Intervals</a:t>
            </a:r>
            <a:endParaRPr lang="en-GB" sz="3200" dirty="0">
              <a:solidFill>
                <a:srgbClr val="000000"/>
              </a:solidFill>
              <a:latin typeface="Times New Roman" pitchFamily="18" charset="0"/>
            </a:endParaRPr>
          </a:p>
        </p:txBody>
      </p:sp>
    </p:spTree>
    <p:extLst>
      <p:ext uri="{BB962C8B-B14F-4D97-AF65-F5344CB8AC3E}">
        <p14:creationId xmlns:p14="http://schemas.microsoft.com/office/powerpoint/2010/main" val="27568652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Example: Confidence Intervals</a:t>
            </a:r>
            <a:endParaRPr lang="en-GB" sz="32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192263" y="1334279"/>
            <a:ext cx="8607425" cy="1477328"/>
          </a:xfrm>
          <a:prstGeom prst="rect">
            <a:avLst/>
          </a:prstGeom>
        </p:spPr>
        <p:txBody>
          <a:bodyPr wrap="square">
            <a:spAutoFit/>
          </a:bodyPr>
          <a:lstStyle/>
          <a:p>
            <a:r>
              <a:rPr lang="en-US" dirty="0" smtClean="0">
                <a:latin typeface="Times New Roman"/>
                <a:cs typeface="Times New Roman"/>
              </a:rPr>
              <a:t>Saunders, Davis and </a:t>
            </a:r>
            <a:r>
              <a:rPr lang="en-US" dirty="0" err="1" smtClean="0">
                <a:latin typeface="Times New Roman"/>
                <a:cs typeface="Times New Roman"/>
              </a:rPr>
              <a:t>Buscaglia</a:t>
            </a:r>
            <a:r>
              <a:rPr lang="en-US" dirty="0" smtClean="0">
                <a:latin typeface="Times New Roman"/>
                <a:cs typeface="Times New Roman"/>
              </a:rPr>
              <a:t> define random match probability (RMP) in handwriting analysis as “[T]he chance </a:t>
            </a:r>
            <a:r>
              <a:rPr lang="en-US" dirty="0">
                <a:latin typeface="Times New Roman"/>
                <a:cs typeface="Times New Roman"/>
              </a:rPr>
              <a:t>of randomly selecting two individuals from some relevant population and then randomly selecting two writing samples, one from each individual’s available body of handwriting, that are declared to ‘‘match’’ on the basis of the chosen comparison </a:t>
            </a:r>
            <a:r>
              <a:rPr lang="en-US" dirty="0" smtClean="0">
                <a:latin typeface="Times New Roman"/>
                <a:cs typeface="Times New Roman"/>
              </a:rPr>
              <a:t>procedure.”</a:t>
            </a:r>
            <a:endParaRPr lang="en-US" dirty="0">
              <a:latin typeface="Times New Roman"/>
              <a:cs typeface="Times New Roman"/>
            </a:endParaRPr>
          </a:p>
        </p:txBody>
      </p:sp>
      <p:sp>
        <p:nvSpPr>
          <p:cNvPr id="5" name="Rectangle 4"/>
          <p:cNvSpPr/>
          <p:nvPr/>
        </p:nvSpPr>
        <p:spPr>
          <a:xfrm>
            <a:off x="192263" y="2968347"/>
            <a:ext cx="8607425" cy="1754327"/>
          </a:xfrm>
          <a:prstGeom prst="rect">
            <a:avLst/>
          </a:prstGeom>
        </p:spPr>
        <p:txBody>
          <a:bodyPr wrap="square">
            <a:spAutoFit/>
          </a:bodyPr>
          <a:lstStyle/>
          <a:p>
            <a:r>
              <a:rPr lang="en-US" dirty="0" smtClean="0">
                <a:latin typeface="Times New Roman"/>
                <a:cs typeface="Times New Roman"/>
              </a:rPr>
              <a:t>Say a suspect is apprehended in an a case and is alleged to have written a threatening letter. A database search yields 100 “best matching” individuals (one writing sample each). Assume this serves as a sample from a “relevant population”. It is known that none were actually produced by the suspect with the exception of the writing sample they produced. Each item in the sample compared to the others (</a:t>
            </a:r>
            <a:r>
              <a:rPr lang="en-US" i="1" dirty="0" smtClean="0">
                <a:latin typeface="Times New Roman"/>
                <a:cs typeface="Times New Roman"/>
              </a:rPr>
              <a:t>n</a:t>
            </a:r>
            <a:r>
              <a:rPr lang="en-US" dirty="0" smtClean="0">
                <a:latin typeface="Times New Roman"/>
                <a:cs typeface="Times New Roman"/>
              </a:rPr>
              <a:t> = 4950 comparisons) and two pairs are found to “match”. The estimated RMP is thus 2/4950 = 0.0004.</a:t>
            </a:r>
            <a:endParaRPr lang="en-US" dirty="0">
              <a:latin typeface="Times New Roman"/>
              <a:cs typeface="Times New Roman"/>
            </a:endParaRPr>
          </a:p>
        </p:txBody>
      </p:sp>
      <p:sp>
        <p:nvSpPr>
          <p:cNvPr id="6" name="Rectangle 5"/>
          <p:cNvSpPr/>
          <p:nvPr/>
        </p:nvSpPr>
        <p:spPr>
          <a:xfrm>
            <a:off x="192263" y="5084997"/>
            <a:ext cx="8607425" cy="646331"/>
          </a:xfrm>
          <a:prstGeom prst="rect">
            <a:avLst/>
          </a:prstGeom>
        </p:spPr>
        <p:txBody>
          <a:bodyPr wrap="square">
            <a:spAutoFit/>
          </a:bodyPr>
          <a:lstStyle/>
          <a:p>
            <a:r>
              <a:rPr lang="en-US" dirty="0" smtClean="0">
                <a:latin typeface="Times New Roman"/>
                <a:cs typeface="Times New Roman"/>
              </a:rPr>
              <a:t>Compute the estimated two sided CI (</a:t>
            </a:r>
            <a:r>
              <a:rPr lang="en-US" dirty="0">
                <a:latin typeface="Times New Roman"/>
                <a:cs typeface="Times New Roman"/>
              </a:rPr>
              <a:t>n</a:t>
            </a:r>
            <a:r>
              <a:rPr lang="en-US" dirty="0" smtClean="0">
                <a:latin typeface="Times New Roman"/>
                <a:cs typeface="Times New Roman"/>
              </a:rPr>
              <a:t>eglecting correlations) for this RMP at the 95% level of confidence.</a:t>
            </a:r>
            <a:endParaRPr lang="en-US" dirty="0">
              <a:latin typeface="Times New Roman"/>
              <a:cs typeface="Times New Roman"/>
            </a:endParaRPr>
          </a:p>
        </p:txBody>
      </p:sp>
    </p:spTree>
    <p:extLst>
      <p:ext uri="{BB962C8B-B14F-4D97-AF65-F5344CB8AC3E}">
        <p14:creationId xmlns:p14="http://schemas.microsoft.com/office/powerpoint/2010/main" val="9468094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Example: Confidence Intervals</a:t>
            </a:r>
            <a:endParaRPr lang="en-GB" sz="32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4" name="Picture 3"/>
          <p:cNvPicPr>
            <a:picLocks noChangeAspect="1"/>
          </p:cNvPicPr>
          <p:nvPr/>
        </p:nvPicPr>
        <p:blipFill>
          <a:blip r:embed="rId3"/>
          <a:stretch>
            <a:fillRect/>
          </a:stretch>
        </p:blipFill>
        <p:spPr>
          <a:xfrm>
            <a:off x="1752600" y="1308108"/>
            <a:ext cx="5626100" cy="3733800"/>
          </a:xfrm>
          <a:prstGeom prst="rect">
            <a:avLst/>
          </a:prstGeom>
        </p:spPr>
      </p:pic>
      <p:pic>
        <p:nvPicPr>
          <p:cNvPr id="5" name="Picture 4"/>
          <p:cNvPicPr>
            <a:picLocks noChangeAspect="1"/>
          </p:cNvPicPr>
          <p:nvPr/>
        </p:nvPicPr>
        <p:blipFill>
          <a:blip r:embed="rId4"/>
          <a:stretch>
            <a:fillRect/>
          </a:stretch>
        </p:blipFill>
        <p:spPr>
          <a:xfrm>
            <a:off x="3094122" y="5566610"/>
            <a:ext cx="2755900" cy="457200"/>
          </a:xfrm>
          <a:prstGeom prst="rect">
            <a:avLst/>
          </a:prstGeom>
        </p:spPr>
      </p:pic>
    </p:spTree>
    <p:extLst>
      <p:ext uri="{BB962C8B-B14F-4D97-AF65-F5344CB8AC3E}">
        <p14:creationId xmlns:p14="http://schemas.microsoft.com/office/powerpoint/2010/main" val="6526752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933589"/>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u="sng" dirty="0" smtClean="0">
                <a:solidFill>
                  <a:srgbClr val="000000"/>
                </a:solidFill>
                <a:latin typeface="Times New Roman" pitchFamily="18" charset="0"/>
              </a:rPr>
              <a:t>Case 3</a:t>
            </a:r>
            <a:r>
              <a:rPr lang="en-US" sz="2400" dirty="0" smtClean="0">
                <a:solidFill>
                  <a:srgbClr val="000000"/>
                </a:solidFill>
                <a:latin typeface="Times New Roman" pitchFamily="18" charset="0"/>
              </a:rPr>
              <a:t>: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CIs for a </a:t>
            </a:r>
            <a:r>
              <a:rPr lang="en-US" sz="2400" b="1" u="sng" dirty="0" smtClean="0">
                <a:solidFill>
                  <a:srgbClr val="000000"/>
                </a:solidFill>
                <a:latin typeface="Times New Roman" pitchFamily="18" charset="0"/>
              </a:rPr>
              <a:t>Poisson mean counts</a:t>
            </a:r>
            <a:r>
              <a:rPr lang="en-US" sz="2400" dirty="0" smtClean="0">
                <a:solidFill>
                  <a:srgbClr val="000000"/>
                </a:solidFill>
                <a:latin typeface="Times New Roman"/>
                <a:cs typeface="Times New Roman"/>
              </a:rPr>
              <a:t> </a:t>
            </a:r>
            <a:r>
              <a:rPr lang="en-US" sz="2400" i="1" dirty="0" smtClean="0">
                <a:solidFill>
                  <a:srgbClr val="000000"/>
                </a:solidFill>
                <a:latin typeface="Symbol" charset="2"/>
                <a:cs typeface="Symbol" charset="2"/>
              </a:rPr>
              <a:t>l</a:t>
            </a:r>
            <a:r>
              <a:rPr lang="en-US" sz="24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a:cs typeface="Times New Roman"/>
              </a:rPr>
              <a:t>Large sample</a:t>
            </a:r>
            <a:r>
              <a:rPr lang="en-US" sz="2400" dirty="0" smtClean="0">
                <a:solidFill>
                  <a:srgbClr val="000000"/>
                </a:solidFill>
                <a:latin typeface="Times New Roman"/>
                <a:cs typeface="Times New Roman"/>
              </a:rPr>
              <a:t> </a:t>
            </a:r>
            <a:r>
              <a:rPr lang="en-US" sz="2400" i="1" dirty="0" smtClean="0">
                <a:solidFill>
                  <a:srgbClr val="000000"/>
                </a:solidFill>
                <a:latin typeface="Times New Roman"/>
                <a:cs typeface="Times New Roman"/>
              </a:rPr>
              <a:t>n</a:t>
            </a:r>
            <a:r>
              <a:rPr lang="en-US" sz="2400" dirty="0" smtClean="0">
                <a:solidFill>
                  <a:srgbClr val="000000"/>
                </a:solidFill>
                <a:latin typeface="Times New Roman"/>
                <a:cs typeface="Times New Roman"/>
              </a:rPr>
              <a:t> (</a:t>
            </a:r>
            <a:r>
              <a:rPr lang="en-US" sz="2400" i="1" u="sng" dirty="0" smtClean="0">
                <a:solidFill>
                  <a:srgbClr val="000000"/>
                </a:solidFill>
                <a:latin typeface="Times New Roman"/>
                <a:cs typeface="Times New Roman"/>
              </a:rPr>
              <a:t>at least</a:t>
            </a:r>
            <a:r>
              <a:rPr lang="en-US" sz="2400" dirty="0" smtClean="0">
                <a:solidFill>
                  <a:srgbClr val="000000"/>
                </a:solidFill>
                <a:latin typeface="Times New Roman"/>
                <a:cs typeface="Times New Roman"/>
              </a:rPr>
              <a:t> 30)</a:t>
            </a:r>
            <a:r>
              <a:rPr lang="en-US" sz="2400" dirty="0" smtClean="0">
                <a:solidFill>
                  <a:srgbClr val="000000"/>
                </a:solidFill>
                <a:latin typeface="Times New Roman" pitchFamily="18" charset="0"/>
              </a:rPr>
              <a:t>: </a:t>
            </a:r>
          </a:p>
        </p:txBody>
      </p:sp>
      <p:sp>
        <p:nvSpPr>
          <p:cNvPr id="24" name="Rectangle 23"/>
          <p:cNvSpPr/>
          <p:nvPr/>
        </p:nvSpPr>
        <p:spPr>
          <a:xfrm>
            <a:off x="6497264" y="3747663"/>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pic>
        <p:nvPicPr>
          <p:cNvPr id="6" name="Picture 5"/>
          <p:cNvPicPr>
            <a:picLocks noChangeAspect="1"/>
          </p:cNvPicPr>
          <p:nvPr/>
        </p:nvPicPr>
        <p:blipFill>
          <a:blip r:embed="rId3"/>
          <a:stretch>
            <a:fillRect/>
          </a:stretch>
        </p:blipFill>
        <p:spPr>
          <a:xfrm>
            <a:off x="962888" y="3538628"/>
            <a:ext cx="5336822" cy="806282"/>
          </a:xfrm>
          <a:prstGeom prst="rect">
            <a:avLst/>
          </a:prstGeom>
        </p:spPr>
      </p:pic>
    </p:spTree>
    <p:extLst>
      <p:ext uri="{BB962C8B-B14F-4D97-AF65-F5344CB8AC3E}">
        <p14:creationId xmlns:p14="http://schemas.microsoft.com/office/powerpoint/2010/main" val="11298168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Bootstrap Confidence Intervals</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156726"/>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140123"/>
            <a:ext cx="8839200" cy="461665"/>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rgbClr val="000000"/>
                </a:solidFill>
                <a:latin typeface="Times New Roman" pitchFamily="18" charset="0"/>
              </a:rPr>
              <a:t>For any parameter</a:t>
            </a:r>
            <a:r>
              <a:rPr lang="en-US" sz="2400" dirty="0" smtClean="0">
                <a:solidFill>
                  <a:srgbClr val="000000"/>
                </a:solidFill>
                <a:latin typeface="Times New Roman" pitchFamily="18" charset="0"/>
              </a:rPr>
              <a:t>, you can try to obtain bootstrap based CIs</a:t>
            </a:r>
          </a:p>
        </p:txBody>
      </p:sp>
      <p:sp>
        <p:nvSpPr>
          <p:cNvPr id="8" name="Rectangle 7"/>
          <p:cNvSpPr/>
          <p:nvPr/>
        </p:nvSpPr>
        <p:spPr>
          <a:xfrm>
            <a:off x="34420" y="2742598"/>
            <a:ext cx="8839200" cy="1405513"/>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For a sample of size </a:t>
            </a:r>
            <a:r>
              <a:rPr lang="en-US" sz="2400" i="1" dirty="0" smtClean="0">
                <a:solidFill>
                  <a:srgbClr val="000000"/>
                </a:solidFill>
                <a:latin typeface="Times New Roman" pitchFamily="18" charset="0"/>
              </a:rPr>
              <a:t>n</a:t>
            </a:r>
            <a:r>
              <a:rPr lang="en-US" sz="2400" dirty="0" smtClean="0">
                <a:solidFill>
                  <a:srgbClr val="000000"/>
                </a:solidFill>
                <a:latin typeface="Times New Roman" pitchFamily="18" charset="0"/>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Obtain a bootstrap sampling distribution for </a:t>
            </a:r>
            <a:r>
              <a:rPr lang="en-US" sz="2400" i="1" dirty="0" smtClean="0">
                <a:solidFill>
                  <a:srgbClr val="000000"/>
                </a:solidFill>
                <a:latin typeface="Symbol" charset="2"/>
                <a:cs typeface="Symbol" charset="2"/>
              </a:rPr>
              <a:t>q</a:t>
            </a:r>
            <a:r>
              <a:rPr lang="en-US" sz="2400" dirty="0" smtClean="0">
                <a:solidFill>
                  <a:srgbClr val="000000"/>
                </a:solidFill>
                <a:latin typeface="Times New Roman" pitchFamily="18" charset="0"/>
              </a:rPr>
              <a:t>: </a:t>
            </a:r>
            <a:r>
              <a:rPr lang="en-US" sz="2400" b="1" dirty="0" err="1" smtClean="0">
                <a:solidFill>
                  <a:srgbClr val="000000"/>
                </a:solidFill>
                <a:latin typeface="Courier"/>
                <a:cs typeface="Courier"/>
              </a:rPr>
              <a:t>boot.reps</a:t>
            </a:r>
            <a:r>
              <a:rPr lang="en-US" sz="2400" b="1" dirty="0" smtClean="0">
                <a:solidFill>
                  <a:srgbClr val="000000"/>
                </a:solidFill>
                <a:latin typeface="Times New Roman" pitchFamily="18" charset="0"/>
              </a:rPr>
              <a:t>  </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Find the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empirical percentiles:</a:t>
            </a:r>
          </a:p>
        </p:txBody>
      </p:sp>
      <p:sp>
        <p:nvSpPr>
          <p:cNvPr id="7" name="Rectangle 6"/>
          <p:cNvSpPr/>
          <p:nvPr/>
        </p:nvSpPr>
        <p:spPr>
          <a:xfrm>
            <a:off x="-7913" y="4542671"/>
            <a:ext cx="7063669" cy="400110"/>
          </a:xfrm>
          <a:prstGeom prst="rect">
            <a:avLst/>
          </a:prstGeom>
        </p:spPr>
        <p:txBody>
          <a:bodyPr wrap="square">
            <a:spAutoFit/>
          </a:bodyPr>
          <a:lstStyle/>
          <a:p>
            <a:pPr marL="106363">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000" b="1" dirty="0" err="1">
                <a:solidFill>
                  <a:srgbClr val="000000"/>
                </a:solidFill>
                <a:latin typeface="Courier"/>
                <a:cs typeface="Courier"/>
              </a:rPr>
              <a:t>q</a:t>
            </a:r>
            <a:r>
              <a:rPr lang="en-US" sz="2000" b="1" dirty="0" err="1" smtClean="0">
                <a:solidFill>
                  <a:srgbClr val="000000"/>
                </a:solidFill>
                <a:latin typeface="Courier"/>
                <a:cs typeface="Courier"/>
              </a:rPr>
              <a:t>uantile</a:t>
            </a:r>
            <a:r>
              <a:rPr lang="en-US" sz="2000" b="1" dirty="0" smtClean="0">
                <a:solidFill>
                  <a:srgbClr val="000000"/>
                </a:solidFill>
                <a:latin typeface="Courier"/>
                <a:cs typeface="Courier"/>
              </a:rPr>
              <a:t>(</a:t>
            </a:r>
            <a:r>
              <a:rPr lang="en-US" sz="2000" b="1" dirty="0" err="1" smtClean="0">
                <a:solidFill>
                  <a:srgbClr val="000000"/>
                </a:solidFill>
                <a:latin typeface="Courier"/>
                <a:cs typeface="Courier"/>
              </a:rPr>
              <a:t>boot.reps</a:t>
            </a:r>
            <a:r>
              <a:rPr lang="en-US" sz="2000" b="1" dirty="0" smtClean="0">
                <a:solidFill>
                  <a:srgbClr val="000000"/>
                </a:solidFill>
                <a:latin typeface="Courier"/>
                <a:cs typeface="Courier"/>
              </a:rPr>
              <a:t>, </a:t>
            </a:r>
            <a:r>
              <a:rPr lang="en-US" sz="2000" b="1" dirty="0" err="1" smtClean="0">
                <a:solidFill>
                  <a:srgbClr val="000000"/>
                </a:solidFill>
                <a:latin typeface="Courier"/>
                <a:cs typeface="Courier"/>
              </a:rPr>
              <a:t>probs</a:t>
            </a:r>
            <a:r>
              <a:rPr lang="en-US" sz="2000" b="1" dirty="0" smtClean="0">
                <a:solidFill>
                  <a:srgbClr val="000000"/>
                </a:solidFill>
                <a:latin typeface="Courier"/>
                <a:cs typeface="Courier"/>
              </a:rPr>
              <a:t>=c(a/2, 1-a/2))</a:t>
            </a:r>
            <a:endParaRPr lang="en-US" sz="2000" b="1" dirty="0" smtClean="0">
              <a:solidFill>
                <a:srgbClr val="000000"/>
              </a:solidFill>
              <a:latin typeface="Times New Roman" pitchFamily="18" charset="0"/>
            </a:endParaRPr>
          </a:p>
        </p:txBody>
      </p:sp>
      <p:sp>
        <p:nvSpPr>
          <p:cNvPr id="10" name="Rectangle 9"/>
          <p:cNvSpPr/>
          <p:nvPr/>
        </p:nvSpPr>
        <p:spPr>
          <a:xfrm>
            <a:off x="7633914" y="4540115"/>
            <a:ext cx="1504438" cy="461665"/>
          </a:xfrm>
          <a:prstGeom prst="rect">
            <a:avLst/>
          </a:prstGeom>
        </p:spPr>
        <p:txBody>
          <a:bodyPr wrap="none">
            <a:spAutoFit/>
          </a:bodyPr>
          <a:lstStyle/>
          <a:p>
            <a:r>
              <a:rPr lang="en-US" sz="2400" b="1" dirty="0" smtClean="0">
                <a:solidFill>
                  <a:srgbClr val="000000"/>
                </a:solidFill>
                <a:latin typeface="Times New Roman" pitchFamily="18" charset="0"/>
              </a:rPr>
              <a:t>Two sided</a:t>
            </a:r>
            <a:endParaRPr lang="en-US" sz="2400" b="1" dirty="0"/>
          </a:p>
        </p:txBody>
      </p:sp>
      <p:sp>
        <p:nvSpPr>
          <p:cNvPr id="11" name="Rectangle 10"/>
          <p:cNvSpPr/>
          <p:nvPr/>
        </p:nvSpPr>
        <p:spPr>
          <a:xfrm>
            <a:off x="5840380" y="5218281"/>
            <a:ext cx="3291736" cy="461665"/>
          </a:xfrm>
          <a:prstGeom prst="rect">
            <a:avLst/>
          </a:prstGeom>
        </p:spPr>
        <p:txBody>
          <a:bodyPr wrap="none">
            <a:spAutoFit/>
          </a:bodyPr>
          <a:lstStyle/>
          <a:p>
            <a:r>
              <a:rPr lang="en-US" sz="2400" b="1" dirty="0" smtClean="0">
                <a:solidFill>
                  <a:srgbClr val="000000"/>
                </a:solidFill>
                <a:latin typeface="Times New Roman" pitchFamily="18" charset="0"/>
              </a:rPr>
              <a:t>One sided, lower bound</a:t>
            </a:r>
            <a:endParaRPr lang="en-US" sz="2400" b="1" dirty="0"/>
          </a:p>
        </p:txBody>
      </p:sp>
      <p:sp>
        <p:nvSpPr>
          <p:cNvPr id="12" name="Rectangle 11"/>
          <p:cNvSpPr/>
          <p:nvPr/>
        </p:nvSpPr>
        <p:spPr>
          <a:xfrm>
            <a:off x="5837559" y="5963343"/>
            <a:ext cx="3343584" cy="461665"/>
          </a:xfrm>
          <a:prstGeom prst="rect">
            <a:avLst/>
          </a:prstGeom>
        </p:spPr>
        <p:txBody>
          <a:bodyPr wrap="none">
            <a:spAutoFit/>
          </a:bodyPr>
          <a:lstStyle/>
          <a:p>
            <a:r>
              <a:rPr lang="en-US" sz="2400" b="1" dirty="0" smtClean="0">
                <a:solidFill>
                  <a:srgbClr val="000000"/>
                </a:solidFill>
                <a:latin typeface="Times New Roman" pitchFamily="18" charset="0"/>
              </a:rPr>
              <a:t>One sided, upper bound</a:t>
            </a:r>
            <a:endParaRPr lang="en-US" sz="2400" b="1" dirty="0"/>
          </a:p>
        </p:txBody>
      </p:sp>
      <p:sp>
        <p:nvSpPr>
          <p:cNvPr id="13" name="Rectangle 12"/>
          <p:cNvSpPr/>
          <p:nvPr/>
        </p:nvSpPr>
        <p:spPr>
          <a:xfrm>
            <a:off x="1" y="5252684"/>
            <a:ext cx="5840380" cy="400110"/>
          </a:xfrm>
          <a:prstGeom prst="rect">
            <a:avLst/>
          </a:prstGeom>
        </p:spPr>
        <p:txBody>
          <a:bodyPr wrap="square">
            <a:spAutoFit/>
          </a:bodyPr>
          <a:lstStyle/>
          <a:p>
            <a:pPr marL="106363">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000" b="1" dirty="0" err="1">
                <a:solidFill>
                  <a:srgbClr val="000000"/>
                </a:solidFill>
                <a:latin typeface="Courier"/>
                <a:cs typeface="Courier"/>
              </a:rPr>
              <a:t>q</a:t>
            </a:r>
            <a:r>
              <a:rPr lang="en-US" sz="2000" b="1" dirty="0" err="1" smtClean="0">
                <a:solidFill>
                  <a:srgbClr val="000000"/>
                </a:solidFill>
                <a:latin typeface="Courier"/>
                <a:cs typeface="Courier"/>
              </a:rPr>
              <a:t>uantile</a:t>
            </a:r>
            <a:r>
              <a:rPr lang="en-US" sz="2000" b="1" dirty="0" smtClean="0">
                <a:solidFill>
                  <a:srgbClr val="000000"/>
                </a:solidFill>
                <a:latin typeface="Courier"/>
                <a:cs typeface="Courier"/>
              </a:rPr>
              <a:t>(</a:t>
            </a:r>
            <a:r>
              <a:rPr lang="en-US" sz="2000" b="1" dirty="0" err="1" smtClean="0">
                <a:solidFill>
                  <a:srgbClr val="000000"/>
                </a:solidFill>
                <a:latin typeface="Courier"/>
                <a:cs typeface="Courier"/>
              </a:rPr>
              <a:t>boot.reps</a:t>
            </a:r>
            <a:r>
              <a:rPr lang="en-US" sz="2000" b="1" dirty="0" smtClean="0">
                <a:solidFill>
                  <a:srgbClr val="000000"/>
                </a:solidFill>
                <a:latin typeface="Courier"/>
                <a:cs typeface="Courier"/>
              </a:rPr>
              <a:t>, </a:t>
            </a:r>
            <a:r>
              <a:rPr lang="en-US" sz="2000" b="1" dirty="0" err="1" smtClean="0">
                <a:solidFill>
                  <a:srgbClr val="000000"/>
                </a:solidFill>
                <a:latin typeface="Courier"/>
                <a:cs typeface="Courier"/>
              </a:rPr>
              <a:t>probs</a:t>
            </a:r>
            <a:r>
              <a:rPr lang="en-US" sz="2000" b="1" dirty="0" smtClean="0">
                <a:solidFill>
                  <a:srgbClr val="000000"/>
                </a:solidFill>
                <a:latin typeface="Courier"/>
                <a:cs typeface="Courier"/>
              </a:rPr>
              <a:t>=c(a))</a:t>
            </a:r>
            <a:endParaRPr lang="en-US" sz="2000" b="1" dirty="0" smtClean="0">
              <a:solidFill>
                <a:srgbClr val="000000"/>
              </a:solidFill>
              <a:latin typeface="Times New Roman" pitchFamily="18" charset="0"/>
            </a:endParaRPr>
          </a:p>
        </p:txBody>
      </p:sp>
      <p:sp>
        <p:nvSpPr>
          <p:cNvPr id="14" name="Rectangle 13"/>
          <p:cNvSpPr/>
          <p:nvPr/>
        </p:nvSpPr>
        <p:spPr>
          <a:xfrm>
            <a:off x="34420" y="6001897"/>
            <a:ext cx="6160358" cy="400110"/>
          </a:xfrm>
          <a:prstGeom prst="rect">
            <a:avLst/>
          </a:prstGeom>
        </p:spPr>
        <p:txBody>
          <a:bodyPr wrap="square">
            <a:spAutoFit/>
          </a:bodyPr>
          <a:lstStyle/>
          <a:p>
            <a:pPr marL="106363">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000" b="1" dirty="0" err="1">
                <a:solidFill>
                  <a:srgbClr val="000000"/>
                </a:solidFill>
                <a:latin typeface="Courier"/>
                <a:cs typeface="Courier"/>
              </a:rPr>
              <a:t>q</a:t>
            </a:r>
            <a:r>
              <a:rPr lang="en-US" sz="2000" b="1" dirty="0" err="1" smtClean="0">
                <a:solidFill>
                  <a:srgbClr val="000000"/>
                </a:solidFill>
                <a:latin typeface="Courier"/>
                <a:cs typeface="Courier"/>
              </a:rPr>
              <a:t>uantile</a:t>
            </a:r>
            <a:r>
              <a:rPr lang="en-US" sz="2000" b="1" dirty="0" smtClean="0">
                <a:solidFill>
                  <a:srgbClr val="000000"/>
                </a:solidFill>
                <a:latin typeface="Courier"/>
                <a:cs typeface="Courier"/>
              </a:rPr>
              <a:t>(</a:t>
            </a:r>
            <a:r>
              <a:rPr lang="en-US" sz="2000" b="1" dirty="0" err="1" smtClean="0">
                <a:solidFill>
                  <a:srgbClr val="000000"/>
                </a:solidFill>
                <a:latin typeface="Courier"/>
                <a:cs typeface="Courier"/>
              </a:rPr>
              <a:t>boot.reps</a:t>
            </a:r>
            <a:r>
              <a:rPr lang="en-US" sz="2000" b="1" dirty="0" smtClean="0">
                <a:solidFill>
                  <a:srgbClr val="000000"/>
                </a:solidFill>
                <a:latin typeface="Courier"/>
                <a:cs typeface="Courier"/>
              </a:rPr>
              <a:t>, </a:t>
            </a:r>
            <a:r>
              <a:rPr lang="en-US" sz="2000" b="1" dirty="0" err="1" smtClean="0">
                <a:solidFill>
                  <a:srgbClr val="000000"/>
                </a:solidFill>
                <a:latin typeface="Courier"/>
                <a:cs typeface="Courier"/>
              </a:rPr>
              <a:t>probs</a:t>
            </a:r>
            <a:r>
              <a:rPr lang="en-US" sz="2000" b="1" dirty="0" smtClean="0">
                <a:solidFill>
                  <a:srgbClr val="000000"/>
                </a:solidFill>
                <a:latin typeface="Courier"/>
                <a:cs typeface="Courier"/>
              </a:rPr>
              <a:t>=c(1-a))</a:t>
            </a:r>
            <a:endParaRPr lang="en-US" sz="2000" b="1" dirty="0" smtClean="0">
              <a:solidFill>
                <a:srgbClr val="000000"/>
              </a:solidFill>
              <a:latin typeface="Times New Roman" pitchFamily="18" charset="0"/>
            </a:endParaRPr>
          </a:p>
        </p:txBody>
      </p:sp>
    </p:spTree>
    <p:extLst>
      <p:ext uri="{BB962C8B-B14F-4D97-AF65-F5344CB8AC3E}">
        <p14:creationId xmlns:p14="http://schemas.microsoft.com/office/powerpoint/2010/main" val="30152128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241" y="1121555"/>
            <a:ext cx="8520313" cy="369332"/>
          </a:xfrm>
          <a:prstGeom prst="rect">
            <a:avLst/>
          </a:prstGeom>
        </p:spPr>
        <p:txBody>
          <a:bodyPr wrap="square">
            <a:spAutoFit/>
          </a:bodyPr>
          <a:lstStyle/>
          <a:p>
            <a:r>
              <a:rPr lang="en-US" dirty="0" smtClean="0">
                <a:latin typeface="Times New Roman"/>
                <a:cs typeface="Times New Roman"/>
              </a:rPr>
              <a:t>Consider again the case of Mr</a:t>
            </a:r>
            <a:r>
              <a:rPr lang="en-US" dirty="0">
                <a:latin typeface="Times New Roman"/>
                <a:cs typeface="Times New Roman"/>
              </a:rPr>
              <a:t>.</a:t>
            </a:r>
            <a:r>
              <a:rPr lang="en-US" dirty="0" smtClean="0">
                <a:latin typeface="Times New Roman"/>
                <a:cs typeface="Times New Roman"/>
              </a:rPr>
              <a:t> B. Mayhew with seizure mass measurements of:</a:t>
            </a:r>
          </a:p>
        </p:txBody>
      </p:sp>
      <p:sp>
        <p:nvSpPr>
          <p:cNvPr id="4" name="Rectangle 3"/>
          <p:cNvSpPr/>
          <p:nvPr/>
        </p:nvSpPr>
        <p:spPr>
          <a:xfrm>
            <a:off x="2511780" y="1708622"/>
            <a:ext cx="1157109" cy="1477328"/>
          </a:xfrm>
          <a:prstGeom prst="rect">
            <a:avLst/>
          </a:prstGeom>
        </p:spPr>
        <p:txBody>
          <a:bodyPr wrap="square">
            <a:spAutoFit/>
          </a:bodyPr>
          <a:lstStyle/>
          <a:p>
            <a:r>
              <a:rPr lang="en-US" dirty="0" smtClean="0">
                <a:latin typeface="Times New Roman"/>
                <a:cs typeface="Times New Roman"/>
              </a:rPr>
              <a:t>49.9996g </a:t>
            </a:r>
          </a:p>
          <a:p>
            <a:r>
              <a:rPr lang="en-US" dirty="0" smtClean="0">
                <a:latin typeface="Times New Roman"/>
                <a:cs typeface="Times New Roman"/>
              </a:rPr>
              <a:t>49.9994g </a:t>
            </a:r>
          </a:p>
          <a:p>
            <a:r>
              <a:rPr lang="en-US" dirty="0" smtClean="0">
                <a:latin typeface="Times New Roman"/>
                <a:cs typeface="Times New Roman"/>
              </a:rPr>
              <a:t>49.9993g </a:t>
            </a:r>
          </a:p>
          <a:p>
            <a:r>
              <a:rPr lang="en-US" dirty="0" smtClean="0">
                <a:latin typeface="Times New Roman"/>
                <a:cs typeface="Times New Roman"/>
              </a:rPr>
              <a:t>49.9996g</a:t>
            </a:r>
          </a:p>
          <a:p>
            <a:r>
              <a:rPr lang="en-US" dirty="0" smtClean="0">
                <a:latin typeface="Times New Roman"/>
                <a:cs typeface="Times New Roman"/>
              </a:rPr>
              <a:t>49.9995g</a:t>
            </a:r>
            <a:endParaRPr lang="en-US" dirty="0">
              <a:latin typeface="Times New Roman"/>
              <a:cs typeface="Times New Roman"/>
            </a:endParaRPr>
          </a:p>
        </p:txBody>
      </p:sp>
      <p:sp>
        <p:nvSpPr>
          <p:cNvPr id="5" name="Rectangle 4"/>
          <p:cNvSpPr/>
          <p:nvPr/>
        </p:nvSpPr>
        <p:spPr>
          <a:xfrm>
            <a:off x="4219223" y="1708622"/>
            <a:ext cx="1227666" cy="1477328"/>
          </a:xfrm>
          <a:prstGeom prst="rect">
            <a:avLst/>
          </a:prstGeom>
        </p:spPr>
        <p:txBody>
          <a:bodyPr wrap="square">
            <a:spAutoFit/>
          </a:bodyPr>
          <a:lstStyle/>
          <a:p>
            <a:r>
              <a:rPr lang="en-US" dirty="0" smtClean="0">
                <a:latin typeface="Times New Roman"/>
                <a:cs typeface="Times New Roman"/>
              </a:rPr>
              <a:t>49.9995g </a:t>
            </a:r>
          </a:p>
          <a:p>
            <a:r>
              <a:rPr lang="en-US" dirty="0" smtClean="0">
                <a:latin typeface="Times New Roman"/>
                <a:cs typeface="Times New Roman"/>
              </a:rPr>
              <a:t>49.9995g </a:t>
            </a:r>
          </a:p>
          <a:p>
            <a:r>
              <a:rPr lang="en-US" dirty="0" smtClean="0">
                <a:latin typeface="Times New Roman"/>
                <a:cs typeface="Times New Roman"/>
              </a:rPr>
              <a:t>49.9994g </a:t>
            </a:r>
          </a:p>
          <a:p>
            <a:r>
              <a:rPr lang="en-US" dirty="0" smtClean="0">
                <a:latin typeface="Times New Roman"/>
                <a:cs typeface="Times New Roman"/>
              </a:rPr>
              <a:t>49.9995g </a:t>
            </a:r>
          </a:p>
          <a:p>
            <a:r>
              <a:rPr lang="en-US" dirty="0" smtClean="0">
                <a:latin typeface="Times New Roman"/>
                <a:cs typeface="Times New Roman"/>
              </a:rPr>
              <a:t>49.9994g </a:t>
            </a:r>
            <a:endParaRPr lang="en-US" dirty="0"/>
          </a:p>
        </p:txBody>
      </p:sp>
      <p:sp>
        <p:nvSpPr>
          <p:cNvPr id="6"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Example: Bootstrap Confidence Intervals</a:t>
            </a:r>
            <a:endParaRPr lang="en-GB" sz="3200" dirty="0">
              <a:solidFill>
                <a:srgbClr val="000000"/>
              </a:solidFill>
              <a:latin typeface="Times New Roman" pitchFamily="18" charset="0"/>
            </a:endParaRPr>
          </a:p>
        </p:txBody>
      </p:sp>
      <p:pic>
        <p:nvPicPr>
          <p:cNvPr id="7" name="Picture 6"/>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8" name="Rectangle 7"/>
          <p:cNvSpPr/>
          <p:nvPr/>
        </p:nvSpPr>
        <p:spPr>
          <a:xfrm>
            <a:off x="304776" y="3411728"/>
            <a:ext cx="8520313" cy="1200329"/>
          </a:xfrm>
          <a:prstGeom prst="rect">
            <a:avLst/>
          </a:prstGeom>
        </p:spPr>
        <p:txBody>
          <a:bodyPr wrap="square">
            <a:spAutoFit/>
          </a:bodyPr>
          <a:lstStyle/>
          <a:p>
            <a:pPr marL="342900" indent="-342900">
              <a:buAutoNum type="alphaLcPeriod"/>
            </a:pPr>
            <a:r>
              <a:rPr lang="en-US" dirty="0" smtClean="0">
                <a:latin typeface="Times New Roman"/>
                <a:cs typeface="Times New Roman"/>
              </a:rPr>
              <a:t>Compute the 99% CI for the mean mass via the bootstrap. </a:t>
            </a:r>
          </a:p>
          <a:p>
            <a:pPr marL="342900" indent="-342900">
              <a:buAutoNum type="alphaLcPeriod"/>
            </a:pPr>
            <a:r>
              <a:rPr lang="en-US" dirty="0" smtClean="0">
                <a:latin typeface="Times New Roman"/>
                <a:cs typeface="Times New Roman"/>
              </a:rPr>
              <a:t>What is your bootstrap standard error estimate for the estimated mean?</a:t>
            </a:r>
          </a:p>
          <a:p>
            <a:pPr marL="342900" indent="-342900">
              <a:buAutoNum type="alphaLcPeriod"/>
            </a:pPr>
            <a:r>
              <a:rPr lang="en-US" dirty="0" smtClean="0">
                <a:latin typeface="Times New Roman"/>
                <a:cs typeface="Times New Roman"/>
              </a:rPr>
              <a:t>Approximately, with what level of confidence can you report the mean measurement is equal to or exceeds 50.0000g?</a:t>
            </a:r>
          </a:p>
        </p:txBody>
      </p:sp>
    </p:spTree>
    <p:extLst>
      <p:ext uri="{BB962C8B-B14F-4D97-AF65-F5344CB8AC3E}">
        <p14:creationId xmlns:p14="http://schemas.microsoft.com/office/powerpoint/2010/main" val="239514691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2123" y="795581"/>
            <a:ext cx="7640194" cy="3877582"/>
          </a:xfrm>
          <a:prstGeom prst="rect">
            <a:avLst/>
          </a:prstGeom>
        </p:spPr>
      </p:pic>
      <p:sp>
        <p:nvSpPr>
          <p:cNvPr id="3" name="Rectangle 4"/>
          <p:cNvSpPr>
            <a:spLocks noChangeArrowheads="1"/>
          </p:cNvSpPr>
          <p:nvPr/>
        </p:nvSpPr>
        <p:spPr bwMode="auto">
          <a:xfrm>
            <a:off x="231775" y="8540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solidFill>
                  <a:srgbClr val="000000"/>
                </a:solidFill>
                <a:latin typeface="Times New Roman" pitchFamily="18" charset="0"/>
              </a:rPr>
              <a:t>Example: Bootstrap Confidence Intervals</a:t>
            </a:r>
            <a:endParaRPr lang="en-GB" sz="3200" dirty="0">
              <a:solidFill>
                <a:srgbClr val="000000"/>
              </a:solidFill>
              <a:latin typeface="Times New Roman" pitchFamily="18" charset="0"/>
            </a:endParaRPr>
          </a:p>
        </p:txBody>
      </p:sp>
      <p:pic>
        <p:nvPicPr>
          <p:cNvPr id="4" name="Picture 3"/>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5" name="Picture 4"/>
          <p:cNvPicPr>
            <a:picLocks noChangeAspect="1"/>
          </p:cNvPicPr>
          <p:nvPr/>
        </p:nvPicPr>
        <p:blipFill>
          <a:blip r:embed="rId4"/>
          <a:stretch>
            <a:fillRect/>
          </a:stretch>
        </p:blipFill>
        <p:spPr>
          <a:xfrm>
            <a:off x="3550676" y="4803404"/>
            <a:ext cx="4850457" cy="1938017"/>
          </a:xfrm>
          <a:prstGeom prst="rect">
            <a:avLst/>
          </a:prstGeom>
        </p:spPr>
      </p:pic>
      <p:cxnSp>
        <p:nvCxnSpPr>
          <p:cNvPr id="7" name="Straight Arrow Connector 6"/>
          <p:cNvCxnSpPr/>
          <p:nvPr/>
        </p:nvCxnSpPr>
        <p:spPr>
          <a:xfrm flipV="1">
            <a:off x="1970041" y="5714322"/>
            <a:ext cx="1937477" cy="309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970041" y="6023644"/>
            <a:ext cx="1790945" cy="537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6281" y="5409636"/>
            <a:ext cx="2470927" cy="923330"/>
          </a:xfrm>
          <a:prstGeom prst="rect">
            <a:avLst/>
          </a:prstGeom>
          <a:noFill/>
        </p:spPr>
        <p:txBody>
          <a:bodyPr wrap="square" rtlCol="0">
            <a:spAutoFit/>
          </a:bodyPr>
          <a:lstStyle/>
          <a:p>
            <a:r>
              <a:rPr lang="en-US" dirty="0" smtClean="0">
                <a:latin typeface="Times"/>
                <a:cs typeface="Times"/>
              </a:rPr>
              <a:t>Look at what happens by just demanding a little more precision:</a:t>
            </a:r>
            <a:endParaRPr lang="en-US" dirty="0">
              <a:latin typeface="Times"/>
              <a:cs typeface="Times"/>
            </a:endParaRPr>
          </a:p>
        </p:txBody>
      </p:sp>
    </p:spTree>
    <p:extLst>
      <p:ext uri="{BB962C8B-B14F-4D97-AF65-F5344CB8AC3E}">
        <p14:creationId xmlns:p14="http://schemas.microsoft.com/office/powerpoint/2010/main" val="2356873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51" name="Picture 5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8" name="Rectangle 7"/>
          <p:cNvSpPr/>
          <p:nvPr/>
        </p:nvSpPr>
        <p:spPr>
          <a:xfrm>
            <a:off x="231775" y="1260902"/>
            <a:ext cx="8839200" cy="1302921"/>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a:solidFill>
                  <a:srgbClr val="000000"/>
                </a:solidFill>
                <a:latin typeface="Times New Roman" pitchFamily="18" charset="0"/>
              </a:rPr>
              <a:t>I</a:t>
            </a:r>
            <a:r>
              <a:rPr lang="en-US" sz="2400" dirty="0" smtClean="0">
                <a:solidFill>
                  <a:srgbClr val="000000"/>
                </a:solidFill>
                <a:latin typeface="Times New Roman" pitchFamily="18" charset="0"/>
              </a:rPr>
              <a:t>n order to get actual numerical values for       and       we perform the experiment and plug in the data</a:t>
            </a:r>
          </a:p>
          <a:p>
            <a:pPr marL="8874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latin typeface="Times New Roman"/>
                <a:cs typeface="Times New Roman"/>
              </a:rPr>
              <a:t>The outcomes for this experiment are: </a:t>
            </a:r>
          </a:p>
        </p:txBody>
      </p:sp>
      <p:pic>
        <p:nvPicPr>
          <p:cNvPr id="2" name="Picture 1"/>
          <p:cNvPicPr>
            <a:picLocks noChangeAspect="1"/>
          </p:cNvPicPr>
          <p:nvPr/>
        </p:nvPicPr>
        <p:blipFill rotWithShape="1">
          <a:blip r:embed="rId3"/>
          <a:srcRect r="64972"/>
          <a:stretch/>
        </p:blipFill>
        <p:spPr>
          <a:xfrm>
            <a:off x="5989052" y="1301006"/>
            <a:ext cx="362287" cy="365564"/>
          </a:xfrm>
          <a:prstGeom prst="rect">
            <a:avLst/>
          </a:prstGeom>
        </p:spPr>
      </p:pic>
      <p:pic>
        <p:nvPicPr>
          <p:cNvPr id="11" name="Picture 10"/>
          <p:cNvPicPr>
            <a:picLocks noChangeAspect="1"/>
          </p:cNvPicPr>
          <p:nvPr/>
        </p:nvPicPr>
        <p:blipFill rotWithShape="1">
          <a:blip r:embed="rId3"/>
          <a:srcRect l="60879"/>
          <a:stretch/>
        </p:blipFill>
        <p:spPr>
          <a:xfrm>
            <a:off x="6923055" y="1314374"/>
            <a:ext cx="404621" cy="365564"/>
          </a:xfrm>
          <a:prstGeom prst="rect">
            <a:avLst/>
          </a:prstGeom>
        </p:spPr>
      </p:pic>
      <p:sp>
        <p:nvSpPr>
          <p:cNvPr id="4" name="Rectangle 3"/>
          <p:cNvSpPr/>
          <p:nvPr/>
        </p:nvSpPr>
        <p:spPr>
          <a:xfrm>
            <a:off x="335110" y="4704736"/>
            <a:ext cx="8504090" cy="830997"/>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Under the </a:t>
            </a:r>
            <a:r>
              <a:rPr lang="en-US" sz="2400" b="1" i="1" dirty="0" smtClean="0">
                <a:latin typeface="Times New Roman"/>
                <a:cs typeface="Times New Roman"/>
              </a:rPr>
              <a:t>frequentist definition</a:t>
            </a:r>
            <a:r>
              <a:rPr lang="en-US" sz="2400" dirty="0" smtClean="0">
                <a:latin typeface="Times New Roman"/>
                <a:cs typeface="Times New Roman"/>
              </a:rPr>
              <a:t>, </a:t>
            </a:r>
            <a:r>
              <a:rPr lang="en-US" sz="2400" i="1" u="sng" dirty="0" smtClean="0">
                <a:latin typeface="Times New Roman"/>
                <a:cs typeface="Times New Roman"/>
              </a:rPr>
              <a:t>probabilities</a:t>
            </a:r>
            <a:r>
              <a:rPr lang="en-US" sz="2400" dirty="0" smtClean="0">
                <a:latin typeface="Times New Roman"/>
                <a:cs typeface="Times New Roman"/>
              </a:rPr>
              <a:t> (other than 0 or 1) </a:t>
            </a:r>
            <a:r>
              <a:rPr lang="en-US" sz="2400" i="1" u="sng" dirty="0" smtClean="0">
                <a:latin typeface="Times New Roman"/>
                <a:cs typeface="Times New Roman"/>
              </a:rPr>
              <a:t>only exist</a:t>
            </a:r>
            <a:r>
              <a:rPr lang="en-US" sz="2400" dirty="0" smtClean="0">
                <a:latin typeface="Times New Roman"/>
                <a:cs typeface="Times New Roman"/>
              </a:rPr>
              <a:t> </a:t>
            </a:r>
            <a:r>
              <a:rPr lang="en-US" sz="2400" i="1" u="sng" dirty="0" smtClean="0">
                <a:latin typeface="Times New Roman"/>
                <a:cs typeface="Times New Roman"/>
              </a:rPr>
              <a:t>for outcomes of experiments that haven’t happened yet</a:t>
            </a:r>
            <a:r>
              <a:rPr lang="en-US" sz="2400" dirty="0" smtClean="0">
                <a:latin typeface="Times New Roman"/>
                <a:cs typeface="Times New Roman"/>
              </a:rPr>
              <a:t>.</a:t>
            </a:r>
          </a:p>
        </p:txBody>
      </p:sp>
      <p:pic>
        <p:nvPicPr>
          <p:cNvPr id="6" name="Picture 5"/>
          <p:cNvPicPr>
            <a:picLocks noChangeAspect="1"/>
          </p:cNvPicPr>
          <p:nvPr/>
        </p:nvPicPr>
        <p:blipFill>
          <a:blip r:embed="rId4"/>
          <a:stretch>
            <a:fillRect/>
          </a:stretch>
        </p:blipFill>
        <p:spPr>
          <a:xfrm>
            <a:off x="1717868" y="3147987"/>
            <a:ext cx="5300554" cy="755587"/>
          </a:xfrm>
          <a:prstGeom prst="rect">
            <a:avLst/>
          </a:prstGeom>
        </p:spPr>
      </p:pic>
    </p:spTree>
    <p:extLst>
      <p:ext uri="{BB962C8B-B14F-4D97-AF65-F5344CB8AC3E}">
        <p14:creationId xmlns:p14="http://schemas.microsoft.com/office/powerpoint/2010/main" val="1958157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51" name="Picture 5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9" name="Rectangle 8"/>
          <p:cNvSpPr/>
          <p:nvPr/>
        </p:nvSpPr>
        <p:spPr>
          <a:xfrm>
            <a:off x="0" y="1368585"/>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Once the data is collected we cannot say that </a:t>
            </a:r>
            <a:r>
              <a:rPr lang="en-US" sz="2400" i="1" dirty="0" smtClean="0">
                <a:solidFill>
                  <a:srgbClr val="000000"/>
                </a:solidFill>
                <a:latin typeface="Symbol" charset="2"/>
                <a:cs typeface="Symbol" charset="2"/>
              </a:rPr>
              <a:t>q</a:t>
            </a:r>
            <a:r>
              <a:rPr lang="en-US" sz="2400" dirty="0" smtClean="0">
                <a:solidFill>
                  <a:srgbClr val="000000"/>
                </a:solidFill>
                <a:latin typeface="Times New Roman" pitchFamily="18" charset="0"/>
              </a:rPr>
              <a:t> is in the specific, realized interval with probability greater than or equal to 1-</a:t>
            </a:r>
            <a:r>
              <a:rPr lang="en-US" sz="2400" dirty="0" smtClean="0">
                <a:solidFill>
                  <a:srgbClr val="000000"/>
                </a:solidFill>
                <a:latin typeface="Symbol" charset="2"/>
                <a:cs typeface="Symbol" charset="2"/>
              </a:rPr>
              <a:t>a</a:t>
            </a:r>
            <a:endParaRPr lang="en-US" sz="2400" dirty="0" smtClean="0">
              <a:solidFill>
                <a:srgbClr val="000000"/>
              </a:solidFill>
              <a:latin typeface="Times New Roman" pitchFamily="18" charset="0"/>
            </a:endParaRPr>
          </a:p>
        </p:txBody>
      </p:sp>
      <p:sp>
        <p:nvSpPr>
          <p:cNvPr id="10" name="Rectangle 9"/>
          <p:cNvSpPr/>
          <p:nvPr/>
        </p:nvSpPr>
        <p:spPr>
          <a:xfrm>
            <a:off x="138196" y="5920280"/>
            <a:ext cx="8839200" cy="461665"/>
          </a:xfrm>
          <a:prstGeom prst="rect">
            <a:avLst/>
          </a:prstGeom>
        </p:spPr>
        <p:txBody>
          <a:bodyPr wrap="square">
            <a:spAutoFit/>
          </a:bodyPr>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But that’s a mouthful, </a:t>
            </a:r>
            <a:r>
              <a:rPr lang="en-US" sz="2400" dirty="0">
                <a:solidFill>
                  <a:srgbClr val="000000"/>
                </a:solidFill>
                <a:latin typeface="Times New Roman" pitchFamily="18" charset="0"/>
              </a:rPr>
              <a:t>s</a:t>
            </a:r>
            <a:r>
              <a:rPr lang="en-US" sz="2400" dirty="0" smtClean="0">
                <a:solidFill>
                  <a:srgbClr val="000000"/>
                </a:solidFill>
                <a:latin typeface="Times New Roman" pitchFamily="18" charset="0"/>
              </a:rPr>
              <a:t>o let’s make up a new word: </a:t>
            </a:r>
            <a:r>
              <a:rPr lang="en-US" sz="2400" b="1" dirty="0" smtClean="0">
                <a:solidFill>
                  <a:srgbClr val="000000"/>
                </a:solidFill>
                <a:latin typeface="Times New Roman" pitchFamily="18" charset="0"/>
              </a:rPr>
              <a:t>confidence</a:t>
            </a:r>
            <a:r>
              <a:rPr lang="en-US" sz="2400" dirty="0" smtClean="0">
                <a:solidFill>
                  <a:srgbClr val="000000"/>
                </a:solidFill>
                <a:latin typeface="Times New Roman" pitchFamily="18" charset="0"/>
              </a:rPr>
              <a:t> </a:t>
            </a:r>
          </a:p>
        </p:txBody>
      </p:sp>
      <p:sp>
        <p:nvSpPr>
          <p:cNvPr id="3" name="Rectangle 2"/>
          <p:cNvSpPr/>
          <p:nvPr/>
        </p:nvSpPr>
        <p:spPr>
          <a:xfrm>
            <a:off x="788736" y="2266422"/>
            <a:ext cx="8050463" cy="769441"/>
          </a:xfrm>
          <a:prstGeom prst="rect">
            <a:avLst/>
          </a:prstGeom>
        </p:spPr>
        <p:txBody>
          <a:bodyPr wrap="square">
            <a:spAutoFit/>
          </a:bodyPr>
          <a:lstStyle/>
          <a:p>
            <a:pPr marL="342900" indent="-342900">
              <a:buFont typeface="Arial"/>
              <a:buChar char="•"/>
            </a:pPr>
            <a:r>
              <a:rPr lang="en-US" sz="2200" dirty="0" smtClean="0">
                <a:latin typeface="Times New Roman"/>
                <a:cs typeface="Times New Roman"/>
              </a:rPr>
              <a:t>The “probability” of the outcome is now:  0 (outcome did not happen) or 1 (outcome did happen).</a:t>
            </a:r>
          </a:p>
        </p:txBody>
      </p:sp>
      <p:sp>
        <p:nvSpPr>
          <p:cNvPr id="12" name="Rectangle 11"/>
          <p:cNvSpPr/>
          <p:nvPr/>
        </p:nvSpPr>
        <p:spPr>
          <a:xfrm>
            <a:off x="756649" y="3081904"/>
            <a:ext cx="7170821" cy="430887"/>
          </a:xfrm>
          <a:prstGeom prst="rect">
            <a:avLst/>
          </a:prstGeom>
        </p:spPr>
        <p:txBody>
          <a:bodyPr wrap="square">
            <a:spAutoFit/>
          </a:bodyPr>
          <a:lstStyle/>
          <a:p>
            <a:pPr marL="342900" indent="-342900">
              <a:buFont typeface="Arial"/>
              <a:buChar char="•"/>
            </a:pPr>
            <a:r>
              <a:rPr lang="en-US" sz="2200" dirty="0" smtClean="0">
                <a:latin typeface="Times New Roman"/>
                <a:cs typeface="Times New Roman"/>
              </a:rPr>
              <a:t>This is true </a:t>
            </a:r>
            <a:r>
              <a:rPr lang="en-US" sz="2200" i="1" u="sng" dirty="0" smtClean="0">
                <a:latin typeface="Times New Roman"/>
                <a:cs typeface="Times New Roman"/>
              </a:rPr>
              <a:t>even if you don’t know what the outcome was</a:t>
            </a:r>
            <a:r>
              <a:rPr lang="en-US" sz="2200" dirty="0" smtClean="0">
                <a:latin typeface="Times New Roman"/>
                <a:cs typeface="Times New Roman"/>
              </a:rPr>
              <a:t>.</a:t>
            </a:r>
            <a:endParaRPr lang="en-US" sz="2200" dirty="0">
              <a:latin typeface="Times New Roman"/>
              <a:cs typeface="Times New Roman"/>
            </a:endParaRPr>
          </a:p>
        </p:txBody>
      </p:sp>
      <p:sp>
        <p:nvSpPr>
          <p:cNvPr id="13" name="Rectangle 12"/>
          <p:cNvSpPr/>
          <p:nvPr/>
        </p:nvSpPr>
        <p:spPr>
          <a:xfrm>
            <a:off x="756649" y="3750319"/>
            <a:ext cx="8050463" cy="769441"/>
          </a:xfrm>
          <a:prstGeom prst="rect">
            <a:avLst/>
          </a:prstGeom>
        </p:spPr>
        <p:txBody>
          <a:bodyPr wrap="square">
            <a:spAutoFit/>
          </a:bodyPr>
          <a:lstStyle/>
          <a:p>
            <a:pPr marL="342900" indent="-342900">
              <a:buFont typeface="Arial"/>
              <a:buChar char="•"/>
            </a:pPr>
            <a:r>
              <a:rPr lang="en-US" sz="2200" dirty="0" smtClean="0">
                <a:latin typeface="Times New Roman"/>
                <a:cs typeface="Times New Roman"/>
              </a:rPr>
              <a:t>For realized CIs something happened. We just can’t tell what the outcome was if we don’t know the true value of </a:t>
            </a:r>
            <a:r>
              <a:rPr lang="en-US" sz="2200" i="1" dirty="0" smtClean="0">
                <a:latin typeface="Symbol" charset="2"/>
                <a:cs typeface="Symbol" charset="2"/>
              </a:rPr>
              <a:t>q</a:t>
            </a:r>
            <a:r>
              <a:rPr lang="en-US" sz="2200" dirty="0" smtClean="0">
                <a:latin typeface="Times New Roman"/>
                <a:cs typeface="Times New Roman"/>
              </a:rPr>
              <a:t>.</a:t>
            </a:r>
            <a:endParaRPr lang="en-US" sz="2200" dirty="0">
              <a:latin typeface="Times New Roman"/>
              <a:cs typeface="Times New Roman"/>
            </a:endParaRPr>
          </a:p>
        </p:txBody>
      </p:sp>
      <p:sp>
        <p:nvSpPr>
          <p:cNvPr id="14" name="Rectangle 13"/>
          <p:cNvSpPr/>
          <p:nvPr/>
        </p:nvSpPr>
        <p:spPr>
          <a:xfrm>
            <a:off x="0" y="4897832"/>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i="1" u="sng" dirty="0" smtClean="0">
                <a:solidFill>
                  <a:srgbClr val="000000"/>
                </a:solidFill>
                <a:latin typeface="Times New Roman" pitchFamily="18" charset="0"/>
              </a:rPr>
              <a:t>What we could say is</a:t>
            </a:r>
            <a:r>
              <a:rPr lang="en-US" sz="2400" dirty="0" smtClean="0">
                <a:solidFill>
                  <a:srgbClr val="000000"/>
                </a:solidFill>
                <a:latin typeface="Times New Roman" pitchFamily="18" charset="0"/>
              </a:rPr>
              <a:t>: “considering the data we’ve collected              is a set of plausible values for </a:t>
            </a:r>
            <a:r>
              <a:rPr lang="en-US" sz="2400" i="1" dirty="0" smtClean="0">
                <a:solidFill>
                  <a:srgbClr val="000000"/>
                </a:solidFill>
                <a:latin typeface="Symbol" charset="2"/>
                <a:cs typeface="Symbol" charset="2"/>
              </a:rPr>
              <a:t>q </a:t>
            </a:r>
            <a:r>
              <a:rPr lang="en-US" sz="2400" dirty="0" smtClean="0">
                <a:solidFill>
                  <a:srgbClr val="000000"/>
                </a:solidFill>
                <a:latin typeface="Times New Roman" pitchFamily="18" charset="0"/>
              </a:rPr>
              <a:t>”.</a:t>
            </a:r>
          </a:p>
        </p:txBody>
      </p:sp>
      <p:pic>
        <p:nvPicPr>
          <p:cNvPr id="15" name="Picture 14"/>
          <p:cNvPicPr>
            <a:picLocks noChangeAspect="1"/>
          </p:cNvPicPr>
          <p:nvPr/>
        </p:nvPicPr>
        <p:blipFill>
          <a:blip r:embed="rId3"/>
          <a:stretch>
            <a:fillRect/>
          </a:stretch>
        </p:blipFill>
        <p:spPr>
          <a:xfrm>
            <a:off x="7958708" y="4959679"/>
            <a:ext cx="964944" cy="399287"/>
          </a:xfrm>
          <a:prstGeom prst="rect">
            <a:avLst/>
          </a:prstGeom>
        </p:spPr>
      </p:pic>
    </p:spTree>
    <p:extLst>
      <p:ext uri="{BB962C8B-B14F-4D97-AF65-F5344CB8AC3E}">
        <p14:creationId xmlns:p14="http://schemas.microsoft.com/office/powerpoint/2010/main" val="3430239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231775" y="24026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sp>
        <p:nvSpPr>
          <p:cNvPr id="5" name="Rectangle 5"/>
          <p:cNvSpPr>
            <a:spLocks noChangeArrowheads="1"/>
          </p:cNvSpPr>
          <p:nvPr/>
        </p:nvSpPr>
        <p:spPr bwMode="auto">
          <a:xfrm>
            <a:off x="0" y="1013401"/>
            <a:ext cx="8686800" cy="2347232"/>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b="1" dirty="0" smtClean="0">
                <a:solidFill>
                  <a:schemeClr val="tx1"/>
                </a:solidFill>
                <a:latin typeface="Times New Roman" pitchFamily="18" charset="0"/>
                <a:cs typeface="Times New Roman" pitchFamily="18" charset="0"/>
              </a:rPr>
              <a:t>Caution</a:t>
            </a:r>
            <a:r>
              <a:rPr lang="en-US" sz="2400" dirty="0" smtClean="0">
                <a:solidFill>
                  <a:schemeClr val="tx1"/>
                </a:solidFill>
                <a:latin typeface="Times New Roman" pitchFamily="18" charset="0"/>
                <a:cs typeface="Times New Roman" pitchFamily="18" charset="0"/>
              </a:rPr>
              <a:t>: </a:t>
            </a:r>
            <a:r>
              <a:rPr lang="en-US" sz="2400" i="1" u="sng" dirty="0" smtClean="0">
                <a:solidFill>
                  <a:schemeClr val="tx1"/>
                </a:solidFill>
                <a:latin typeface="Times New Roman" pitchFamily="18" charset="0"/>
                <a:cs typeface="Times New Roman" pitchFamily="18" charset="0"/>
              </a:rPr>
              <a:t>The method</a:t>
            </a:r>
            <a:r>
              <a:rPr lang="en-US" sz="2400" dirty="0" smtClean="0">
                <a:solidFill>
                  <a:schemeClr val="tx1"/>
                </a:solidFill>
                <a:latin typeface="Times New Roman" pitchFamily="18" charset="0"/>
                <a:cs typeface="Times New Roman" pitchFamily="18" charset="0"/>
              </a:rPr>
              <a:t> produces an interval that covers the true value </a:t>
            </a:r>
            <a:r>
              <a:rPr lang="en-US" sz="2400" dirty="0">
                <a:latin typeface="Times New Roman" pitchFamily="18" charset="0"/>
                <a:cs typeface="Times New Roman" pitchFamily="18" charset="0"/>
              </a:rPr>
              <a:t>with </a:t>
            </a:r>
            <a:r>
              <a:rPr lang="en-US" sz="2400" dirty="0" smtClean="0">
                <a:latin typeface="Times New Roman" pitchFamily="18" charset="0"/>
                <a:cs typeface="Times New Roman" pitchFamily="18" charset="0"/>
              </a:rPr>
              <a:t>a probability of (</a:t>
            </a:r>
            <a:r>
              <a:rPr lang="en-US" sz="2400" dirty="0">
                <a:latin typeface="Times New Roman" pitchFamily="18" charset="0"/>
                <a:cs typeface="Times New Roman" pitchFamily="18" charset="0"/>
              </a:rPr>
              <a:t>1-</a:t>
            </a:r>
            <a:r>
              <a:rPr lang="en-US" sz="2400" dirty="0">
                <a:latin typeface="Symbol" pitchFamily="18" charset="2"/>
                <a:cs typeface="Times New Roman" pitchFamily="18" charset="0"/>
              </a:rPr>
              <a:t> </a:t>
            </a:r>
            <a:r>
              <a:rPr lang="en-US" sz="2400" dirty="0">
                <a:latin typeface="Times New Roman" pitchFamily="18" charset="0"/>
                <a:cs typeface="Times New Roman" pitchFamily="18" charset="0"/>
              </a:rPr>
              <a:t>α)×100</a:t>
            </a:r>
            <a:r>
              <a:rPr lang="en-US" sz="2400" dirty="0" smtClean="0">
                <a:latin typeface="Times New Roman" pitchFamily="18" charset="0"/>
                <a:cs typeface="Times New Roman" pitchFamily="18" charset="0"/>
              </a:rPr>
              <a:t>%</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000" dirty="0" smtClean="0">
                <a:solidFill>
                  <a:schemeClr val="tx1"/>
                </a:solidFill>
                <a:latin typeface="Times New Roman" pitchFamily="18" charset="0"/>
                <a:cs typeface="Times New Roman" pitchFamily="18" charset="0"/>
              </a:rPr>
              <a:t>IT </a:t>
            </a:r>
            <a:r>
              <a:rPr lang="en-US" sz="2000" dirty="0" smtClean="0">
                <a:solidFill>
                  <a:schemeClr val="tx1"/>
                </a:solidFill>
                <a:latin typeface="Times New Roman" pitchFamily="18" charset="0"/>
                <a:cs typeface="Times New Roman" pitchFamily="18" charset="0"/>
              </a:rPr>
              <a:t>IS NOT CORRECT to say that </a:t>
            </a:r>
            <a:r>
              <a:rPr lang="en-US" sz="2000" dirty="0" smtClean="0">
                <a:solidFill>
                  <a:schemeClr val="tx1"/>
                </a:solidFill>
                <a:latin typeface="Times New Roman" pitchFamily="18" charset="0"/>
                <a:cs typeface="Times New Roman" pitchFamily="18" charset="0"/>
              </a:rPr>
              <a:t>any </a:t>
            </a:r>
            <a:r>
              <a:rPr lang="en-US" sz="2000" dirty="0" smtClean="0">
                <a:solidFill>
                  <a:schemeClr val="tx1"/>
                </a:solidFill>
                <a:latin typeface="Times New Roman" pitchFamily="18" charset="0"/>
                <a:cs typeface="Times New Roman" pitchFamily="18" charset="0"/>
              </a:rPr>
              <a:t>given  </a:t>
            </a:r>
            <a:r>
              <a:rPr lang="en-US" sz="2000" dirty="0" smtClean="0">
                <a:solidFill>
                  <a:schemeClr val="tx1"/>
                </a:solidFill>
                <a:latin typeface="Times New Roman" pitchFamily="18" charset="0"/>
                <a:cs typeface="Times New Roman" pitchFamily="18" charset="0"/>
              </a:rPr>
              <a:t>CI has a </a:t>
            </a:r>
            <a:r>
              <a:rPr lang="en-US" sz="2000" dirty="0">
                <a:latin typeface="Times New Roman" pitchFamily="18" charset="0"/>
                <a:cs typeface="Times New Roman" pitchFamily="18" charset="0"/>
              </a:rPr>
              <a:t>(1-</a:t>
            </a:r>
            <a:r>
              <a:rPr lang="en-US" sz="2000" dirty="0">
                <a:latin typeface="Symbol" pitchFamily="18" charset="2"/>
                <a:cs typeface="Times New Roman" pitchFamily="18" charset="0"/>
              </a:rPr>
              <a:t> </a:t>
            </a:r>
            <a:r>
              <a:rPr lang="en-US" sz="2000" dirty="0">
                <a:latin typeface="Times New Roman" pitchFamily="18" charset="0"/>
                <a:cs typeface="Times New Roman" pitchFamily="18" charset="0"/>
              </a:rPr>
              <a:t>α)×100</a:t>
            </a:r>
            <a:r>
              <a:rPr lang="en-US" sz="2000" dirty="0" smtClean="0">
                <a:latin typeface="Times New Roman" pitchFamily="18" charset="0"/>
                <a:cs typeface="Times New Roman" pitchFamily="18" charset="0"/>
              </a:rPr>
              <a:t>% probability of containing the true value</a:t>
            </a:r>
            <a:r>
              <a:rPr lang="en-US" sz="2000" dirty="0" smtClean="0">
                <a:solidFill>
                  <a:schemeClr val="tx1"/>
                </a:solidFill>
                <a:latin typeface="Times New Roman" pitchFamily="18" charset="0"/>
                <a:cs typeface="Times New Roman" pitchFamily="18" charset="0"/>
              </a:rPr>
              <a:t>.</a:t>
            </a:r>
            <a:endParaRPr lang="en-GB" sz="2000" dirty="0" smtClean="0">
              <a:solidFill>
                <a:schemeClr val="tx1"/>
              </a:solidFill>
              <a:latin typeface="Times New Roman" pitchFamily="18" charset="0"/>
              <a:cs typeface="Times New Roman" pitchFamily="18" charset="0"/>
            </a:endParaRPr>
          </a:p>
        </p:txBody>
      </p:sp>
      <p:cxnSp>
        <p:nvCxnSpPr>
          <p:cNvPr id="8" name="Straight Connector 7"/>
          <p:cNvCxnSpPr/>
          <p:nvPr/>
        </p:nvCxnSpPr>
        <p:spPr bwMode="auto">
          <a:xfrm rot="5400000">
            <a:off x="3277752" y="4550249"/>
            <a:ext cx="2362200" cy="1588"/>
          </a:xfrm>
          <a:prstGeom prst="line">
            <a:avLst/>
          </a:prstGeom>
          <a:solidFill>
            <a:srgbClr val="00B8FF"/>
          </a:solidFill>
          <a:ln w="34925" cap="flat" cmpd="sng" algn="ctr">
            <a:solidFill>
              <a:schemeClr val="tx1"/>
            </a:solidFill>
            <a:prstDash val="dash"/>
            <a:round/>
            <a:headEnd type="none" w="med" len="med"/>
            <a:tailEnd type="none" w="med" len="med"/>
          </a:ln>
          <a:effectLst/>
        </p:spPr>
      </p:cxnSp>
      <p:sp>
        <p:nvSpPr>
          <p:cNvPr id="9" name="Rectangle 8"/>
          <p:cNvSpPr/>
          <p:nvPr/>
        </p:nvSpPr>
        <p:spPr>
          <a:xfrm>
            <a:off x="3959293" y="5771715"/>
            <a:ext cx="1231427" cy="570028"/>
          </a:xfrm>
          <a:prstGeom prst="rect">
            <a:avLst/>
          </a:prstGeom>
        </p:spPr>
        <p:txBody>
          <a:bodyPr wrap="none">
            <a:spAutoFit/>
          </a:bodyPr>
          <a:lstStyle/>
          <a:p>
            <a:pPr algn="ctr"/>
            <a:r>
              <a:rPr lang="en-GB" sz="1600" dirty="0" smtClean="0">
                <a:solidFill>
                  <a:srgbClr val="000000"/>
                </a:solidFill>
                <a:latin typeface="Times New Roman" pitchFamily="18" charset="0"/>
              </a:rPr>
              <a:t>true value</a:t>
            </a:r>
          </a:p>
          <a:p>
            <a:pPr algn="ctr"/>
            <a:r>
              <a:rPr lang="en-GB" sz="1600" dirty="0" smtClean="0">
                <a:solidFill>
                  <a:srgbClr val="000000"/>
                </a:solidFill>
                <a:latin typeface="Times New Roman" pitchFamily="18" charset="0"/>
              </a:rPr>
              <a:t>of parameter</a:t>
            </a:r>
            <a:endParaRPr lang="en-US" sz="1600" dirty="0"/>
          </a:p>
        </p:txBody>
      </p:sp>
      <p:grpSp>
        <p:nvGrpSpPr>
          <p:cNvPr id="2" name="Group 21"/>
          <p:cNvGrpSpPr/>
          <p:nvPr/>
        </p:nvGrpSpPr>
        <p:grpSpPr>
          <a:xfrm>
            <a:off x="4762858" y="4353618"/>
            <a:ext cx="685800" cy="151606"/>
            <a:chOff x="7315200" y="4433455"/>
            <a:chExt cx="685800" cy="151606"/>
          </a:xfrm>
        </p:grpSpPr>
        <p:cxnSp>
          <p:nvCxnSpPr>
            <p:cNvPr id="11" name="Straight Connector 10"/>
            <p:cNvCxnSpPr/>
            <p:nvPr/>
          </p:nvCxnSpPr>
          <p:spPr bwMode="auto">
            <a:xfrm>
              <a:off x="7315200" y="4495800"/>
              <a:ext cx="685800" cy="1588"/>
            </a:xfrm>
            <a:prstGeom prst="line">
              <a:avLst/>
            </a:prstGeom>
            <a:solidFill>
              <a:srgbClr val="00B8FF"/>
            </a:solidFill>
            <a:ln w="222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rot="5400000">
              <a:off x="7239794" y="4508861"/>
              <a:ext cx="151606" cy="794"/>
            </a:xfrm>
            <a:prstGeom prst="line">
              <a:avLst/>
            </a:prstGeom>
            <a:solidFill>
              <a:srgbClr val="00B8FF"/>
            </a:solidFill>
            <a:ln w="222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rot="5400000">
              <a:off x="7924799" y="4508861"/>
              <a:ext cx="151606" cy="794"/>
            </a:xfrm>
            <a:prstGeom prst="line">
              <a:avLst/>
            </a:prstGeom>
            <a:solidFill>
              <a:srgbClr val="00B8FF"/>
            </a:solidFill>
            <a:ln w="22225" cap="flat" cmpd="sng" algn="ctr">
              <a:solidFill>
                <a:srgbClr val="FF0000"/>
              </a:solidFill>
              <a:prstDash val="solid"/>
              <a:round/>
              <a:headEnd type="none" w="med" len="med"/>
              <a:tailEnd type="none" w="med" len="med"/>
            </a:ln>
            <a:effectLst/>
          </p:spPr>
        </p:cxnSp>
      </p:grpSp>
      <p:grpSp>
        <p:nvGrpSpPr>
          <p:cNvPr id="3" name="Group 22"/>
          <p:cNvGrpSpPr/>
          <p:nvPr/>
        </p:nvGrpSpPr>
        <p:grpSpPr>
          <a:xfrm>
            <a:off x="4305658" y="3411508"/>
            <a:ext cx="685800" cy="151606"/>
            <a:chOff x="7315200" y="4433455"/>
            <a:chExt cx="685800" cy="151606"/>
          </a:xfrm>
        </p:grpSpPr>
        <p:cxnSp>
          <p:nvCxnSpPr>
            <p:cNvPr id="24" name="Straight Connector 23"/>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25" name="Straight Connector 24"/>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26" name="Straight Connector 25"/>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4" name="Group 26"/>
          <p:cNvGrpSpPr/>
          <p:nvPr/>
        </p:nvGrpSpPr>
        <p:grpSpPr>
          <a:xfrm>
            <a:off x="4000858" y="3675537"/>
            <a:ext cx="685800" cy="151606"/>
            <a:chOff x="7315200" y="4433455"/>
            <a:chExt cx="685800" cy="151606"/>
          </a:xfrm>
        </p:grpSpPr>
        <p:cxnSp>
          <p:nvCxnSpPr>
            <p:cNvPr id="28" name="Straight Connector 27"/>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29" name="Straight Connector 28"/>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30" name="Straight Connector 29"/>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6" name="Group 30"/>
          <p:cNvGrpSpPr/>
          <p:nvPr/>
        </p:nvGrpSpPr>
        <p:grpSpPr>
          <a:xfrm>
            <a:off x="4305658" y="3980337"/>
            <a:ext cx="685800" cy="151606"/>
            <a:chOff x="7315200" y="4433455"/>
            <a:chExt cx="685800" cy="151606"/>
          </a:xfrm>
        </p:grpSpPr>
        <p:cxnSp>
          <p:nvCxnSpPr>
            <p:cNvPr id="32" name="Straight Connector 31"/>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33" name="Straight Connector 32"/>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34" name="Straight Connector 33"/>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7" name="Group 34"/>
          <p:cNvGrpSpPr/>
          <p:nvPr/>
        </p:nvGrpSpPr>
        <p:grpSpPr>
          <a:xfrm>
            <a:off x="3848458" y="4513737"/>
            <a:ext cx="685800" cy="151606"/>
            <a:chOff x="7315200" y="4433455"/>
            <a:chExt cx="685800" cy="151606"/>
          </a:xfrm>
        </p:grpSpPr>
        <p:cxnSp>
          <p:nvCxnSpPr>
            <p:cNvPr id="36" name="Straight Connector 35"/>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37" name="Straight Connector 36"/>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38" name="Straight Connector 37"/>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10" name="Group 38"/>
          <p:cNvGrpSpPr/>
          <p:nvPr/>
        </p:nvGrpSpPr>
        <p:grpSpPr>
          <a:xfrm>
            <a:off x="4077058" y="4790827"/>
            <a:ext cx="685800" cy="151606"/>
            <a:chOff x="7315200" y="4433455"/>
            <a:chExt cx="685800" cy="151606"/>
          </a:xfrm>
        </p:grpSpPr>
        <p:cxnSp>
          <p:nvCxnSpPr>
            <p:cNvPr id="40" name="Straight Connector 39"/>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41" name="Straight Connector 40"/>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42" name="Straight Connector 41"/>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13" name="Group 42"/>
          <p:cNvGrpSpPr/>
          <p:nvPr/>
        </p:nvGrpSpPr>
        <p:grpSpPr>
          <a:xfrm>
            <a:off x="3848458" y="5046343"/>
            <a:ext cx="685800" cy="151606"/>
            <a:chOff x="7315200" y="4433455"/>
            <a:chExt cx="685800" cy="151606"/>
          </a:xfrm>
        </p:grpSpPr>
        <p:cxnSp>
          <p:nvCxnSpPr>
            <p:cNvPr id="44" name="Straight Connector 43"/>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45" name="Straight Connector 44"/>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46" name="Straight Connector 45"/>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14" name="Group 46"/>
          <p:cNvGrpSpPr/>
          <p:nvPr/>
        </p:nvGrpSpPr>
        <p:grpSpPr>
          <a:xfrm>
            <a:off x="4305658" y="5275737"/>
            <a:ext cx="685800" cy="151606"/>
            <a:chOff x="7315200" y="4433455"/>
            <a:chExt cx="685800" cy="151606"/>
          </a:xfrm>
        </p:grpSpPr>
        <p:cxnSp>
          <p:nvCxnSpPr>
            <p:cNvPr id="48" name="Straight Connector 47"/>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49" name="Straight Connector 48"/>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50" name="Straight Connector 49"/>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15" name="Group 50"/>
          <p:cNvGrpSpPr/>
          <p:nvPr/>
        </p:nvGrpSpPr>
        <p:grpSpPr>
          <a:xfrm>
            <a:off x="4000858" y="5580537"/>
            <a:ext cx="685800" cy="151606"/>
            <a:chOff x="7315200" y="4433455"/>
            <a:chExt cx="685800" cy="151606"/>
          </a:xfrm>
        </p:grpSpPr>
        <p:cxnSp>
          <p:nvCxnSpPr>
            <p:cNvPr id="52" name="Straight Connector 51"/>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53" name="Straight Connector 52"/>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54" name="Straight Connector 53"/>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grpSp>
        <p:nvGrpSpPr>
          <p:cNvPr id="16" name="Group 54"/>
          <p:cNvGrpSpPr/>
          <p:nvPr/>
        </p:nvGrpSpPr>
        <p:grpSpPr>
          <a:xfrm>
            <a:off x="3924658" y="4208937"/>
            <a:ext cx="685800" cy="151606"/>
            <a:chOff x="7315200" y="4433455"/>
            <a:chExt cx="685800" cy="151606"/>
          </a:xfrm>
        </p:grpSpPr>
        <p:cxnSp>
          <p:nvCxnSpPr>
            <p:cNvPr id="56" name="Straight Connector 55"/>
            <p:cNvCxnSpPr/>
            <p:nvPr/>
          </p:nvCxnSpPr>
          <p:spPr bwMode="auto">
            <a:xfrm>
              <a:off x="7315200" y="4495800"/>
              <a:ext cx="685800" cy="1588"/>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57" name="Straight Connector 56"/>
            <p:cNvCxnSpPr/>
            <p:nvPr/>
          </p:nvCxnSpPr>
          <p:spPr bwMode="auto">
            <a:xfrm rot="5400000">
              <a:off x="7239794"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cxnSp>
          <p:nvCxnSpPr>
            <p:cNvPr id="58" name="Straight Connector 57"/>
            <p:cNvCxnSpPr/>
            <p:nvPr/>
          </p:nvCxnSpPr>
          <p:spPr bwMode="auto">
            <a:xfrm rot="5400000">
              <a:off x="7924799" y="4508861"/>
              <a:ext cx="151606" cy="794"/>
            </a:xfrm>
            <a:prstGeom prst="line">
              <a:avLst/>
            </a:prstGeom>
            <a:solidFill>
              <a:srgbClr val="00B8FF"/>
            </a:solidFill>
            <a:ln w="22225" cap="flat" cmpd="sng" algn="ctr">
              <a:solidFill>
                <a:srgbClr val="00B050"/>
              </a:solidFill>
              <a:prstDash val="solid"/>
              <a:round/>
              <a:headEnd type="none" w="med" len="med"/>
              <a:tailEnd type="none" w="med" len="med"/>
            </a:ln>
            <a:effectLst/>
          </p:spPr>
        </p:cxnSp>
      </p:grpSp>
      <p:sp>
        <p:nvSpPr>
          <p:cNvPr id="59" name="Rectangle 58"/>
          <p:cNvSpPr/>
          <p:nvPr/>
        </p:nvSpPr>
        <p:spPr>
          <a:xfrm>
            <a:off x="5773707" y="3648465"/>
            <a:ext cx="2378789" cy="1692771"/>
          </a:xfrm>
          <a:prstGeom prst="rect">
            <a:avLst/>
          </a:prstGeom>
        </p:spPr>
        <p:txBody>
          <a:bodyPr wrap="none">
            <a:spAutoFit/>
          </a:bodyPr>
          <a:lstStyle/>
          <a:p>
            <a:r>
              <a:rPr lang="en-GB" sz="2600" dirty="0" smtClean="0">
                <a:solidFill>
                  <a:srgbClr val="000000"/>
                </a:solidFill>
                <a:latin typeface="Times New Roman" pitchFamily="18" charset="0"/>
              </a:rPr>
              <a:t>Here 90% of the</a:t>
            </a:r>
          </a:p>
          <a:p>
            <a:r>
              <a:rPr lang="en-GB" sz="2600" dirty="0" smtClean="0">
                <a:solidFill>
                  <a:srgbClr val="000000"/>
                </a:solidFill>
                <a:latin typeface="Times New Roman" pitchFamily="18" charset="0"/>
              </a:rPr>
              <a:t>CIs contain the</a:t>
            </a:r>
          </a:p>
          <a:p>
            <a:r>
              <a:rPr lang="en-GB" sz="2600" dirty="0" smtClean="0">
                <a:solidFill>
                  <a:srgbClr val="000000"/>
                </a:solidFill>
                <a:latin typeface="Times New Roman" pitchFamily="18" charset="0"/>
              </a:rPr>
              <a:t>true value of the</a:t>
            </a:r>
          </a:p>
          <a:p>
            <a:r>
              <a:rPr lang="en-GB" sz="2600" dirty="0" smtClean="0">
                <a:solidFill>
                  <a:srgbClr val="000000"/>
                </a:solidFill>
                <a:latin typeface="Times New Roman" pitchFamily="18" charset="0"/>
              </a:rPr>
              <a:t>parameter</a:t>
            </a:r>
            <a:endParaRPr lang="en-US" sz="2600" dirty="0"/>
          </a:p>
        </p:txBody>
      </p:sp>
      <p:pic>
        <p:nvPicPr>
          <p:cNvPr id="51" name="Picture 5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0" name="Rectangle 59"/>
          <p:cNvSpPr/>
          <p:nvPr/>
        </p:nvSpPr>
        <p:spPr>
          <a:xfrm>
            <a:off x="0" y="4279279"/>
            <a:ext cx="3595856" cy="830997"/>
          </a:xfrm>
          <a:prstGeom prst="rect">
            <a:avLst/>
          </a:prstGeom>
        </p:spPr>
        <p:txBody>
          <a:bodyPr wrap="none">
            <a:spAutoFit/>
          </a:bodyPr>
          <a:lstStyle/>
          <a:p>
            <a:r>
              <a:rPr lang="en-US" sz="2400" dirty="0" smtClean="0">
                <a:latin typeface="Times New Roman" pitchFamily="18" charset="0"/>
                <a:cs typeface="Times New Roman" pitchFamily="18" charset="0"/>
              </a:rPr>
              <a:t>Graphical representation of </a:t>
            </a:r>
          </a:p>
          <a:p>
            <a:r>
              <a:rPr lang="en-US" sz="2400" dirty="0" smtClean="0">
                <a:latin typeface="Times New Roman" pitchFamily="18" charset="0"/>
                <a:cs typeface="Times New Roman" pitchFamily="18" charset="0"/>
              </a:rPr>
              <a:t>90% </a:t>
            </a:r>
            <a:r>
              <a:rPr lang="en-US" sz="2400" dirty="0" err="1" smtClean="0">
                <a:latin typeface="Times New Roman" pitchFamily="18" charset="0"/>
                <a:cs typeface="Times New Roman" pitchFamily="18" charset="0"/>
              </a:rPr>
              <a:t>CIs</a:t>
            </a:r>
            <a:r>
              <a:rPr lang="en-US" sz="2400" dirty="0" smtClean="0">
                <a:latin typeface="Times New Roman" pitchFamily="18" charset="0"/>
                <a:cs typeface="Times New Roman" pitchFamily="18" charset="0"/>
              </a:rPr>
              <a:t> is for a parameter:  </a:t>
            </a:r>
            <a:endParaRPr lang="en-US" sz="2400" dirty="0"/>
          </a:p>
        </p:txBody>
      </p:sp>
      <p:grpSp>
        <p:nvGrpSpPr>
          <p:cNvPr id="17" name="Group 64"/>
          <p:cNvGrpSpPr/>
          <p:nvPr/>
        </p:nvGrpSpPr>
        <p:grpSpPr>
          <a:xfrm>
            <a:off x="2240664" y="2998204"/>
            <a:ext cx="1955386" cy="646331"/>
            <a:chOff x="2240664" y="3059668"/>
            <a:chExt cx="1955386" cy="646331"/>
          </a:xfrm>
        </p:grpSpPr>
        <p:sp>
          <p:nvSpPr>
            <p:cNvPr id="61" name="Rectangle 60"/>
            <p:cNvSpPr/>
            <p:nvPr/>
          </p:nvSpPr>
          <p:spPr>
            <a:xfrm>
              <a:off x="2240664" y="3059668"/>
              <a:ext cx="1559291" cy="646331"/>
            </a:xfrm>
            <a:prstGeom prst="rect">
              <a:avLst/>
            </a:prstGeom>
          </p:spPr>
          <p:txBody>
            <a:bodyPr wrap="none">
              <a:spAutoFit/>
            </a:bodyPr>
            <a:lstStyle/>
            <a:p>
              <a:r>
                <a:rPr lang="en-US" dirty="0" smtClean="0">
                  <a:latin typeface="Times New Roman" pitchFamily="18" charset="0"/>
                  <a:cs typeface="Times New Roman" pitchFamily="18" charset="0"/>
                </a:rPr>
                <a:t>Take a sample.</a:t>
              </a:r>
              <a:endParaRPr lang="en-US" dirty="0" smtClean="0"/>
            </a:p>
            <a:p>
              <a:r>
                <a:rPr lang="en-US" dirty="0" smtClean="0">
                  <a:latin typeface="Times New Roman" pitchFamily="18" charset="0"/>
                  <a:cs typeface="Times New Roman" pitchFamily="18" charset="0"/>
                </a:rPr>
                <a:t>Compute a CI.</a:t>
              </a:r>
            </a:p>
          </p:txBody>
        </p:sp>
        <p:cxnSp>
          <p:nvCxnSpPr>
            <p:cNvPr id="63" name="Straight Connector 62"/>
            <p:cNvCxnSpPr/>
            <p:nvPr/>
          </p:nvCxnSpPr>
          <p:spPr>
            <a:xfrm>
              <a:off x="3595856" y="3382834"/>
              <a:ext cx="600194" cy="152483"/>
            </a:xfrm>
            <a:prstGeom prst="line">
              <a:avLst/>
            </a:prstGeom>
          </p:spPr>
          <p:style>
            <a:lnRef idx="2">
              <a:schemeClr val="accent1"/>
            </a:lnRef>
            <a:fillRef idx="0">
              <a:schemeClr val="accent1"/>
            </a:fillRef>
            <a:effectRef idx="1">
              <a:schemeClr val="accent1"/>
            </a:effectRef>
            <a:fontRef idx="minor">
              <a:schemeClr val="tx1"/>
            </a:fontRef>
          </p:style>
        </p:cxnSp>
      </p:grpSp>
      <p:sp>
        <p:nvSpPr>
          <p:cNvPr id="55" name="Rectangle 54"/>
          <p:cNvSpPr/>
          <p:nvPr/>
        </p:nvSpPr>
        <p:spPr>
          <a:xfrm>
            <a:off x="2562972" y="2602636"/>
            <a:ext cx="4086073" cy="492443"/>
          </a:xfrm>
          <a:prstGeom prst="rect">
            <a:avLst/>
          </a:prstGeom>
        </p:spPr>
        <p:txBody>
          <a:bodyPr wrap="square">
            <a:spAutoFit/>
          </a:bodyPr>
          <a:lstStyle/>
          <a:p>
            <a:r>
              <a:rPr lang="en-US" sz="2600" dirty="0">
                <a:latin typeface="Times New Roman"/>
                <a:cs typeface="Times New Roman"/>
              </a:rPr>
              <a:t>c</a:t>
            </a:r>
            <a:r>
              <a:rPr lang="en-US" sz="2600" dirty="0" smtClean="0">
                <a:latin typeface="Times New Roman"/>
                <a:cs typeface="Times New Roman"/>
              </a:rPr>
              <a:t>onfidence </a:t>
            </a:r>
            <a:r>
              <a:rPr lang="en-US" sz="2600" b="1" i="1" u="sng" dirty="0" smtClean="0">
                <a:latin typeface="Times New Roman"/>
                <a:cs typeface="Times New Roman"/>
              </a:rPr>
              <a:t>is not</a:t>
            </a:r>
            <a:r>
              <a:rPr lang="en-US" sz="2600" dirty="0" smtClean="0">
                <a:latin typeface="Times New Roman"/>
                <a:cs typeface="Times New Roman"/>
              </a:rPr>
              <a:t> probability</a:t>
            </a:r>
          </a:p>
        </p:txBody>
      </p:sp>
    </p:spTree>
    <p:extLst>
      <p:ext uri="{BB962C8B-B14F-4D97-AF65-F5344CB8AC3E}">
        <p14:creationId xmlns:p14="http://schemas.microsoft.com/office/powerpoint/2010/main" val="1145418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2.42624E-6 1.07432E-6 L -0.02899 0.04376 " pathEditMode="relative" rAng="0" ptsTypes="AA">
                                      <p:cBhvr>
                                        <p:cTn id="32" dur="500" fill="hold"/>
                                        <p:tgtEl>
                                          <p:spTgt spid="17"/>
                                        </p:tgtEl>
                                        <p:attrNameLst>
                                          <p:attrName>ppt_x</p:attrName>
                                          <p:attrName>ppt_y</p:attrName>
                                        </p:attrNameLst>
                                      </p:cBhvr>
                                      <p:rCtr x="-1500" y="2200"/>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899 0.04376 L 0.00017 0.08289 " pathEditMode="relative" rAng="0" ptsTypes="AA">
                                      <p:cBhvr>
                                        <p:cTn id="42" dur="500" fill="hold"/>
                                        <p:tgtEl>
                                          <p:spTgt spid="17"/>
                                        </p:tgtEl>
                                        <p:attrNameLst>
                                          <p:attrName>ppt_x</p:attrName>
                                          <p:attrName>ppt_y</p:attrName>
                                        </p:attrNameLst>
                                      </p:cBhvr>
                                      <p:rCtr x="1500" y="1900"/>
                                    </p:animMotion>
                                  </p:childTnLst>
                                </p:cTn>
                              </p:par>
                              <p:par>
                                <p:cTn id="43" presetID="2" presetClass="entr" presetSubtype="1"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017 0.08289 L -0.04304 0.12294 " pathEditMode="relative" rAng="0" ptsTypes="AA">
                                      <p:cBhvr>
                                        <p:cTn id="50" dur="500" fill="hold"/>
                                        <p:tgtEl>
                                          <p:spTgt spid="17"/>
                                        </p:tgtEl>
                                        <p:attrNameLst>
                                          <p:attrName>ppt_x</p:attrName>
                                          <p:attrName>ppt_y</p:attrName>
                                        </p:attrNameLst>
                                      </p:cBhvr>
                                      <p:rCtr x="-2200" y="2000"/>
                                    </p:animMotion>
                                  </p:childTnLst>
                                </p:cTn>
                              </p:par>
                              <p:par>
                                <p:cTn id="51" presetID="0" presetClass="path" presetSubtype="0" accel="50000" decel="50000" fill="hold" grpId="1" nodeType="withEffect">
                                  <p:stCondLst>
                                    <p:cond delay="0"/>
                                  </p:stCondLst>
                                  <p:childTnLst>
                                    <p:animMotion origin="layout" path="M 4.27976E-6 -5.26279E-6 L -0.00278 0.24149 " pathEditMode="relative" ptsTypes="AA">
                                      <p:cBhvr>
                                        <p:cTn id="52" dur="500" fill="hold"/>
                                        <p:tgtEl>
                                          <p:spTgt spid="60"/>
                                        </p:tgtEl>
                                        <p:attrNameLst>
                                          <p:attrName>ppt_x</p:attrName>
                                          <p:attrName>ppt_y</p:attrName>
                                        </p:attrNameLst>
                                      </p:cBhvr>
                                    </p:animMotion>
                                  </p:childTnLst>
                                </p:cTn>
                              </p:par>
                              <p:par>
                                <p:cTn id="53" presetID="2" presetClass="entr" presetSubtype="1"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04304 0.12294 L 0.05727 0.13938 " pathEditMode="relative" rAng="0" ptsTypes="AA">
                                      <p:cBhvr>
                                        <p:cTn id="60" dur="500" fill="hold"/>
                                        <p:tgtEl>
                                          <p:spTgt spid="17"/>
                                        </p:tgtEl>
                                        <p:attrNameLst>
                                          <p:attrName>ppt_x</p:attrName>
                                          <p:attrName>ppt_y</p:attrName>
                                        </p:attrNameLst>
                                      </p:cBhvr>
                                      <p:rCtr x="5000" y="800"/>
                                    </p:animMotion>
                                  </p:childTnLst>
                                </p:cTn>
                              </p:par>
                              <p:par>
                                <p:cTn id="61" presetID="2" presetClass="entr" presetSubtype="1"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5727 0.13938 L -0.04304 0.16184 " pathEditMode="relative" rAng="0" ptsTypes="AA">
                                      <p:cBhvr>
                                        <p:cTn id="68" dur="500" fill="hold"/>
                                        <p:tgtEl>
                                          <p:spTgt spid="17"/>
                                        </p:tgtEl>
                                        <p:attrNameLst>
                                          <p:attrName>ppt_x</p:attrName>
                                          <p:attrName>ppt_y</p:attrName>
                                        </p:attrNameLst>
                                      </p:cBhvr>
                                      <p:rCtr x="-5000" y="1100"/>
                                    </p:animMotion>
                                  </p:childTnLst>
                                </p:cTn>
                              </p:par>
                              <p:par>
                                <p:cTn id="69" presetID="2" presetClass="entr" presetSubtype="1"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nodeType="clickEffect">
                                  <p:stCondLst>
                                    <p:cond delay="0"/>
                                  </p:stCondLst>
                                  <p:childTnLst>
                                    <p:animMotion origin="layout" path="M -0.04304 0.16184 L -0.02135 0.20051 " pathEditMode="relative" rAng="0" ptsTypes="AA">
                                      <p:cBhvr>
                                        <p:cTn id="76" dur="500" fill="hold"/>
                                        <p:tgtEl>
                                          <p:spTgt spid="17"/>
                                        </p:tgtEl>
                                        <p:attrNameLst>
                                          <p:attrName>ppt_x</p:attrName>
                                          <p:attrName>ppt_y</p:attrName>
                                        </p:attrNameLst>
                                      </p:cBhvr>
                                      <p:rCtr x="1100" y="1900"/>
                                    </p:animMotion>
                                  </p:childTnLst>
                                </p:cTn>
                              </p:par>
                              <p:par>
                                <p:cTn id="77" presetID="2" presetClass="entr" presetSubtype="1"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2135 0.20051 L -0.04304 0.23918 " pathEditMode="relative" rAng="0" ptsTypes="AA">
                                      <p:cBhvr>
                                        <p:cTn id="84" dur="500" fill="hold"/>
                                        <p:tgtEl>
                                          <p:spTgt spid="17"/>
                                        </p:tgtEl>
                                        <p:attrNameLst>
                                          <p:attrName>ppt_x</p:attrName>
                                          <p:attrName>ppt_y</p:attrName>
                                        </p:attrNameLst>
                                      </p:cBhvr>
                                      <p:rCtr x="-1100" y="1900"/>
                                    </p:animMotion>
                                  </p:childTnLst>
                                </p:cTn>
                              </p:par>
                              <p:par>
                                <p:cTn id="85" presetID="2" presetClass="entr" presetSubtype="1"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fill="hold"/>
                                        <p:tgtEl>
                                          <p:spTgt spid="13"/>
                                        </p:tgtEl>
                                        <p:attrNameLst>
                                          <p:attrName>ppt_x</p:attrName>
                                        </p:attrNameLst>
                                      </p:cBhvr>
                                      <p:tavLst>
                                        <p:tav tm="0">
                                          <p:val>
                                            <p:strVal val="#ppt_x"/>
                                          </p:val>
                                        </p:tav>
                                        <p:tav tm="100000">
                                          <p:val>
                                            <p:strVal val="#ppt_x"/>
                                          </p:val>
                                        </p:tav>
                                      </p:tavLst>
                                    </p:anim>
                                    <p:anim calcmode="lin" valueType="num">
                                      <p:cBhvr additive="base">
                                        <p:cTn id="8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nodeType="clickEffect">
                                  <p:stCondLst>
                                    <p:cond delay="0"/>
                                  </p:stCondLst>
                                  <p:childTnLst>
                                    <p:animMotion origin="layout" path="M -0.04304 0.23918 L 0.00729 0.27761 " pathEditMode="relative" rAng="0" ptsTypes="AA">
                                      <p:cBhvr>
                                        <p:cTn id="92" dur="500" fill="hold"/>
                                        <p:tgtEl>
                                          <p:spTgt spid="17"/>
                                        </p:tgtEl>
                                        <p:attrNameLst>
                                          <p:attrName>ppt_x</p:attrName>
                                          <p:attrName>ppt_y</p:attrName>
                                        </p:attrNameLst>
                                      </p:cBhvr>
                                      <p:rCtr x="2500" y="1900"/>
                                    </p:animMotion>
                                  </p:childTnLst>
                                </p:cTn>
                              </p:par>
                              <p:par>
                                <p:cTn id="93" presetID="2" presetClass="entr" presetSubtype="1"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nodeType="clickEffect">
                                  <p:stCondLst>
                                    <p:cond delay="0"/>
                                  </p:stCondLst>
                                  <p:childTnLst>
                                    <p:animMotion origin="layout" path="M 0.00729 0.27761 L -0.02899 0.32137 " pathEditMode="relative" rAng="0" ptsTypes="AA">
                                      <p:cBhvr>
                                        <p:cTn id="100" dur="500" fill="hold"/>
                                        <p:tgtEl>
                                          <p:spTgt spid="17"/>
                                        </p:tgtEl>
                                        <p:attrNameLst>
                                          <p:attrName>ppt_x</p:attrName>
                                          <p:attrName>ppt_y</p:attrName>
                                        </p:attrNameLst>
                                      </p:cBhvr>
                                      <p:rCtr x="-1800" y="2200"/>
                                    </p:animMotion>
                                  </p:childTnLst>
                                </p:cTn>
                              </p:par>
                              <p:par>
                                <p:cTn id="101" presetID="2" presetClass="entr" presetSubtype="1" fill="hold"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 calcmode="lin" valueType="num">
                                      <p:cBhvr additive="base">
                                        <p:cTn id="109" dur="500" fill="hold"/>
                                        <p:tgtEl>
                                          <p:spTgt spid="59"/>
                                        </p:tgtEl>
                                        <p:attrNameLst>
                                          <p:attrName>ppt_x</p:attrName>
                                        </p:attrNameLst>
                                      </p:cBhvr>
                                      <p:tavLst>
                                        <p:tav tm="0">
                                          <p:val>
                                            <p:strVal val="0-#ppt_w/2"/>
                                          </p:val>
                                        </p:tav>
                                        <p:tav tm="100000">
                                          <p:val>
                                            <p:strVal val="#ppt_x"/>
                                          </p:val>
                                        </p:tav>
                                      </p:tavLst>
                                    </p:anim>
                                    <p:anim calcmode="lin" valueType="num">
                                      <p:cBhvr additive="base">
                                        <p:cTn id="110" dur="500" fill="hold"/>
                                        <p:tgtEl>
                                          <p:spTgt spid="59"/>
                                        </p:tgtEl>
                                        <p:attrNameLst>
                                          <p:attrName>ppt_y</p:attrName>
                                        </p:attrNameLst>
                                      </p:cBhvr>
                                      <p:tavLst>
                                        <p:tav tm="0">
                                          <p:val>
                                            <p:strVal val="#ppt_y"/>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ppt_x"/>
                                          </p:val>
                                        </p:tav>
                                        <p:tav tm="100000">
                                          <p:val>
                                            <p:strVal val="#ppt_x"/>
                                          </p:val>
                                        </p:tav>
                                      </p:tavLst>
                                    </p:anim>
                                    <p:anim calcmode="lin" valueType="num">
                                      <p:cBhvr additive="base">
                                        <p:cTn id="1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9" grpId="0"/>
      <p:bldP spid="60" grpId="0"/>
      <p:bldP spid="60" grpId="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0" y="1387630"/>
            <a:ext cx="8839200" cy="830997"/>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So how do we compute a (1 − </a:t>
            </a:r>
            <a:r>
              <a:rPr lang="en-US" sz="2400" dirty="0" smtClean="0">
                <a:solidFill>
                  <a:srgbClr val="000000"/>
                </a:solidFill>
                <a:latin typeface="Symbol" charset="2"/>
                <a:cs typeface="Symbol" charset="2"/>
              </a:rPr>
              <a:t>a</a:t>
            </a:r>
            <a:r>
              <a:rPr lang="en-US" sz="2400" dirty="0" smtClean="0">
                <a:solidFill>
                  <a:srgbClr val="000000"/>
                </a:solidFill>
                <a:latin typeface="Times New Roman" pitchFamily="18" charset="0"/>
              </a:rPr>
              <a:t>)×100% confidence interval given a set of data??</a:t>
            </a:r>
          </a:p>
        </p:txBody>
      </p:sp>
      <p:sp>
        <p:nvSpPr>
          <p:cNvPr id="5" name="Rectangle 4"/>
          <p:cNvSpPr/>
          <p:nvPr/>
        </p:nvSpPr>
        <p:spPr>
          <a:xfrm>
            <a:off x="18720" y="2553319"/>
            <a:ext cx="8839200" cy="1200328"/>
          </a:xfrm>
          <a:prstGeom prst="rect">
            <a:avLst/>
          </a:prstGeom>
        </p:spPr>
        <p:txBody>
          <a:bodyPr wrap="square">
            <a:spAutoFit/>
          </a:bodyPr>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400" dirty="0" smtClean="0">
                <a:solidFill>
                  <a:srgbClr val="000000"/>
                </a:solidFill>
                <a:latin typeface="Times New Roman" pitchFamily="18" charset="0"/>
              </a:rPr>
              <a:t>Conceptually, if we are trying to estimate a parameter </a:t>
            </a:r>
            <a:r>
              <a:rPr lang="en-US" sz="2400" i="1" dirty="0" smtClean="0">
                <a:solidFill>
                  <a:srgbClr val="000000"/>
                </a:solidFill>
                <a:latin typeface="Symbol" charset="2"/>
                <a:cs typeface="Symbol" charset="2"/>
              </a:rPr>
              <a:t>q</a:t>
            </a:r>
            <a:r>
              <a:rPr lang="en-US" sz="2400" dirty="0" smtClean="0">
                <a:solidFill>
                  <a:srgbClr val="000000"/>
                </a:solidFill>
                <a:latin typeface="Times New Roman" pitchFamily="18" charset="0"/>
              </a:rPr>
              <a:t> with some estimator     we have to know something about the sampling distribution of the estimator</a:t>
            </a:r>
          </a:p>
        </p:txBody>
      </p:sp>
      <p:pic>
        <p:nvPicPr>
          <p:cNvPr id="6" name="Picture 5"/>
          <p:cNvPicPr>
            <a:picLocks noChangeAspect="1"/>
          </p:cNvPicPr>
          <p:nvPr/>
        </p:nvPicPr>
        <p:blipFill rotWithShape="1">
          <a:blip r:embed="rId3"/>
          <a:srcRect r="94857"/>
          <a:stretch/>
        </p:blipFill>
        <p:spPr>
          <a:xfrm>
            <a:off x="1774293" y="2962862"/>
            <a:ext cx="197917" cy="407988"/>
          </a:xfrm>
          <a:prstGeom prst="rect">
            <a:avLst/>
          </a:prstGeom>
        </p:spPr>
      </p:pic>
      <p:sp>
        <p:nvSpPr>
          <p:cNvPr id="7" name="Rectangle 6"/>
          <p:cNvSpPr/>
          <p:nvPr/>
        </p:nvSpPr>
        <p:spPr>
          <a:xfrm>
            <a:off x="0" y="4024655"/>
            <a:ext cx="8839200" cy="430887"/>
          </a:xfrm>
          <a:prstGeom prst="rect">
            <a:avLst/>
          </a:prstGeom>
        </p:spPr>
        <p:txBody>
          <a:bodyPr wrap="square">
            <a:spAutoFit/>
          </a:bodyPr>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200" dirty="0" smtClean="0">
                <a:solidFill>
                  <a:srgbClr val="000000"/>
                </a:solidFill>
                <a:latin typeface="Times New Roman" pitchFamily="18" charset="0"/>
              </a:rPr>
              <a:t>For large IID samples, one can show that     is approximately normal: </a:t>
            </a:r>
          </a:p>
        </p:txBody>
      </p:sp>
      <p:pic>
        <p:nvPicPr>
          <p:cNvPr id="9" name="Picture 8"/>
          <p:cNvPicPr>
            <a:picLocks noChangeAspect="1"/>
          </p:cNvPicPr>
          <p:nvPr/>
        </p:nvPicPr>
        <p:blipFill rotWithShape="1">
          <a:blip r:embed="rId3"/>
          <a:srcRect r="94857"/>
          <a:stretch/>
        </p:blipFill>
        <p:spPr>
          <a:xfrm>
            <a:off x="5656481" y="4026815"/>
            <a:ext cx="197917" cy="407988"/>
          </a:xfrm>
          <a:prstGeom prst="rect">
            <a:avLst/>
          </a:prstGeom>
        </p:spPr>
      </p:pic>
      <p:sp>
        <p:nvSpPr>
          <p:cNvPr id="10" name="Rectangle 9"/>
          <p:cNvSpPr/>
          <p:nvPr/>
        </p:nvSpPr>
        <p:spPr>
          <a:xfrm>
            <a:off x="1183473" y="5608767"/>
            <a:ext cx="6296090" cy="369332"/>
          </a:xfrm>
          <a:prstGeom prst="rect">
            <a:avLst/>
          </a:prstGeom>
        </p:spPr>
        <p:txBody>
          <a:bodyPr wrap="none">
            <a:spAutoFit/>
          </a:bodyPr>
          <a:lstStyle/>
          <a:p>
            <a:r>
              <a:rPr lang="en-US" dirty="0" smtClean="0">
                <a:solidFill>
                  <a:srgbClr val="000000"/>
                </a:solidFill>
                <a:latin typeface="Times New Roman" pitchFamily="18" charset="0"/>
              </a:rPr>
              <a:t>Approx. </a:t>
            </a:r>
            <a:r>
              <a:rPr lang="en-US" dirty="0">
                <a:solidFill>
                  <a:srgbClr val="000000"/>
                </a:solidFill>
                <a:latin typeface="Times New Roman" pitchFamily="18" charset="0"/>
              </a:rPr>
              <a:t>s</a:t>
            </a:r>
            <a:r>
              <a:rPr lang="en-US" dirty="0" smtClean="0">
                <a:solidFill>
                  <a:srgbClr val="000000"/>
                </a:solidFill>
                <a:latin typeface="Times New Roman" pitchFamily="18" charset="0"/>
              </a:rPr>
              <a:t>ampling dist. of an estimator (large IID sample assumed)</a:t>
            </a:r>
            <a:endParaRPr lang="en-US" dirty="0"/>
          </a:p>
        </p:txBody>
      </p:sp>
      <p:pic>
        <p:nvPicPr>
          <p:cNvPr id="11" name="Picture 10"/>
          <p:cNvPicPr>
            <a:picLocks noChangeAspect="1"/>
          </p:cNvPicPr>
          <p:nvPr/>
        </p:nvPicPr>
        <p:blipFill>
          <a:blip r:embed="rId4"/>
          <a:stretch>
            <a:fillRect/>
          </a:stretch>
        </p:blipFill>
        <p:spPr>
          <a:xfrm>
            <a:off x="2933398" y="4740038"/>
            <a:ext cx="2921000" cy="762000"/>
          </a:xfrm>
          <a:prstGeom prst="rect">
            <a:avLst/>
          </a:prstGeom>
        </p:spPr>
      </p:pic>
    </p:spTree>
    <p:extLst>
      <p:ext uri="{BB962C8B-B14F-4D97-AF65-F5344CB8AC3E}">
        <p14:creationId xmlns:p14="http://schemas.microsoft.com/office/powerpoint/2010/main" val="1410408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94726"/>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Confidence Intervals</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Rectangle 6"/>
          <p:cNvSpPr/>
          <p:nvPr/>
        </p:nvSpPr>
        <p:spPr>
          <a:xfrm>
            <a:off x="0" y="1510367"/>
            <a:ext cx="8839200" cy="769441"/>
          </a:xfrm>
          <a:prstGeom prst="rect">
            <a:avLst/>
          </a:prstGeom>
        </p:spPr>
        <p:txBody>
          <a:bodyPr wrap="square">
            <a:spAutoFit/>
          </a:bodyPr>
          <a:lstStyle/>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US" sz="2200" dirty="0" smtClean="0">
                <a:solidFill>
                  <a:srgbClr val="000000"/>
                </a:solidFill>
                <a:latin typeface="Times New Roman" pitchFamily="18" charset="0"/>
              </a:rPr>
              <a:t>To explicitly take sample size, </a:t>
            </a:r>
            <a:r>
              <a:rPr lang="en-US" sz="2200" i="1" dirty="0" smtClean="0">
                <a:solidFill>
                  <a:srgbClr val="000000"/>
                </a:solidFill>
                <a:latin typeface="Times New Roman" pitchFamily="18" charset="0"/>
              </a:rPr>
              <a:t>n</a:t>
            </a:r>
            <a:r>
              <a:rPr lang="en-US" sz="2200" dirty="0" smtClean="0">
                <a:solidFill>
                  <a:srgbClr val="000000"/>
                </a:solidFill>
                <a:latin typeface="Times New Roman" pitchFamily="18" charset="0"/>
              </a:rPr>
              <a:t>, into account (and thus be more conservative), instead use the student-T distribution: </a:t>
            </a:r>
            <a:endParaRPr lang="en-US" sz="2200" dirty="0" smtClean="0">
              <a:solidFill>
                <a:srgbClr val="000000"/>
              </a:solidFill>
              <a:latin typeface="Times New Roman" pitchFamily="18" charset="0"/>
            </a:endParaRPr>
          </a:p>
        </p:txBody>
      </p:sp>
      <p:sp>
        <p:nvSpPr>
          <p:cNvPr id="10" name="Rectangle 9"/>
          <p:cNvSpPr/>
          <p:nvPr/>
        </p:nvSpPr>
        <p:spPr>
          <a:xfrm>
            <a:off x="1568347" y="3985323"/>
            <a:ext cx="5825972" cy="369332"/>
          </a:xfrm>
          <a:prstGeom prst="rect">
            <a:avLst/>
          </a:prstGeom>
        </p:spPr>
        <p:txBody>
          <a:bodyPr wrap="none">
            <a:spAutoFit/>
          </a:bodyPr>
          <a:lstStyle/>
          <a:p>
            <a:r>
              <a:rPr lang="en-US" dirty="0" smtClean="0">
                <a:solidFill>
                  <a:srgbClr val="000000"/>
                </a:solidFill>
                <a:latin typeface="Times New Roman" pitchFamily="18" charset="0"/>
              </a:rPr>
              <a:t>Approx. </a:t>
            </a:r>
            <a:r>
              <a:rPr lang="en-US" dirty="0">
                <a:solidFill>
                  <a:srgbClr val="000000"/>
                </a:solidFill>
                <a:latin typeface="Times New Roman" pitchFamily="18" charset="0"/>
              </a:rPr>
              <a:t>s</a:t>
            </a:r>
            <a:r>
              <a:rPr lang="en-US" dirty="0" smtClean="0">
                <a:solidFill>
                  <a:srgbClr val="000000"/>
                </a:solidFill>
                <a:latin typeface="Times New Roman" pitchFamily="18" charset="0"/>
              </a:rPr>
              <a:t>ampling dist. of an estimator </a:t>
            </a:r>
            <a:r>
              <a:rPr lang="en-US" dirty="0" smtClean="0">
                <a:solidFill>
                  <a:srgbClr val="000000"/>
                </a:solidFill>
                <a:latin typeface="Times New Roman" pitchFamily="18" charset="0"/>
              </a:rPr>
              <a:t>(IID sample of size </a:t>
            </a:r>
            <a:r>
              <a:rPr lang="en-US" i="1" dirty="0" smtClean="0">
                <a:solidFill>
                  <a:srgbClr val="000000"/>
                </a:solidFill>
                <a:latin typeface="Times New Roman" pitchFamily="18" charset="0"/>
              </a:rPr>
              <a:t>n</a:t>
            </a:r>
            <a:r>
              <a:rPr lang="en-US" dirty="0" smtClean="0">
                <a:solidFill>
                  <a:srgbClr val="000000"/>
                </a:solidFill>
                <a:latin typeface="Times New Roman" pitchFamily="18" charset="0"/>
              </a:rPr>
              <a:t>)</a:t>
            </a:r>
            <a:endParaRPr lang="en-US" dirty="0"/>
          </a:p>
        </p:txBody>
      </p:sp>
      <p:pic>
        <p:nvPicPr>
          <p:cNvPr id="8" name="Picture 7"/>
          <p:cNvPicPr>
            <a:picLocks noChangeAspect="1"/>
          </p:cNvPicPr>
          <p:nvPr/>
        </p:nvPicPr>
        <p:blipFill>
          <a:blip r:embed="rId3"/>
          <a:stretch>
            <a:fillRect/>
          </a:stretch>
        </p:blipFill>
        <p:spPr>
          <a:xfrm>
            <a:off x="1653042" y="2691128"/>
            <a:ext cx="5356403" cy="977594"/>
          </a:xfrm>
          <a:prstGeom prst="rect">
            <a:avLst/>
          </a:prstGeom>
        </p:spPr>
      </p:pic>
      <p:sp>
        <p:nvSpPr>
          <p:cNvPr id="12" name="Rectangle 11"/>
          <p:cNvSpPr/>
          <p:nvPr/>
        </p:nvSpPr>
        <p:spPr>
          <a:xfrm>
            <a:off x="1544211" y="5023599"/>
            <a:ext cx="5927082" cy="954107"/>
          </a:xfrm>
          <a:prstGeom prst="rect">
            <a:avLst/>
          </a:prstGeom>
        </p:spPr>
        <p:txBody>
          <a:bodyPr wrap="square">
            <a:spAutoFit/>
          </a:bodyPr>
          <a:lstStyle/>
          <a:p>
            <a:pPr algn="ctr"/>
            <a:r>
              <a:rPr lang="en-US" sz="2800" dirty="0" smtClean="0">
                <a:solidFill>
                  <a:srgbClr val="000000"/>
                </a:solidFill>
                <a:latin typeface="Times New Roman" pitchFamily="18" charset="0"/>
              </a:rPr>
              <a:t>We will use the Student-T assumption for the sampling distribution by default</a:t>
            </a:r>
            <a:endParaRPr lang="en-US" sz="2800" dirty="0"/>
          </a:p>
        </p:txBody>
      </p:sp>
    </p:spTree>
    <p:extLst>
      <p:ext uri="{BB962C8B-B14F-4D97-AF65-F5344CB8AC3E}">
        <p14:creationId xmlns:p14="http://schemas.microsoft.com/office/powerpoint/2010/main" val="1117974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9724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Intuition: Student-t and </a:t>
            </a:r>
            <a:r>
              <a:rPr lang="en-GB" sz="4000" i="1" dirty="0" err="1" smtClean="0">
                <a:solidFill>
                  <a:srgbClr val="000000"/>
                </a:solidFill>
                <a:latin typeface="Times New Roman" pitchFamily="18" charset="0"/>
              </a:rPr>
              <a:t>t</a:t>
            </a:r>
            <a:r>
              <a:rPr lang="en-GB" sz="4000" i="1" baseline="-25000" dirty="0" err="1" smtClean="0">
                <a:solidFill>
                  <a:srgbClr val="000000"/>
                </a:solidFill>
                <a:latin typeface="Times New Roman" pitchFamily="18" charset="0"/>
              </a:rPr>
              <a:t>c</a:t>
            </a:r>
            <a:endParaRPr lang="en-GB" sz="4000" i="1" baseline="-25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4" name="Picture 3"/>
          <p:cNvPicPr>
            <a:picLocks noChangeAspect="1"/>
          </p:cNvPicPr>
          <p:nvPr/>
        </p:nvPicPr>
        <p:blipFill rotWithShape="1">
          <a:blip r:embed="rId3"/>
          <a:srcRect l="4858" t="10883" r="3526" b="2481"/>
          <a:stretch/>
        </p:blipFill>
        <p:spPr>
          <a:xfrm>
            <a:off x="1043923" y="1395621"/>
            <a:ext cx="7257200" cy="5292155"/>
          </a:xfrm>
          <a:prstGeom prst="rect">
            <a:avLst/>
          </a:prstGeom>
        </p:spPr>
      </p:pic>
      <p:sp>
        <p:nvSpPr>
          <p:cNvPr id="5" name="TextBox 4"/>
          <p:cNvSpPr txBox="1"/>
          <p:nvPr/>
        </p:nvSpPr>
        <p:spPr>
          <a:xfrm>
            <a:off x="1686435" y="1107933"/>
            <a:ext cx="6109640" cy="353943"/>
          </a:xfrm>
          <a:prstGeom prst="rect">
            <a:avLst/>
          </a:prstGeom>
          <a:noFill/>
        </p:spPr>
        <p:txBody>
          <a:bodyPr wrap="none" rtlCol="0">
            <a:spAutoFit/>
          </a:bodyPr>
          <a:lstStyle/>
          <a:p>
            <a:r>
              <a:rPr lang="en-US" sz="1700" b="1" dirty="0" err="1" smtClean="0">
                <a:latin typeface="Times New Roman"/>
                <a:cs typeface="Times New Roman"/>
              </a:rPr>
              <a:t>Measurand’s</a:t>
            </a:r>
            <a:r>
              <a:rPr lang="en-US" sz="1700" b="1" dirty="0" smtClean="0">
                <a:latin typeface="Times New Roman"/>
                <a:cs typeface="Times New Roman"/>
              </a:rPr>
              <a:t> (barrel length) approximate sampling distribution</a:t>
            </a:r>
            <a:endParaRPr lang="en-US" sz="1700" b="1" dirty="0">
              <a:latin typeface="Times New Roman"/>
              <a:cs typeface="Times New Roman"/>
            </a:endParaRPr>
          </a:p>
        </p:txBody>
      </p:sp>
      <p:sp>
        <p:nvSpPr>
          <p:cNvPr id="6" name="TextBox 5"/>
          <p:cNvSpPr txBox="1"/>
          <p:nvPr/>
        </p:nvSpPr>
        <p:spPr>
          <a:xfrm>
            <a:off x="5643192" y="1871097"/>
            <a:ext cx="2185214" cy="369332"/>
          </a:xfrm>
          <a:prstGeom prst="rect">
            <a:avLst/>
          </a:prstGeom>
          <a:noFill/>
        </p:spPr>
        <p:txBody>
          <a:bodyPr wrap="none" rtlCol="0">
            <a:spAutoFit/>
          </a:bodyPr>
          <a:lstStyle/>
          <a:p>
            <a:r>
              <a:rPr lang="en-US" b="1" dirty="0" smtClean="0">
                <a:solidFill>
                  <a:srgbClr val="FF0000"/>
                </a:solidFill>
                <a:latin typeface="Times New Roman"/>
                <a:cs typeface="Times New Roman"/>
              </a:rPr>
              <a:t>Normal distribution</a:t>
            </a:r>
            <a:endParaRPr lang="en-US" b="1" dirty="0">
              <a:solidFill>
                <a:srgbClr val="FF0000"/>
              </a:solidFill>
              <a:latin typeface="Times New Roman"/>
              <a:cs typeface="Times New Roman"/>
            </a:endParaRPr>
          </a:p>
        </p:txBody>
      </p:sp>
      <p:sp>
        <p:nvSpPr>
          <p:cNvPr id="7" name="TextBox 6"/>
          <p:cNvSpPr txBox="1"/>
          <p:nvPr/>
        </p:nvSpPr>
        <p:spPr>
          <a:xfrm>
            <a:off x="1409352" y="2020120"/>
            <a:ext cx="2339102" cy="369332"/>
          </a:xfrm>
          <a:prstGeom prst="rect">
            <a:avLst/>
          </a:prstGeom>
          <a:noFill/>
        </p:spPr>
        <p:txBody>
          <a:bodyPr wrap="none" rtlCol="0">
            <a:spAutoFit/>
          </a:bodyPr>
          <a:lstStyle/>
          <a:p>
            <a:r>
              <a:rPr lang="en-US" b="1" dirty="0" smtClean="0">
                <a:solidFill>
                  <a:srgbClr val="0000FF"/>
                </a:solidFill>
                <a:latin typeface="Times New Roman"/>
                <a:cs typeface="Times New Roman"/>
              </a:rPr>
              <a:t>Student-t distribution</a:t>
            </a:r>
            <a:endParaRPr lang="en-US" b="1" dirty="0">
              <a:solidFill>
                <a:srgbClr val="0000FF"/>
              </a:solidFill>
              <a:latin typeface="Times New Roman"/>
              <a:cs typeface="Times New Roman"/>
            </a:endParaRPr>
          </a:p>
        </p:txBody>
      </p:sp>
      <p:cxnSp>
        <p:nvCxnSpPr>
          <p:cNvPr id="9" name="Straight Arrow Connector 8"/>
          <p:cNvCxnSpPr/>
          <p:nvPr/>
        </p:nvCxnSpPr>
        <p:spPr>
          <a:xfrm flipH="1">
            <a:off x="5643192" y="2227335"/>
            <a:ext cx="1092607" cy="65335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116194" y="2389452"/>
            <a:ext cx="1139113" cy="24878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09352" y="3979496"/>
            <a:ext cx="1879278" cy="369332"/>
          </a:xfrm>
          <a:prstGeom prst="rect">
            <a:avLst/>
          </a:prstGeom>
          <a:noFill/>
        </p:spPr>
        <p:txBody>
          <a:bodyPr wrap="none" rtlCol="0">
            <a:spAutoFit/>
          </a:bodyPr>
          <a:lstStyle/>
          <a:p>
            <a:r>
              <a:rPr lang="en-US" b="1" dirty="0" smtClean="0">
                <a:solidFill>
                  <a:srgbClr val="0000FF"/>
                </a:solidFill>
                <a:latin typeface="Times New Roman"/>
                <a:cs typeface="Times New Roman"/>
              </a:rPr>
              <a:t>Fatter in the tails</a:t>
            </a:r>
            <a:endParaRPr lang="en-US" b="1" dirty="0">
              <a:solidFill>
                <a:srgbClr val="0000FF"/>
              </a:solidFill>
              <a:latin typeface="Times New Roman"/>
              <a:cs typeface="Times New Roman"/>
            </a:endParaRPr>
          </a:p>
        </p:txBody>
      </p:sp>
      <p:cxnSp>
        <p:nvCxnSpPr>
          <p:cNvPr id="15" name="Straight Connector 14"/>
          <p:cNvCxnSpPr>
            <a:endCxn id="13" idx="0"/>
          </p:cNvCxnSpPr>
          <p:nvPr/>
        </p:nvCxnSpPr>
        <p:spPr>
          <a:xfrm flipH="1">
            <a:off x="2348991" y="2389452"/>
            <a:ext cx="767203" cy="159004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22805" y="4348828"/>
            <a:ext cx="0" cy="104591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22805" y="4348828"/>
            <a:ext cx="4655898" cy="104591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155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97248"/>
            <a:ext cx="8607425" cy="7620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Intuition: Student-t and </a:t>
            </a:r>
            <a:r>
              <a:rPr lang="en-GB" sz="4000" i="1" dirty="0" err="1" smtClean="0">
                <a:solidFill>
                  <a:srgbClr val="000000"/>
                </a:solidFill>
                <a:latin typeface="Times New Roman" pitchFamily="18" charset="0"/>
              </a:rPr>
              <a:t>t</a:t>
            </a:r>
            <a:r>
              <a:rPr lang="en-GB" sz="4000" i="1" baseline="-25000" dirty="0" err="1" smtClean="0">
                <a:solidFill>
                  <a:srgbClr val="000000"/>
                </a:solidFill>
                <a:latin typeface="Times New Roman" pitchFamily="18" charset="0"/>
              </a:rPr>
              <a:t>c</a:t>
            </a:r>
            <a:endParaRPr lang="en-GB" sz="4000" i="1" baseline="-25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TextBox 3"/>
          <p:cNvSpPr txBox="1"/>
          <p:nvPr/>
        </p:nvSpPr>
        <p:spPr>
          <a:xfrm>
            <a:off x="3152885" y="1292936"/>
            <a:ext cx="3127479" cy="461665"/>
          </a:xfrm>
          <a:prstGeom prst="rect">
            <a:avLst/>
          </a:prstGeom>
          <a:noFill/>
        </p:spPr>
        <p:txBody>
          <a:bodyPr wrap="none" rtlCol="0">
            <a:spAutoFit/>
          </a:bodyPr>
          <a:lstStyle/>
          <a:p>
            <a:r>
              <a:rPr lang="en-US" sz="2400" b="1" dirty="0" smtClean="0">
                <a:latin typeface="Times New Roman"/>
                <a:cs typeface="Times New Roman"/>
              </a:rPr>
              <a:t>Student-t PDF, </a:t>
            </a:r>
            <a:r>
              <a:rPr lang="en-US" sz="2400" b="1" dirty="0" err="1" smtClean="0">
                <a:latin typeface="Times New Roman"/>
                <a:cs typeface="Times New Roman"/>
              </a:rPr>
              <a:t>d.f.</a:t>
            </a:r>
            <a:r>
              <a:rPr lang="en-US" sz="2400" b="1" dirty="0" smtClean="0">
                <a:latin typeface="Times New Roman"/>
                <a:cs typeface="Times New Roman"/>
              </a:rPr>
              <a:t> = 3</a:t>
            </a:r>
            <a:endParaRPr lang="en-US" sz="2400" b="1" dirty="0">
              <a:latin typeface="Times New Roman"/>
              <a:cs typeface="Times New Roman"/>
            </a:endParaRPr>
          </a:p>
        </p:txBody>
      </p:sp>
      <p:sp>
        <p:nvSpPr>
          <p:cNvPr id="7" name="TextBox 6"/>
          <p:cNvSpPr txBox="1"/>
          <p:nvPr/>
        </p:nvSpPr>
        <p:spPr>
          <a:xfrm>
            <a:off x="746315" y="6275214"/>
            <a:ext cx="5264315" cy="461665"/>
          </a:xfrm>
          <a:prstGeom prst="rect">
            <a:avLst/>
          </a:prstGeom>
          <a:noFill/>
        </p:spPr>
        <p:txBody>
          <a:bodyPr wrap="none" rtlCol="0">
            <a:spAutoFit/>
          </a:bodyPr>
          <a:lstStyle/>
          <a:p>
            <a:r>
              <a:rPr lang="en-US" sz="2400" i="1" dirty="0" err="1">
                <a:latin typeface="Times New Roman"/>
                <a:cs typeface="Times New Roman"/>
              </a:rPr>
              <a:t>t</a:t>
            </a:r>
            <a:r>
              <a:rPr lang="en-US" sz="2400" i="1" baseline="-25000" dirty="0" err="1" smtClean="0">
                <a:latin typeface="Times New Roman"/>
                <a:cs typeface="Times New Roman"/>
              </a:rPr>
              <a:t>c</a:t>
            </a:r>
            <a:r>
              <a:rPr lang="en-US" sz="2400" dirty="0" smtClean="0">
                <a:latin typeface="Times New Roman"/>
                <a:cs typeface="Times New Roman"/>
              </a:rPr>
              <a:t> = 3.18 for (two-sided) 95% confidence</a:t>
            </a:r>
            <a:endParaRPr lang="en-US" sz="2400" dirty="0">
              <a:latin typeface="Times New Roman"/>
              <a:cs typeface="Times New Roman"/>
            </a:endParaRPr>
          </a:p>
        </p:txBody>
      </p:sp>
      <p:pic>
        <p:nvPicPr>
          <p:cNvPr id="8" name="Picture 7"/>
          <p:cNvPicPr>
            <a:picLocks noChangeAspect="1"/>
          </p:cNvPicPr>
          <p:nvPr/>
        </p:nvPicPr>
        <p:blipFill rotWithShape="1">
          <a:blip r:embed="rId3"/>
          <a:srcRect t="11074"/>
          <a:stretch/>
        </p:blipFill>
        <p:spPr>
          <a:xfrm>
            <a:off x="1204580" y="1715319"/>
            <a:ext cx="6729932" cy="4615107"/>
          </a:xfrm>
          <a:prstGeom prst="rect">
            <a:avLst/>
          </a:prstGeom>
        </p:spPr>
      </p:pic>
      <p:cxnSp>
        <p:nvCxnSpPr>
          <p:cNvPr id="10" name="Straight Connector 9"/>
          <p:cNvCxnSpPr/>
          <p:nvPr/>
        </p:nvCxnSpPr>
        <p:spPr>
          <a:xfrm>
            <a:off x="3391152" y="5263801"/>
            <a:ext cx="0" cy="261881"/>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83645" y="5272166"/>
            <a:ext cx="0" cy="261881"/>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802426" y="5559948"/>
            <a:ext cx="588623" cy="369332"/>
          </a:xfrm>
          <a:prstGeom prst="rect">
            <a:avLst/>
          </a:prstGeom>
        </p:spPr>
        <p:txBody>
          <a:bodyPr wrap="none">
            <a:spAutoFit/>
          </a:bodyPr>
          <a:lstStyle/>
          <a:p>
            <a:r>
              <a:rPr lang="en-US" dirty="0">
                <a:latin typeface="Times New Roman"/>
                <a:cs typeface="Times New Roman"/>
              </a:rPr>
              <a:t>3.18 </a:t>
            </a:r>
            <a:endParaRPr lang="en-US" dirty="0"/>
          </a:p>
        </p:txBody>
      </p:sp>
      <p:sp>
        <p:nvSpPr>
          <p:cNvPr id="14" name="Rectangle 13"/>
          <p:cNvSpPr/>
          <p:nvPr/>
        </p:nvSpPr>
        <p:spPr>
          <a:xfrm>
            <a:off x="3056516" y="5564964"/>
            <a:ext cx="665492" cy="369332"/>
          </a:xfrm>
          <a:prstGeom prst="rect">
            <a:avLst/>
          </a:prstGeom>
        </p:spPr>
        <p:txBody>
          <a:bodyPr wrap="none">
            <a:spAutoFit/>
          </a:bodyPr>
          <a:lstStyle/>
          <a:p>
            <a:r>
              <a:rPr lang="en-US" dirty="0" smtClean="0">
                <a:latin typeface="Times New Roman"/>
                <a:cs typeface="Times New Roman"/>
              </a:rPr>
              <a:t>-3.18 </a:t>
            </a:r>
            <a:endParaRPr lang="en-US" dirty="0"/>
          </a:p>
        </p:txBody>
      </p:sp>
      <p:sp>
        <p:nvSpPr>
          <p:cNvPr id="15" name="Left-Right Arrow 14"/>
          <p:cNvSpPr/>
          <p:nvPr/>
        </p:nvSpPr>
        <p:spPr>
          <a:xfrm>
            <a:off x="3810138" y="4862616"/>
            <a:ext cx="1793776" cy="20477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233318" y="3807378"/>
            <a:ext cx="1056700" cy="830997"/>
          </a:xfrm>
          <a:prstGeom prst="rect">
            <a:avLst/>
          </a:prstGeom>
        </p:spPr>
        <p:txBody>
          <a:bodyPr wrap="none">
            <a:spAutoFit/>
          </a:bodyPr>
          <a:lstStyle/>
          <a:p>
            <a:pPr algn="ctr"/>
            <a:r>
              <a:rPr lang="en-US" sz="2400" dirty="0" smtClean="0">
                <a:latin typeface="Times New Roman"/>
                <a:cs typeface="Times New Roman"/>
              </a:rPr>
              <a:t>Area =</a:t>
            </a:r>
          </a:p>
          <a:p>
            <a:pPr algn="ctr"/>
            <a:r>
              <a:rPr lang="en-US" sz="2400" dirty="0" smtClean="0">
                <a:latin typeface="Times New Roman"/>
                <a:cs typeface="Times New Roman"/>
              </a:rPr>
              <a:t>0.95</a:t>
            </a:r>
            <a:endParaRPr lang="en-US" sz="2400" dirty="0"/>
          </a:p>
        </p:txBody>
      </p:sp>
      <p:cxnSp>
        <p:nvCxnSpPr>
          <p:cNvPr id="17" name="Straight Connector 16"/>
          <p:cNvCxnSpPr/>
          <p:nvPr/>
        </p:nvCxnSpPr>
        <p:spPr>
          <a:xfrm>
            <a:off x="2260438" y="5259073"/>
            <a:ext cx="0" cy="261881"/>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873430" y="4957912"/>
            <a:ext cx="665492" cy="369332"/>
          </a:xfrm>
          <a:prstGeom prst="rect">
            <a:avLst/>
          </a:prstGeom>
        </p:spPr>
        <p:txBody>
          <a:bodyPr wrap="none">
            <a:spAutoFit/>
          </a:bodyPr>
          <a:lstStyle/>
          <a:p>
            <a:r>
              <a:rPr lang="en-US" dirty="0" smtClean="0">
                <a:latin typeface="Times New Roman"/>
                <a:cs typeface="Times New Roman"/>
              </a:rPr>
              <a:t>-5.84 </a:t>
            </a:r>
            <a:endParaRPr lang="en-US" dirty="0"/>
          </a:p>
        </p:txBody>
      </p:sp>
      <p:cxnSp>
        <p:nvCxnSpPr>
          <p:cNvPr id="19" name="Straight Connector 18"/>
          <p:cNvCxnSpPr/>
          <p:nvPr/>
        </p:nvCxnSpPr>
        <p:spPr>
          <a:xfrm>
            <a:off x="7152504" y="5254345"/>
            <a:ext cx="0" cy="261881"/>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817868" y="4953184"/>
            <a:ext cx="588623" cy="369332"/>
          </a:xfrm>
          <a:prstGeom prst="rect">
            <a:avLst/>
          </a:prstGeom>
        </p:spPr>
        <p:txBody>
          <a:bodyPr wrap="none">
            <a:spAutoFit/>
          </a:bodyPr>
          <a:lstStyle/>
          <a:p>
            <a:r>
              <a:rPr lang="en-US" dirty="0" smtClean="0">
                <a:latin typeface="Times New Roman"/>
                <a:cs typeface="Times New Roman"/>
              </a:rPr>
              <a:t>5.84 </a:t>
            </a:r>
            <a:endParaRPr lang="en-US" dirty="0"/>
          </a:p>
        </p:txBody>
      </p:sp>
      <p:sp>
        <p:nvSpPr>
          <p:cNvPr id="21" name="Rectangle 20"/>
          <p:cNvSpPr/>
          <p:nvPr/>
        </p:nvSpPr>
        <p:spPr>
          <a:xfrm>
            <a:off x="4228602" y="3802650"/>
            <a:ext cx="1056700" cy="830997"/>
          </a:xfrm>
          <a:prstGeom prst="rect">
            <a:avLst/>
          </a:prstGeom>
        </p:spPr>
        <p:txBody>
          <a:bodyPr wrap="none">
            <a:spAutoFit/>
          </a:bodyPr>
          <a:lstStyle/>
          <a:p>
            <a:pPr algn="ctr"/>
            <a:r>
              <a:rPr lang="en-US" sz="2400" dirty="0" smtClean="0">
                <a:latin typeface="Times New Roman"/>
                <a:cs typeface="Times New Roman"/>
              </a:rPr>
              <a:t>Area =</a:t>
            </a:r>
          </a:p>
          <a:p>
            <a:pPr algn="ctr"/>
            <a:r>
              <a:rPr lang="en-US" sz="2400" dirty="0" smtClean="0">
                <a:latin typeface="Times New Roman"/>
                <a:cs typeface="Times New Roman"/>
              </a:rPr>
              <a:t>0.99</a:t>
            </a:r>
            <a:endParaRPr lang="en-US" sz="2400" dirty="0"/>
          </a:p>
        </p:txBody>
      </p:sp>
      <p:sp>
        <p:nvSpPr>
          <p:cNvPr id="22" name="TextBox 21"/>
          <p:cNvSpPr txBox="1"/>
          <p:nvPr/>
        </p:nvSpPr>
        <p:spPr>
          <a:xfrm>
            <a:off x="741599" y="6283580"/>
            <a:ext cx="5264315" cy="461665"/>
          </a:xfrm>
          <a:prstGeom prst="rect">
            <a:avLst/>
          </a:prstGeom>
          <a:noFill/>
        </p:spPr>
        <p:txBody>
          <a:bodyPr wrap="none" rtlCol="0">
            <a:spAutoFit/>
          </a:bodyPr>
          <a:lstStyle/>
          <a:p>
            <a:r>
              <a:rPr lang="en-US" sz="2400" i="1" dirty="0" err="1">
                <a:latin typeface="Times New Roman"/>
                <a:cs typeface="Times New Roman"/>
              </a:rPr>
              <a:t>t</a:t>
            </a:r>
            <a:r>
              <a:rPr lang="en-US" sz="2400" i="1" baseline="-25000" dirty="0" err="1" smtClean="0">
                <a:latin typeface="Times New Roman"/>
                <a:cs typeface="Times New Roman"/>
              </a:rPr>
              <a:t>c</a:t>
            </a:r>
            <a:r>
              <a:rPr lang="en-US" sz="2400" dirty="0" smtClean="0">
                <a:latin typeface="Times New Roman"/>
                <a:cs typeface="Times New Roman"/>
              </a:rPr>
              <a:t> = 5.84 for (two-sided) 99% confidence</a:t>
            </a:r>
            <a:endParaRPr lang="en-US" sz="2400" dirty="0">
              <a:latin typeface="Times New Roman"/>
              <a:cs typeface="Times New Roman"/>
            </a:endParaRPr>
          </a:p>
        </p:txBody>
      </p:sp>
    </p:spTree>
    <p:extLst>
      <p:ext uri="{BB962C8B-B14F-4D97-AF65-F5344CB8AC3E}">
        <p14:creationId xmlns:p14="http://schemas.microsoft.com/office/powerpoint/2010/main" val="1301772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par>
                          <p:cTn id="57" fill="hold">
                            <p:stCondLst>
                              <p:cond delay="500"/>
                            </p:stCondLst>
                            <p:childTnLst>
                              <p:par>
                                <p:cTn id="58" presetID="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0-#ppt_h/2"/>
                                          </p:val>
                                        </p:tav>
                                        <p:tav tm="100000">
                                          <p:val>
                                            <p:strVal val="#ppt_y"/>
                                          </p:val>
                                        </p:tav>
                                      </p:tavLst>
                                    </p:anim>
                                  </p:childTnLst>
                                </p:cTn>
                              </p:par>
                              <p:par>
                                <p:cTn id="62" presetID="2" presetClass="entr" presetSubtype="1" fill="hold" grpId="2"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0-#ppt_h/2"/>
                                          </p:val>
                                        </p:tav>
                                        <p:tav tm="100000">
                                          <p:val>
                                            <p:strVal val="#ppt_y"/>
                                          </p:val>
                                        </p:tav>
                                      </p:tavLst>
                                    </p:anim>
                                  </p:childTnLst>
                                </p:cTn>
                              </p:par>
                              <p:par>
                                <p:cTn id="70" presetID="2" presetClass="entr" presetSubtype="1"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par>
                                <p:cTn id="78" presetID="2" presetClass="entr" presetSubtype="1"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ppt_x"/>
                                          </p:val>
                                        </p:tav>
                                        <p:tav tm="100000">
                                          <p:val>
                                            <p:strVal val="#ppt_x"/>
                                          </p:val>
                                        </p:tav>
                                      </p:tavLst>
                                    </p:anim>
                                    <p:anim calcmode="lin" valueType="num">
                                      <p:cBhvr additive="base">
                                        <p:cTn id="81" dur="500" fill="hold"/>
                                        <p:tgtEl>
                                          <p:spTgt spid="19"/>
                                        </p:tgtEl>
                                        <p:attrNameLst>
                                          <p:attrName>ppt_y</p:attrName>
                                        </p:attrNameLst>
                                      </p:cBhvr>
                                      <p:tavLst>
                                        <p:tav tm="0">
                                          <p:val>
                                            <p:strVal val="0-#ppt_h/2"/>
                                          </p:val>
                                        </p:tav>
                                        <p:tav tm="100000">
                                          <p:val>
                                            <p:strVal val="#ppt_y"/>
                                          </p:val>
                                        </p:tav>
                                      </p:tavLst>
                                    </p:anim>
                                  </p:childTnLst>
                                </p:cTn>
                              </p:par>
                            </p:childTnLst>
                          </p:cTn>
                        </p:par>
                        <p:par>
                          <p:cTn id="82" fill="hold">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3" grpId="0"/>
      <p:bldP spid="13" grpId="1"/>
      <p:bldP spid="14" grpId="0"/>
      <p:bldP spid="14" grpId="1"/>
      <p:bldP spid="15" grpId="0" animBg="1"/>
      <p:bldP spid="15" grpId="1" animBg="1"/>
      <p:bldP spid="15" grpId="2" animBg="1"/>
      <p:bldP spid="16" grpId="0"/>
      <p:bldP spid="16" grpId="1"/>
      <p:bldP spid="18" grpId="0"/>
      <p:bldP spid="20" grpId="0"/>
      <p:bldP spid="21"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2332</TotalTime>
  <Words>2233</Words>
  <Application>Microsoft Macintosh PowerPoint</Application>
  <PresentationFormat>On-screen Show (4:3)</PresentationFormat>
  <Paragraphs>272</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npetraco</cp:lastModifiedBy>
  <cp:revision>34</cp:revision>
  <dcterms:created xsi:type="dcterms:W3CDTF">2016-01-24T15:32:10Z</dcterms:created>
  <dcterms:modified xsi:type="dcterms:W3CDTF">2018-03-20T14:04:20Z</dcterms:modified>
</cp:coreProperties>
</file>