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78" r:id="rId2"/>
    <p:sldId id="279" r:id="rId3"/>
    <p:sldId id="268" r:id="rId4"/>
    <p:sldId id="281" r:id="rId5"/>
    <p:sldId id="282" r:id="rId6"/>
    <p:sldId id="284" r:id="rId7"/>
    <p:sldId id="283" r:id="rId8"/>
    <p:sldId id="280" r:id="rId9"/>
    <p:sldId id="285" r:id="rId10"/>
    <p:sldId id="287" r:id="rId11"/>
    <p:sldId id="286" r:id="rId12"/>
    <p:sldId id="323" r:id="rId13"/>
    <p:sldId id="324" r:id="rId14"/>
    <p:sldId id="325" r:id="rId15"/>
    <p:sldId id="318" r:id="rId16"/>
    <p:sldId id="317" r:id="rId17"/>
    <p:sldId id="321" r:id="rId18"/>
    <p:sldId id="319" r:id="rId19"/>
    <p:sldId id="306" r:id="rId20"/>
    <p:sldId id="307" r:id="rId21"/>
    <p:sldId id="308" r:id="rId22"/>
    <p:sldId id="309" r:id="rId23"/>
    <p:sldId id="311" r:id="rId24"/>
    <p:sldId id="293" r:id="rId25"/>
    <p:sldId id="322" r:id="rId26"/>
    <p:sldId id="291" r:id="rId27"/>
    <p:sldId id="292" r:id="rId28"/>
    <p:sldId id="313" r:id="rId29"/>
    <p:sldId id="314" r:id="rId30"/>
    <p:sldId id="267" r:id="rId31"/>
    <p:sldId id="256" r:id="rId32"/>
    <p:sldId id="271" r:id="rId33"/>
    <p:sldId id="273" r:id="rId34"/>
    <p:sldId id="29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384" autoAdjust="0"/>
  </p:normalViewPr>
  <p:slideViewPr>
    <p:cSldViewPr snapToGrid="0" snapToObjects="1">
      <p:cViewPr varScale="1">
        <p:scale>
          <a:sx n="109" d="100"/>
          <a:sy n="109" d="100"/>
        </p:scale>
        <p:origin x="19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openxmlformats.org/officeDocument/2006/relationships/image" Target="../media/image2.wmf"/><Relationship Id="rId9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6470" y="2647843"/>
            <a:ext cx="3132138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0470" y="3486043"/>
            <a:ext cx="1214437" cy="77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Overview of Bayesian Methodology</a:t>
            </a: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55715"/>
              </p:ext>
            </p:extLst>
          </p:nvPr>
        </p:nvGraphicFramePr>
        <p:xfrm>
          <a:off x="4298142" y="527833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23960" imgH="361800" progId="">
                  <p:embed/>
                </p:oleObj>
              </mc:Choice>
              <mc:Fallback>
                <p:oleObj r:id="rId6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42" y="527833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6320" imgH="181080" progId="">
                  <p:embed/>
                </p:oleObj>
              </mc:Choice>
              <mc:Fallback>
                <p:oleObj r:id="rId8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461676" y="2713112"/>
            <a:ext cx="3124859" cy="277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38269"/>
            <a:ext cx="8686800" cy="13209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Say we have a prior “belief” for the value of the mean </a:t>
            </a:r>
            <a:r>
              <a:rPr lang="en-GB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sd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Next, we observe some data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can we say specifically about the mean now?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8555" y="2719148"/>
            <a:ext cx="36647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We need Bayes’ rule: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5371" y="4822498"/>
            <a:ext cx="1723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YUK!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3424" y="5826813"/>
            <a:ext cx="57003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And this is for an “easy”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E8E531-7A0C-47C4-A708-45961FAAE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00" y="3584057"/>
            <a:ext cx="600954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84278"/>
            <a:ext cx="8686800" cy="6329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 what can we do????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35468" y="4982807"/>
            <a:ext cx="8686800" cy="17548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Now there is software to evaluate the integrals.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 free stuff: 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MCMC: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WinBUGS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OpenBUGS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, JAGS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HMC: Stan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5468" y="1710892"/>
            <a:ext cx="8686800" cy="31382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Until ~ 1990, get lucky…..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Sometimes we can work out the integrals by hand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Sometimes you get posteriors that are the same form as the priors (</a:t>
            </a:r>
            <a:r>
              <a:rPr lang="en-GB" sz="2400" b="1" dirty="0" err="1">
                <a:solidFill>
                  <a:srgbClr val="000000"/>
                </a:solidFill>
                <a:latin typeface="Times New Roman" pitchFamily="18" charset="0"/>
              </a:rPr>
              <a:t>Conjugacy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GB" sz="2400" baseline="30000" dirty="0" err="1">
                <a:latin typeface="Times New Roman"/>
                <a:cs typeface="Times New Roman"/>
              </a:rPr>
              <a:t>Raiffa</a:t>
            </a:r>
            <a:r>
              <a:rPr lang="en-GB" sz="2400" baseline="30000" dirty="0">
                <a:latin typeface="Times New Roman"/>
                <a:cs typeface="Times New Roman"/>
              </a:rPr>
              <a:t> and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lang="en-GB" sz="2400" baseline="30000" dirty="0" err="1">
                <a:latin typeface="Times New Roman"/>
                <a:cs typeface="Times New Roman"/>
              </a:rPr>
              <a:t>Schlaifer</a:t>
            </a:r>
            <a:r>
              <a:rPr lang="en-GB" sz="2400" baseline="30000" dirty="0">
                <a:latin typeface="Times New Roman"/>
                <a:cs typeface="Times New Roman"/>
              </a:rPr>
              <a:t> 1961</a:t>
            </a:r>
            <a:endParaRPr lang="en-GB" sz="240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259013" lvl="4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 err="1">
                <a:latin typeface="Times New Roman"/>
                <a:cs typeface="Times New Roman"/>
              </a:rPr>
              <a:t>Conjugacy</a:t>
            </a:r>
            <a:r>
              <a:rPr lang="en-GB" sz="2200" dirty="0">
                <a:latin typeface="Times New Roman"/>
                <a:cs typeface="Times New Roman"/>
              </a:rPr>
              <a:t> was how Bayesian statistics was basically done until ~ 1990</a:t>
            </a:r>
          </a:p>
          <a:p>
            <a:pPr marL="2259013" lvl="4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dirty="0">
                <a:latin typeface="Times New Roman"/>
                <a:cs typeface="Times New Roman"/>
              </a:rPr>
              <a:t>Howard </a:t>
            </a:r>
            <a:r>
              <a:rPr lang="en-GB" sz="2200" b="1" dirty="0" err="1">
                <a:latin typeface="Times New Roman"/>
                <a:cs typeface="Times New Roman"/>
              </a:rPr>
              <a:t>Raiffa</a:t>
            </a:r>
            <a:r>
              <a:rPr lang="en-GB" sz="2200" b="1" dirty="0">
                <a:latin typeface="Times New Roman"/>
                <a:cs typeface="Times New Roman"/>
              </a:rPr>
              <a:t> is Professor </a:t>
            </a:r>
            <a:r>
              <a:rPr lang="en-GB" sz="2200" b="1" dirty="0" err="1">
                <a:latin typeface="Times New Roman"/>
                <a:cs typeface="Times New Roman"/>
              </a:rPr>
              <a:t>Shenkin’s</a:t>
            </a:r>
            <a:r>
              <a:rPr lang="en-GB" sz="2200" b="1" dirty="0">
                <a:latin typeface="Times New Roman"/>
                <a:cs typeface="Times New Roman"/>
              </a:rPr>
              <a:t> cousin!</a:t>
            </a:r>
          </a:p>
        </p:txBody>
      </p:sp>
    </p:spTree>
    <p:extLst>
      <p:ext uri="{BB962C8B-B14F-4D97-AF65-F5344CB8AC3E}">
        <p14:creationId xmlns:p14="http://schemas.microsoft.com/office/powerpoint/2010/main" val="22107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EF68279-5CDC-4DF7-AB4D-F43A49C1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5B0387-427D-4D5A-85D3-6FE41C72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C53E1E8-7844-4939-9177-A9CFB473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29048"/>
            <a:ext cx="8686800" cy="6329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Basic set-up we will follow: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23DED0-9772-488A-989C-17D97F7D0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821896"/>
            <a:ext cx="8724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6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EF68279-5CDC-4DF7-AB4D-F43A49C1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5B0387-427D-4D5A-85D3-6FE41C72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C53E1E8-7844-4939-9177-A9CFB473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29048"/>
            <a:ext cx="8686800" cy="6329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the YUK problem this would be: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A79BF6-E88D-48B5-BB7D-6984D4EF7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04" y="2335489"/>
            <a:ext cx="6103343" cy="457200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92AF13A2-24BD-4AD3-95C6-A98B6029C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3532234"/>
            <a:ext cx="8686800" cy="6329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More specifically, we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could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go with: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1F121-EB92-419B-81EE-E761E5E45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48" y="4500949"/>
            <a:ext cx="8503920" cy="3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8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EF68279-5CDC-4DF7-AB4D-F43A49C1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5B0387-427D-4D5A-85D3-6FE41C72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AA0BF1-0E39-490F-8B66-AEAF0BD33D3A}"/>
              </a:ext>
            </a:extLst>
          </p:cNvPr>
          <p:cNvSpPr/>
          <p:nvPr/>
        </p:nvSpPr>
        <p:spPr>
          <a:xfrm>
            <a:off x="0" y="364468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Priors</a:t>
            </a:r>
            <a:endParaRPr lang="en-US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0FFBEE-3FD2-4C3A-9CC4-8AFB1A3775A4}"/>
              </a:ext>
            </a:extLst>
          </p:cNvPr>
          <p:cNvGrpSpPr/>
          <p:nvPr/>
        </p:nvGrpSpPr>
        <p:grpSpPr>
          <a:xfrm>
            <a:off x="4688650" y="2848088"/>
            <a:ext cx="1723043" cy="1242151"/>
            <a:chOff x="5470328" y="1976752"/>
            <a:chExt cx="1723043" cy="12421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264796-619B-4E21-A282-B2A8C43FBF06}"/>
                </a:ext>
              </a:extLst>
            </p:cNvPr>
            <p:cNvSpPr/>
            <p:nvPr/>
          </p:nvSpPr>
          <p:spPr>
            <a:xfrm rot="2700000">
              <a:off x="5485317" y="2378376"/>
              <a:ext cx="1058080" cy="2548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8DD35B-A6B5-4F91-A20A-79CEAA8ED230}"/>
                </a:ext>
              </a:extLst>
            </p:cNvPr>
            <p:cNvSpPr/>
            <p:nvPr/>
          </p:nvSpPr>
          <p:spPr>
            <a:xfrm rot="8100000">
              <a:off x="5470328" y="2964071"/>
              <a:ext cx="1058080" cy="2548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57C3CA2-728A-42B6-B803-1E8E793E2426}"/>
                </a:ext>
              </a:extLst>
            </p:cNvPr>
            <p:cNvSpPr/>
            <p:nvPr/>
          </p:nvSpPr>
          <p:spPr>
            <a:xfrm>
              <a:off x="6129069" y="2505792"/>
              <a:ext cx="1064302" cy="5568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4B280C9-4492-4843-8819-5FF52E6D033D}"/>
              </a:ext>
            </a:extLst>
          </p:cNvPr>
          <p:cNvSpPr/>
          <p:nvPr/>
        </p:nvSpPr>
        <p:spPr>
          <a:xfrm>
            <a:off x="7188074" y="1899512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Posterior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E3E839-DEDF-462F-BD8B-697D41A03B52}"/>
              </a:ext>
            </a:extLst>
          </p:cNvPr>
          <p:cNvSpPr txBox="1"/>
          <p:nvPr/>
        </p:nvSpPr>
        <p:spPr>
          <a:xfrm>
            <a:off x="7387639" y="2233188"/>
            <a:ext cx="79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dirty="0" err="1">
                <a:latin typeface="Times New Roman"/>
                <a:cs typeface="Times New Roman"/>
              </a:rPr>
              <a:t>|</a:t>
            </a:r>
            <a:r>
              <a:rPr lang="en-US" b="1" dirty="0" err="1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B81F3-2C03-47E3-A2B9-B6718F662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05" y="3962823"/>
            <a:ext cx="3751909" cy="27889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12F689-E63B-4EFC-A467-EF1F7592F246}"/>
              </a:ext>
            </a:extLst>
          </p:cNvPr>
          <p:cNvSpPr txBox="1"/>
          <p:nvPr/>
        </p:nvSpPr>
        <p:spPr>
          <a:xfrm>
            <a:off x="3652296" y="48844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837D93-696E-400D-8136-A47541200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86" y="932788"/>
            <a:ext cx="3751910" cy="27889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09622F3-BA34-45DC-BF3F-6FF70BBA8F47}"/>
              </a:ext>
            </a:extLst>
          </p:cNvPr>
          <p:cNvSpPr txBox="1"/>
          <p:nvPr/>
        </p:nvSpPr>
        <p:spPr>
          <a:xfrm>
            <a:off x="3655518" y="1623687"/>
            <a:ext cx="118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E727EE1-970F-4323-BE50-A0861C5CFF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37"/>
          <a:stretch/>
        </p:blipFill>
        <p:spPr>
          <a:xfrm>
            <a:off x="6413196" y="2633148"/>
            <a:ext cx="2644928" cy="21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97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Major Application of Bayesian Statistics: Regression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4274"/>
          <a:stretch/>
        </p:blipFill>
        <p:spPr>
          <a:xfrm>
            <a:off x="1625766" y="1949101"/>
            <a:ext cx="5943417" cy="45687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9376" y="124042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GC-Ethanol: </a:t>
            </a:r>
            <a:r>
              <a:rPr lang="en-US" sz="2400" dirty="0" err="1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2917" y="6476093"/>
            <a:ext cx="293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Concentration (standardized)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326344" y="3673404"/>
            <a:ext cx="306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Peak Area Ratio (standardized)</a:t>
            </a:r>
          </a:p>
        </p:txBody>
      </p:sp>
    </p:spTree>
    <p:extLst>
      <p:ext uri="{BB962C8B-B14F-4D97-AF65-F5344CB8AC3E}">
        <p14:creationId xmlns:p14="http://schemas.microsoft.com/office/powerpoint/2010/main" val="329962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9A0D705-B85D-46B0-BF62-D7DECCEB6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2153D4-06B9-45B5-8A94-1B2D3693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Major Application of Bayesian Statistics: 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7ED987-DF43-43C5-87D9-8D51A5FB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4"/>
          <a:stretch/>
        </p:blipFill>
        <p:spPr>
          <a:xfrm>
            <a:off x="593140" y="2370266"/>
            <a:ext cx="3743594" cy="2877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691303-FBE9-4403-8BB6-F0030AB3EF90}"/>
              </a:ext>
            </a:extLst>
          </p:cNvPr>
          <p:cNvSpPr txBox="1"/>
          <p:nvPr/>
        </p:nvSpPr>
        <p:spPr>
          <a:xfrm>
            <a:off x="1432310" y="1949101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GC-Ethanol: </a:t>
            </a:r>
            <a:r>
              <a:rPr lang="en-US" dirty="0" err="1">
                <a:latin typeface="Times New Roman"/>
                <a:cs typeface="Times New Roman"/>
              </a:rPr>
              <a:t>Azevedo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BA4CB-95C3-4536-8B0F-48A7C8D6FC12}"/>
              </a:ext>
            </a:extLst>
          </p:cNvPr>
          <p:cNvSpPr txBox="1"/>
          <p:nvPr/>
        </p:nvSpPr>
        <p:spPr>
          <a:xfrm>
            <a:off x="1579742" y="5301508"/>
            <a:ext cx="1981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Concentration (standardized)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C43B1-4831-4768-A7A3-91F7D2DE689E}"/>
              </a:ext>
            </a:extLst>
          </p:cNvPr>
          <p:cNvSpPr txBox="1"/>
          <p:nvPr/>
        </p:nvSpPr>
        <p:spPr>
          <a:xfrm rot="16200000">
            <a:off x="-701625" y="3490752"/>
            <a:ext cx="2109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Peak Area Ratio (standardized)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E3CE76-22FF-46B2-A53A-C8FE2623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63" y="2588253"/>
            <a:ext cx="2151246" cy="8229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0E84B9-2AAA-4529-AD73-065B2E4CCB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164"/>
          <a:stretch/>
        </p:blipFill>
        <p:spPr>
          <a:xfrm>
            <a:off x="4916774" y="3219448"/>
            <a:ext cx="3395502" cy="4490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0B61269-7006-40C1-BD28-6CFCC58A2B2C}"/>
              </a:ext>
            </a:extLst>
          </p:cNvPr>
          <p:cNvSpPr/>
          <p:nvPr/>
        </p:nvSpPr>
        <p:spPr>
          <a:xfrm>
            <a:off x="5093444" y="1986892"/>
            <a:ext cx="3543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Regression parameters which we may have some prior beliefs about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DE1636-7EAB-4CB4-ABCA-4DDEA9301124}"/>
              </a:ext>
            </a:extLst>
          </p:cNvPr>
          <p:cNvCxnSpPr>
            <a:cxnSpLocks/>
          </p:cNvCxnSpPr>
          <p:nvPr/>
        </p:nvCxnSpPr>
        <p:spPr>
          <a:xfrm flipV="1">
            <a:off x="6730584" y="3668532"/>
            <a:ext cx="419724" cy="586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CE750E-6C85-4C4E-A50B-D750338B267B}"/>
              </a:ext>
            </a:extLst>
          </p:cNvPr>
          <p:cNvCxnSpPr/>
          <p:nvPr/>
        </p:nvCxnSpPr>
        <p:spPr>
          <a:xfrm flipH="1" flipV="1">
            <a:off x="5351489" y="3668531"/>
            <a:ext cx="1379095" cy="586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668011E-6BEB-4004-9B07-F05F2A0F06C4}"/>
              </a:ext>
            </a:extLst>
          </p:cNvPr>
          <p:cNvSpPr/>
          <p:nvPr/>
        </p:nvSpPr>
        <p:spPr>
          <a:xfrm>
            <a:off x="4972158" y="4516526"/>
            <a:ext cx="3543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Observe some data and “update” your beliefs about the parameters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2DC18B-8C3F-4DEB-AD66-FE2021B7BD8C}"/>
              </a:ext>
            </a:extLst>
          </p:cNvPr>
          <p:cNvCxnSpPr/>
          <p:nvPr/>
        </p:nvCxnSpPr>
        <p:spPr>
          <a:xfrm>
            <a:off x="6730584" y="4254756"/>
            <a:ext cx="0" cy="272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56291CC-C0C6-414B-969D-5C7A8E21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A94E89-C6C4-4301-8F6F-A4D69CB8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6656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Major Application of Bayesian Statistics: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83B65-971E-4F22-ADA0-D4301CE65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37" y="1123457"/>
            <a:ext cx="2325557" cy="1841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187B8-2561-4347-B414-0F4D464AD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26"/>
          <a:stretch/>
        </p:blipFill>
        <p:spPr>
          <a:xfrm>
            <a:off x="1152156" y="2980302"/>
            <a:ext cx="2530292" cy="2011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07F6E8-CB06-4B0B-AA64-8D8042102A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481" r="4691" b="3334"/>
          <a:stretch/>
        </p:blipFill>
        <p:spPr>
          <a:xfrm>
            <a:off x="1167146" y="5042208"/>
            <a:ext cx="2341659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06EADA-2F40-48C9-BF2F-DEC7F519BD9F}"/>
              </a:ext>
            </a:extLst>
          </p:cNvPr>
          <p:cNvSpPr/>
          <p:nvPr/>
        </p:nvSpPr>
        <p:spPr>
          <a:xfrm>
            <a:off x="149900" y="367780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Priors</a:t>
            </a:r>
            <a:endParaRPr lang="en-US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F647A1-DF8B-40DF-9636-27D4D8B7E1CF}"/>
              </a:ext>
            </a:extLst>
          </p:cNvPr>
          <p:cNvSpPr/>
          <p:nvPr/>
        </p:nvSpPr>
        <p:spPr>
          <a:xfrm>
            <a:off x="4203243" y="1843387"/>
            <a:ext cx="1064302" cy="4012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145BB8-F7B2-4FE7-92EF-BB2340060B8F}"/>
              </a:ext>
            </a:extLst>
          </p:cNvPr>
          <p:cNvSpPr/>
          <p:nvPr/>
        </p:nvSpPr>
        <p:spPr>
          <a:xfrm>
            <a:off x="4274693" y="3784563"/>
            <a:ext cx="1064302" cy="4012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F9C2F2C-D792-4A56-8B86-2E55DB53674D}"/>
              </a:ext>
            </a:extLst>
          </p:cNvPr>
          <p:cNvSpPr/>
          <p:nvPr/>
        </p:nvSpPr>
        <p:spPr>
          <a:xfrm>
            <a:off x="4203243" y="5555401"/>
            <a:ext cx="1064302" cy="4012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FDCAC7-AAE3-4621-8BA9-C36DAD2565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46" t="14182" r="3720" b="3518"/>
          <a:stretch/>
        </p:blipFill>
        <p:spPr>
          <a:xfrm>
            <a:off x="6610893" y="1176605"/>
            <a:ext cx="2099196" cy="1805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4256CF-0DF8-49A4-BE0B-D6EE100D7120}"/>
              </a:ext>
            </a:extLst>
          </p:cNvPr>
          <p:cNvSpPr txBox="1"/>
          <p:nvPr/>
        </p:nvSpPr>
        <p:spPr>
          <a:xfrm>
            <a:off x="6164759" y="1333871"/>
            <a:ext cx="118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b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|Data)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3EBCF-CA24-438C-84C3-C09C64B33471}"/>
              </a:ext>
            </a:extLst>
          </p:cNvPr>
          <p:cNvSpPr txBox="1"/>
          <p:nvPr/>
        </p:nvSpPr>
        <p:spPr>
          <a:xfrm>
            <a:off x="2728321" y="1333871"/>
            <a:ext cx="118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b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D4089C-F619-40FC-8F95-1D618CE8905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107" t="14182" r="8413" b="3148"/>
          <a:stretch/>
        </p:blipFill>
        <p:spPr>
          <a:xfrm>
            <a:off x="6710729" y="3191786"/>
            <a:ext cx="1957045" cy="18013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668F2B-8ABA-47A7-9884-10390B63CE0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709" t="10185" r="3882" b="3333"/>
          <a:stretch/>
        </p:blipFill>
        <p:spPr>
          <a:xfrm>
            <a:off x="6725109" y="5069640"/>
            <a:ext cx="2059808" cy="18013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222ED6-F254-480A-809D-D31AF59EB5AA}"/>
              </a:ext>
            </a:extLst>
          </p:cNvPr>
          <p:cNvSpPr txBox="1"/>
          <p:nvPr/>
        </p:nvSpPr>
        <p:spPr>
          <a:xfrm>
            <a:off x="6498477" y="324433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b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|Data)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0EAE4-37CD-477B-B31C-B30C2E15BA6A}"/>
              </a:ext>
            </a:extLst>
          </p:cNvPr>
          <p:cNvSpPr txBox="1"/>
          <p:nvPr/>
        </p:nvSpPr>
        <p:spPr>
          <a:xfrm>
            <a:off x="7317209" y="531206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Symbol" charset="2"/>
                <a:cs typeface="Symbol" charset="2"/>
              </a:rPr>
              <a:t>e</a:t>
            </a:r>
            <a:r>
              <a:rPr lang="en-US" i="1" baseline="-25000" dirty="0" err="1">
                <a:latin typeface="Times New Roman"/>
                <a:cs typeface="Times New Roman"/>
              </a:rPr>
              <a:t>i</a:t>
            </a:r>
            <a:r>
              <a:rPr lang="en-US" dirty="0" err="1">
                <a:latin typeface="Times New Roman"/>
                <a:cs typeface="Times New Roman"/>
              </a:rPr>
              <a:t>|Data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F479B-17AC-4444-800F-5F904ACB25B2}"/>
              </a:ext>
            </a:extLst>
          </p:cNvPr>
          <p:cNvSpPr txBox="1"/>
          <p:nvPr/>
        </p:nvSpPr>
        <p:spPr>
          <a:xfrm>
            <a:off x="2747451" y="531206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Symbol" charset="2"/>
                <a:cs typeface="Symbol" charset="2"/>
              </a:rPr>
              <a:t>e</a:t>
            </a:r>
            <a:r>
              <a:rPr lang="en-US" i="1" baseline="-25000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05512A-E994-4A29-9A65-7A8699D2A363}"/>
              </a:ext>
            </a:extLst>
          </p:cNvPr>
          <p:cNvSpPr txBox="1"/>
          <p:nvPr/>
        </p:nvSpPr>
        <p:spPr>
          <a:xfrm>
            <a:off x="2717465" y="324433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b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83A5E9-EC35-4C3A-8626-494B6DC02A78}"/>
              </a:ext>
            </a:extLst>
          </p:cNvPr>
          <p:cNvSpPr/>
          <p:nvPr/>
        </p:nvSpPr>
        <p:spPr>
          <a:xfrm>
            <a:off x="5585730" y="3677806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Posteriors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99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4" grpId="0"/>
      <p:bldP spid="15" grpId="0"/>
      <p:bldP spid="18" grpId="0"/>
      <p:bldP spid="19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A80382-74CC-4414-8D3F-AB0F9B40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50" y="598357"/>
            <a:ext cx="6890700" cy="618344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D0C674F-6F45-44D9-95A3-39BEB00EB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41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518" y="49965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Another world altogether: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764484"/>
            <a:ext cx="8686800" cy="47143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“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scenario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 is represented by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a joint probability function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Contains variables relevant to a situation which represent uncertain information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Contain “dependencies” between variables that describe how they influence each other.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graphical way to represent the joint probability function is with nodes and directed lines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Called a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Bayesian Network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Pearl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676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Outline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Bayes’ Rule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Bayesian Statistics (Briefly!)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Conjugates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General parametric using BUGS/MC software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Bayesian Networks (Just briefly. Take another course on this.)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Bayesian Hypothesis Testing/Model Checking</a:t>
            </a:r>
          </a:p>
        </p:txBody>
      </p:sp>
    </p:spTree>
    <p:extLst>
      <p:ext uri="{BB962C8B-B14F-4D97-AF65-F5344CB8AC3E}">
        <p14:creationId xmlns:p14="http://schemas.microsoft.com/office/powerpoint/2010/main" val="213425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1398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56555" y="1346332"/>
            <a:ext cx="7847248" cy="25330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(A Very!!) Simple example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Wiki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is the probability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Grass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Wet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Influenced by the possibility of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Rain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Influenced by the possibility of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Sprinkler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action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Sprinkler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action influenced by possibility of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 Rain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3423" y="4321739"/>
            <a:ext cx="8133648" cy="17665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Construct joint probability function to answer questions about this scenario: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Pr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(Grass Wet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Rain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Sprinkler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82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00589"/>
              </p:ext>
            </p:extLst>
          </p:nvPr>
        </p:nvGraphicFramePr>
        <p:xfrm>
          <a:off x="1944043" y="5883700"/>
          <a:ext cx="5301878" cy="965200"/>
        </p:xfrm>
        <a:graphic>
          <a:graphicData uri="http://schemas.openxmlformats.org/drawingml/2006/table">
            <a:tbl>
              <a:tblPr/>
              <a:tblGrid>
                <a:gridCol w="69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Sprinkler: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 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 off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Rain: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Grass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Wet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99%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71996"/>
              </p:ext>
            </p:extLst>
          </p:nvPr>
        </p:nvGraphicFramePr>
        <p:xfrm>
          <a:off x="162437" y="1486636"/>
          <a:ext cx="2833212" cy="769620"/>
        </p:xfrm>
        <a:graphic>
          <a:graphicData uri="http://schemas.openxmlformats.org/drawingml/2006/table">
            <a:tbl>
              <a:tblPr/>
              <a:tblGrid>
                <a:gridCol w="634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Rain: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Sprinkler: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99%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06578"/>
              </p:ext>
            </p:extLst>
          </p:nvPr>
        </p:nvGraphicFramePr>
        <p:xfrm>
          <a:off x="7023931" y="1872056"/>
          <a:ext cx="1093338" cy="391160"/>
        </p:xfrm>
        <a:graphic>
          <a:graphicData uri="http://schemas.openxmlformats.org/drawingml/2006/table">
            <a:tbl>
              <a:tblPr/>
              <a:tblGrid>
                <a:gridCol w="372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Rain: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56825" y="1019816"/>
            <a:ext cx="200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Pr(Sprinkler | Rain)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32126" y="1447500"/>
            <a:ext cx="9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Pr(Rain)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53076" y="5337796"/>
            <a:ext cx="3060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Pr(Grass Wet | Rain, Sprinkler)</a:t>
            </a:r>
            <a:endParaRPr lang="en-US" dirty="0"/>
          </a:p>
        </p:txBody>
      </p:sp>
      <p:pic>
        <p:nvPicPr>
          <p:cNvPr id="20" name="Picture 19" descr="rain_ne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4" y="2187266"/>
            <a:ext cx="5114455" cy="30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7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9994" y="1200631"/>
            <a:ext cx="2079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Pr(Sprinkler)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5748901" y="1197986"/>
            <a:ext cx="1421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Pr(Rain)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639816" y="5063733"/>
            <a:ext cx="2213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Pr(Grass Wet)</a:t>
            </a:r>
            <a:endParaRPr lang="en-US" sz="2800" dirty="0"/>
          </a:p>
        </p:txBody>
      </p:sp>
      <p:pic>
        <p:nvPicPr>
          <p:cNvPr id="2" name="Picture 1" descr="rain_net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t="7722" r="4814" b="7913"/>
          <a:stretch/>
        </p:blipFill>
        <p:spPr>
          <a:xfrm>
            <a:off x="1559950" y="1753332"/>
            <a:ext cx="6129363" cy="3340988"/>
          </a:xfrm>
          <a:prstGeom prst="rect">
            <a:avLst/>
          </a:prstGeom>
        </p:spPr>
      </p:pic>
      <p:pic>
        <p:nvPicPr>
          <p:cNvPr id="6" name="Picture 5" descr="rain_net_ev.tif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" t="7085" r="3467" b="7502"/>
          <a:stretch/>
        </p:blipFill>
        <p:spPr>
          <a:xfrm>
            <a:off x="1546141" y="1737142"/>
            <a:ext cx="6163050" cy="340204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074143" y="4542085"/>
            <a:ext cx="2549707" cy="778758"/>
            <a:chOff x="6074143" y="4542085"/>
            <a:chExt cx="2549707" cy="778758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6074143" y="4542085"/>
              <a:ext cx="1256242" cy="33134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272198" y="4674512"/>
              <a:ext cx="13516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You observe</a:t>
              </a:r>
            </a:p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grass </a:t>
              </a:r>
              <a:r>
                <a:rPr lang="en-GB" i="1" u="sng" dirty="0">
                  <a:solidFill>
                    <a:srgbClr val="000000"/>
                  </a:solidFill>
                  <a:latin typeface="Times New Roman" pitchFamily="18" charset="0"/>
                </a:rPr>
                <a:t>is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 wet.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773074" y="2567867"/>
            <a:ext cx="731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73074" y="2926823"/>
            <a:ext cx="731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722996" y="2507549"/>
            <a:ext cx="731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722996" y="2866505"/>
            <a:ext cx="731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7093" y="3211104"/>
            <a:ext cx="19287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Other probabilities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are adjusted given 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the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5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-11975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3256" y="842148"/>
            <a:ext cx="7514202" cy="45006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Areas where Bayesian Networks are used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Medical recommendation/diagnosis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IBM/Watson, Massachusetts General Hospital/DXplain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Image processing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Business decision support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Boeing, Intel, United Technologies, Oracle, Philips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Information search algorithms and on-line recommendation engines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Space vehicle diagnostics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NASA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Search and rescue planning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US Military</a:t>
            </a:r>
            <a:endParaRPr lang="en-GB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08345" y="4141725"/>
            <a:ext cx="5429666" cy="21536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Requires software. Some free stuff: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GeNIe (University of Pittsburgh)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SamIam (UCLA)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Hugin (Free only for a few nodes)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gR R-packages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gR</a:t>
            </a:r>
          </a:p>
        </p:txBody>
      </p:sp>
    </p:spTree>
    <p:extLst>
      <p:ext uri="{BB962C8B-B14F-4D97-AF65-F5344CB8AC3E}">
        <p14:creationId xmlns:p14="http://schemas.microsoft.com/office/powerpoint/2010/main" val="408130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pic>
        <p:nvPicPr>
          <p:cNvPr id="2" name="Picture 1" descr="painter.network_with_evidence_entered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465"/>
            <a:ext cx="9144000" cy="48316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468" y="6187215"/>
            <a:ext cx="891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Bayesian network for the provenance of a painting given trace evidence found on that painting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80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1D8861-D430-4FCB-B4C2-940EFD9A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8F4E61-8FC7-4BDA-B34C-F6CB4D999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Model Checking</a:t>
            </a:r>
          </a:p>
        </p:txBody>
      </p:sp>
    </p:spTree>
    <p:extLst>
      <p:ext uri="{BB962C8B-B14F-4D97-AF65-F5344CB8AC3E}">
        <p14:creationId xmlns:p14="http://schemas.microsoft.com/office/powerpoint/2010/main" val="1156364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Model Checking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3050"/>
            <a:ext cx="8686800" cy="52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Frequentist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hypothesis testing: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Assume/derive a “null” probability model for a statistic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E.g.: Sample averages follow a Gaussian curve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11" y="3265140"/>
            <a:ext cx="4572000" cy="29464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394224" y="4925108"/>
            <a:ext cx="818985" cy="1137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48434" y="458308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Say sample statistic falls here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33068" y="4952418"/>
            <a:ext cx="30823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“Wow”! That’s an unlikely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value under the null hypothesis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  (small p-value)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41220" y="1063110"/>
            <a:ext cx="8686800" cy="2193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Bayesian hypothesis testing: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Assume/derive a “null” probability model for a statistic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Assume an “alternative” probability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38" y="3883010"/>
            <a:ext cx="8262606" cy="294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45716" y="3769274"/>
            <a:ext cx="1013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x|null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40867" y="3769274"/>
            <a:ext cx="88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x|alt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02810" y="5629082"/>
            <a:ext cx="491248" cy="997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82295" y="5324888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Say sample statistic falls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902810" y="5874865"/>
            <a:ext cx="0" cy="7516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902810" y="4209009"/>
            <a:ext cx="0" cy="2417513"/>
          </a:xfrm>
          <a:prstGeom prst="line">
            <a:avLst/>
          </a:prstGeom>
          <a:ln>
            <a:solidFill>
              <a:srgbClr val="DF00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3938" y="3883010"/>
            <a:ext cx="8262606" cy="29464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4852010" y="5887565"/>
            <a:ext cx="0" cy="7516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F2191AF-07FB-4978-A24C-BE0C8E852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Model Checking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0DD083-2166-4BC8-8423-25FE2CFA3CF3}"/>
              </a:ext>
            </a:extLst>
          </p:cNvPr>
          <p:cNvSpPr/>
          <p:nvPr/>
        </p:nvSpPr>
        <p:spPr>
          <a:xfrm>
            <a:off x="7205652" y="4209009"/>
            <a:ext cx="1564685" cy="872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318DE-EC75-42B1-A3A6-DB560907C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182" y="4392586"/>
            <a:ext cx="1013019" cy="63912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FB51D0BA-73D7-486F-A9CB-0A0A8396D0D4}"/>
              </a:ext>
            </a:extLst>
          </p:cNvPr>
          <p:cNvSpPr/>
          <p:nvPr/>
        </p:nvSpPr>
        <p:spPr>
          <a:xfrm>
            <a:off x="7577250" y="4227696"/>
            <a:ext cx="506509" cy="9323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2FF302-97DB-49DB-9011-67DC383FAAD1}"/>
              </a:ext>
            </a:extLst>
          </p:cNvPr>
          <p:cNvSpPr/>
          <p:nvPr/>
        </p:nvSpPr>
        <p:spPr>
          <a:xfrm>
            <a:off x="7269007" y="2898260"/>
            <a:ext cx="1999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Bayes factor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or</a:t>
            </a:r>
          </a:p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likelihood ratio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depending on how it is computed…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6E34B8-5A8B-45AB-9AD2-D6741B46685F}"/>
              </a:ext>
            </a:extLst>
          </p:cNvPr>
          <p:cNvCxnSpPr>
            <a:stCxn id="8" idx="1"/>
          </p:cNvCxnSpPr>
          <p:nvPr/>
        </p:nvCxnSpPr>
        <p:spPr>
          <a:xfrm flipV="1">
            <a:off x="8083759" y="4098589"/>
            <a:ext cx="0" cy="595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563" y="2205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6261" y="4250361"/>
            <a:ext cx="8634039" cy="16396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Regardless of your philosophies about BFs/LRs: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…try to compute and work with them for practical situations of interest.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Do they deliver any value to you; helping to get closer to the “truth” or discern a clearer “scientific story”?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7542" y="6006218"/>
            <a:ext cx="8634039" cy="730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i="1" u="sng" dirty="0">
                <a:solidFill>
                  <a:srgbClr val="000000"/>
                </a:solidFill>
                <a:latin typeface="Times New Roman" pitchFamily="18" charset="0"/>
              </a:rPr>
              <a:t>Note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: Always be cognizant and “up-front” about the assumptions, strengths and weaknesses of your calculations.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261" y="3218579"/>
            <a:ext cx="8634039" cy="833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LRs are typically easier to compute than BFs but are far more arbitrary for assorted reasons…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4980" y="1517737"/>
            <a:ext cx="8634039" cy="1636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Until recently (~2004??) BFs are almost all impossible to compute for realistic models of practical interest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This is probably the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real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reason why they are unpopular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(whisper…)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in the applied Bayesian community</a:t>
            </a:r>
          </a:p>
        </p:txBody>
      </p:sp>
    </p:spTree>
    <p:extLst>
      <p:ext uri="{BB962C8B-B14F-4D97-AF65-F5344CB8AC3E}">
        <p14:creationId xmlns:p14="http://schemas.microsoft.com/office/powerpoint/2010/main" val="234485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563" y="2332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9413" y="1540419"/>
            <a:ext cx="8634039" cy="7709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a practical/applied Bayes methods course, so we’ll try to avoid Bayes Factors (for the most part), but a few last words </a:t>
            </a:r>
            <a:endParaRPr lang="en-GB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9413" y="2641600"/>
            <a:ext cx="8634039" cy="7709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BFs (and LRs for that matter) are used for “model comparison”</a:t>
            </a:r>
            <a:endParaRPr lang="en-GB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93" y="4976087"/>
            <a:ext cx="3373520" cy="623920"/>
          </a:xfrm>
          <a:prstGeom prst="rect">
            <a:avLst/>
          </a:prstGeom>
        </p:spPr>
      </p:pic>
      <p:sp>
        <p:nvSpPr>
          <p:cNvPr id="20" name="Left Brace 19"/>
          <p:cNvSpPr/>
          <p:nvPr/>
        </p:nvSpPr>
        <p:spPr>
          <a:xfrm rot="16200000">
            <a:off x="4269803" y="5145483"/>
            <a:ext cx="360947" cy="10561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81974" y="5789655"/>
            <a:ext cx="30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“Weight of the evidence” = BF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9413" y="3390848"/>
            <a:ext cx="81178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Thinking of evidence </a:t>
            </a:r>
            <a:r>
              <a:rPr lang="en-US" sz="2400" i="1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 as data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, we aught to be able to compare any two arbitrary  “models” (hypotheses) attorneys may want to compare: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037277" y="4673667"/>
            <a:ext cx="0" cy="578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>
            <a:off x="2037277" y="4918224"/>
            <a:ext cx="476588" cy="6817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  <p:bldP spid="21" grpId="0"/>
      <p:bldP spid="22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little about conditional probability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62575" y="5349870"/>
          <a:ext cx="37814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419100" progId="Equation.DSMT4">
                  <p:embed/>
                </p:oleObj>
              </mc:Choice>
              <mc:Fallback>
                <p:oleObj name="Equation" r:id="rId3" imgW="16129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5349870"/>
                        <a:ext cx="3781425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700683" y="1427644"/>
          <a:ext cx="31559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200" imgH="419100" progId="Equation.DSMT4">
                  <p:embed/>
                </p:oleObj>
              </mc:Choice>
              <mc:Fallback>
                <p:oleObj name="Equation" r:id="rId5" imgW="1346200" imgH="419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683" y="1427644"/>
                        <a:ext cx="315595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81274" y="1183968"/>
            <a:ext cx="3176915" cy="282747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629638">
            <a:off x="1258397" y="1840845"/>
            <a:ext cx="4320792" cy="282747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19321" y="5052533"/>
          <a:ext cx="32750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7000" imgH="190500" progId="Equation.DSMT4">
                  <p:embed/>
                </p:oleObj>
              </mc:Choice>
              <mc:Fallback>
                <p:oleObj name="Equation" r:id="rId7" imgW="1397000" imgH="190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21" y="5052533"/>
                        <a:ext cx="327501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695451" y="2894123"/>
          <a:ext cx="31559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46200" imgH="419100" progId="Equation.DSMT4">
                  <p:embed/>
                </p:oleObj>
              </mc:Choice>
              <mc:Fallback>
                <p:oleObj name="Equation" r:id="rId9" imgW="1346200" imgH="419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451" y="2894123"/>
                        <a:ext cx="315595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-331985" y="3231092"/>
            <a:ext cx="1883106" cy="483406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3354490" y="4230351"/>
            <a:ext cx="1622135" cy="63771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801326" y="3792484"/>
            <a:ext cx="2448122" cy="35463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91673" y="4396830"/>
          <a:ext cx="892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1000" imgH="190500" progId="Equation.DSMT4">
                  <p:embed/>
                </p:oleObj>
              </mc:Choice>
              <mc:Fallback>
                <p:oleObj name="Equation" r:id="rId11" imgW="381000" imgH="1905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73" y="4396830"/>
                        <a:ext cx="8921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3977014" y="5351517"/>
          <a:ext cx="892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1000" imgH="190500" progId="Equation.DSMT4">
                  <p:embed/>
                </p:oleObj>
              </mc:Choice>
              <mc:Fallback>
                <p:oleObj name="Equation" r:id="rId13" imgW="381000" imgH="190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014" y="5351517"/>
                        <a:ext cx="8921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6398153" y="4714438"/>
            <a:ext cx="2022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Bayes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’ Rule: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407271" y="1667807"/>
            <a:ext cx="1850920" cy="2208978"/>
            <a:chOff x="1407271" y="1667807"/>
            <a:chExt cx="1850920" cy="2208978"/>
          </a:xfrm>
        </p:grpSpPr>
        <p:cxnSp>
          <p:nvCxnSpPr>
            <p:cNvPr id="18" name="Straight Connector 17"/>
            <p:cNvCxnSpPr>
              <a:stCxn id="10" idx="1"/>
            </p:cNvCxnSpPr>
            <p:nvPr/>
          </p:nvCxnSpPr>
          <p:spPr>
            <a:xfrm rot="16200000" flipH="1">
              <a:off x="2515818" y="1667936"/>
              <a:ext cx="742499" cy="742242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2273105" y="1760656"/>
              <a:ext cx="1002764" cy="96740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1986905" y="1849491"/>
              <a:ext cx="1174405" cy="113299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1686507" y="1981816"/>
              <a:ext cx="1388904" cy="131334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1559631" y="2203059"/>
              <a:ext cx="1325161" cy="128760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H="1">
              <a:off x="1393806" y="2437550"/>
              <a:ext cx="1322152" cy="124470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1329743" y="2831850"/>
              <a:ext cx="1122463" cy="96740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518" y="17460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“Bayesian Framework” in Forensic Science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38567" y="4075761"/>
          <a:ext cx="5360315" cy="1012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0" imgH="431800" progId="Equation.DSMT4">
                  <p:embed/>
                </p:oleObj>
              </mc:Choice>
              <mc:Fallback>
                <p:oleObj name="Equation" r:id="rId3" imgW="22860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567" y="4075761"/>
                        <a:ext cx="5360315" cy="1012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Bayes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’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Rule</a:t>
            </a:r>
            <a:r>
              <a:rPr lang="en-GB" sz="3200" baseline="30000" dirty="0" err="1">
                <a:solidFill>
                  <a:srgbClr val="000000"/>
                </a:solidFill>
                <a:latin typeface="Times New Roman" pitchFamily="18" charset="0"/>
              </a:rPr>
              <a:t>Aitken</a:t>
            </a:r>
            <a:r>
              <a:rPr lang="en-GB" sz="3200" baseline="30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3200" baseline="300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the prosecution’s hypothesis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the defences’ hypothesis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any evidence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any background information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751013" y="5357813"/>
          <a:ext cx="53308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73300" imgH="419100" progId="Equation.DSMT4">
                  <p:embed/>
                </p:oleObj>
              </mc:Choice>
              <mc:Fallback>
                <p:oleObj name="Equation" r:id="rId5" imgW="2273300" imgH="419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5357813"/>
                        <a:ext cx="5330825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754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Odd’s form of Bayes’ Rule: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5876" y="4830846"/>
            <a:ext cx="7100021" cy="510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Posterior Odds = Likelihood Ratio × Prior Odds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1606556" y="2997567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4375172" y="3031892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6863455" y="3074797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14" name="Rectangle 13"/>
          <p:cNvSpPr/>
          <p:nvPr/>
        </p:nvSpPr>
        <p:spPr>
          <a:xfrm>
            <a:off x="811094" y="3898626"/>
            <a:ext cx="268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Posterior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01937" y="3939880"/>
            <a:ext cx="1755609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Likelihood Ratio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63471" y="3982785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784749" y="2179207"/>
          <a:ext cx="7647279" cy="1347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431800" progId="Equation.DSMT4">
                  <p:embed/>
                </p:oleObj>
              </mc:Choice>
              <mc:Fallback>
                <p:oleObj name="Equation" r:id="rId2" imgW="24511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749" y="2179207"/>
                        <a:ext cx="7647279" cy="1347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41BF73-F9F7-484F-8E05-A7D232DA6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8" y="1596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“Bayesian Framework” in Forensic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106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likelihood ratio has largely come to be the main quantity of interest in their literature: 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668588" y="2462213"/>
          <a:ext cx="360521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31800" progId="Equation.DSMT4">
                  <p:embed/>
                </p:oleObj>
              </mc:Choice>
              <mc:Fallback>
                <p:oleObj name="Equation" r:id="rId2" imgW="11557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2462213"/>
                        <a:ext cx="3605212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77784" y="3927518"/>
            <a:ext cx="7648648" cy="28314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measure of how much “weight” or “support” the “evidence” gives to one hypothesis relative to the other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Here,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relative to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GB" sz="2800" i="1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Major Players: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Evett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Aitken,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Champod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Influenced by Dennis Lindley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A7021-AAA4-4885-B9E0-306524530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8" y="1596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“Bayesian Framework” in Forensic Science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415623"/>
            <a:ext cx="8686800" cy="6133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Likelihood ratio ranges from 0 to infinity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170598" y="1244870"/>
          <a:ext cx="2749645" cy="102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31800" progId="Equation.DSMT4">
                  <p:embed/>
                </p:oleObj>
              </mc:Choice>
              <mc:Fallback>
                <p:oleObj name="Equation" r:id="rId2" imgW="11557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598" y="1244870"/>
                        <a:ext cx="2749645" cy="1026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88667" y="3085694"/>
            <a:ext cx="7648648" cy="1522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Points of interest on the LR scale: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0 means evidence TOTALLY 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DOES NOT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SUPPORT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015" y="4625098"/>
            <a:ext cx="79594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1 means evidence does not support either hypothesis more strongly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856" y="5620494"/>
            <a:ext cx="80862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∞ means evidence TOTALLY SUPPORTS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41325C-7482-44B7-947D-1EA4EAE81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8" y="1596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“Bayesian Framework” in Forensic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613074" y="1287775"/>
          <a:ext cx="3307170" cy="123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31800" progId="Equation.DSMT4">
                  <p:embed/>
                </p:oleObj>
              </mc:Choice>
              <mc:Fallback>
                <p:oleObj name="Equation" r:id="rId2" imgW="1155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74" y="1287775"/>
                        <a:ext cx="3307170" cy="123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4188" y="2917372"/>
            <a:ext cx="7793421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standard verbal scale of LR “weight of evidence”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IS IN NO WAY, SHAPE OR FORM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,  SETTLED IN THE STATISTICS LITERATURE!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popular verbal scale is due to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Jefferys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but there are others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READ British R v. T footwear case!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1A243-28F0-4743-A32B-BB566A807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8" y="1596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“Bayesian Framework” in Forensic Science</a:t>
            </a:r>
          </a:p>
        </p:txBody>
      </p:sp>
    </p:spTree>
    <p:extLst>
      <p:ext uri="{BB962C8B-B14F-4D97-AF65-F5344CB8AC3E}">
        <p14:creationId xmlns:p14="http://schemas.microsoft.com/office/powerpoint/2010/main" val="295300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25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Frequency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ratio of the number of observations of interest 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to the total number of observations 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It is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EMPIRICAL!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Probability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(frequentist): frequency of observation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the limit of a very large number of observations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35238" y="2820341"/>
          <a:ext cx="430688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43100" imgH="393700" progId="Equation.3">
                  <p:embed/>
                </p:oleObj>
              </mc:Choice>
              <mc:Fallback>
                <p:oleObj name="Equation" r:id="rId3" imgW="1943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2820341"/>
                        <a:ext cx="4306887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169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25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Belief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A “Bayesian’s” interpretation of probability. 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 observation (outcome, event) is a “measure of the state of knowlege”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Jaynes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1992313" lvl="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Bayesian-probabilities reflect degree of belief and can be assigned to any statement </a:t>
            </a:r>
          </a:p>
          <a:p>
            <a:pPr marL="1992313" lvl="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Beliefs (probabilities) can be updated in light of new evidence (data) via Bayes theorem.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449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642559"/>
            <a:ext cx="8686800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basic Bayesian philosophy: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636" y="3104703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Knowledge × Data =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26872" y="3098683"/>
            <a:ext cx="4026632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Updated Knowledge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03053" y="3803824"/>
            <a:ext cx="4350451" cy="1126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 algn="ctr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 better understanding of the 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21300" y="5294487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× Data = Posterior</a:t>
            </a:r>
          </a:p>
        </p:txBody>
      </p:sp>
    </p:spTree>
    <p:extLst>
      <p:ext uri="{BB962C8B-B14F-4D97-AF65-F5344CB8AC3E}">
        <p14:creationId xmlns:p14="http://schemas.microsoft.com/office/powerpoint/2010/main" val="232386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33979"/>
            <a:ext cx="8686800" cy="13473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Bayesian-ism can be a lot like a religion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Different “sects” of (dogmatic) Bayesians don’t believe other “sects” are “true Bayesians” </a:t>
            </a:r>
          </a:p>
        </p:txBody>
      </p:sp>
      <p:sp>
        <p:nvSpPr>
          <p:cNvPr id="2" name="Donut 1"/>
          <p:cNvSpPr/>
          <p:nvPr/>
        </p:nvSpPr>
        <p:spPr>
          <a:xfrm>
            <a:off x="431275" y="2778260"/>
            <a:ext cx="4595444" cy="1891853"/>
          </a:xfrm>
          <a:prstGeom prst="donut">
            <a:avLst>
              <a:gd name="adj" fmla="val 21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6018520" y="2538165"/>
            <a:ext cx="2739087" cy="1642456"/>
          </a:xfrm>
          <a:prstGeom prst="donut">
            <a:avLst>
              <a:gd name="adj" fmla="val 21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235020" y="4714768"/>
            <a:ext cx="3161542" cy="1799253"/>
          </a:xfrm>
          <a:prstGeom prst="donut">
            <a:avLst>
              <a:gd name="adj" fmla="val 21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260" y="5103906"/>
            <a:ext cx="4760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major Bayesian “churches”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727540" y="2967880"/>
            <a:ext cx="403183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Parametric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BUGS (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ayesian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sing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ibbs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ampling)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MCMC (Markov-Chain Monte Carlo)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Andrew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Gelman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(Columbia)</a:t>
            </a:r>
          </a:p>
          <a:p>
            <a:pPr algn="ctr"/>
            <a:r>
              <a:rPr lang="en-US" dirty="0">
                <a:latin typeface="Times New Roman"/>
                <a:cs typeface="Times New Roman"/>
              </a:rPr>
              <a:t>David </a:t>
            </a:r>
            <a:r>
              <a:rPr lang="en-US" dirty="0" err="1">
                <a:latin typeface="Times New Roman"/>
                <a:cs typeface="Times New Roman"/>
              </a:rPr>
              <a:t>Speigelhalter</a:t>
            </a:r>
            <a:r>
              <a:rPr lang="en-US" dirty="0">
                <a:latin typeface="Times New Roman"/>
                <a:cs typeface="Times New Roman"/>
              </a:rPr>
              <a:t> (Cambridge)</a:t>
            </a:r>
            <a:endParaRPr lang="en-GB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3064" y="2725340"/>
            <a:ext cx="26672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Bayes Nets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Graphical Models</a:t>
            </a:r>
          </a:p>
          <a:p>
            <a:pPr algn="ctr"/>
            <a:r>
              <a:rPr lang="en-US" dirty="0" err="1">
                <a:latin typeface="Times New Roman"/>
                <a:cs typeface="Times New Roman"/>
              </a:rPr>
              <a:t>Steffan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Lauritzen</a:t>
            </a:r>
            <a:r>
              <a:rPr lang="en-US" dirty="0">
                <a:latin typeface="Times New Roman"/>
                <a:cs typeface="Times New Roman"/>
              </a:rPr>
              <a:t> (Oxford)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Judea Pearl (UCLA)</a:t>
            </a:r>
            <a:endParaRPr lang="en-GB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0305" y="5130377"/>
            <a:ext cx="22230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Empirical Bayes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Data-driven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Brad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Efron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(Stanford)</a:t>
            </a:r>
          </a:p>
        </p:txBody>
      </p:sp>
    </p:spTree>
    <p:extLst>
      <p:ext uri="{BB962C8B-B14F-4D97-AF65-F5344CB8AC3E}">
        <p14:creationId xmlns:p14="http://schemas.microsoft.com/office/powerpoint/2010/main" val="347714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38269"/>
            <a:ext cx="8686800" cy="45093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What’s a Bayesian…??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Someone who adheres ONLY to belief interpretation of probability?</a:t>
            </a:r>
          </a:p>
          <a:p>
            <a:pPr marL="563563" lvl="1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Someone who uses Bayesian methods?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Only uses Bayesian methods?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Usually likes to beat-up on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frequentist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methodology…</a:t>
            </a:r>
          </a:p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2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53050"/>
            <a:ext cx="8686800" cy="52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DOING Bayesian statistics is hard!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01294" y="1706648"/>
            <a:ext cx="1286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Why?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987452" y="2329764"/>
            <a:ext cx="4811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Parametric Bayesian Methods</a:t>
            </a:r>
            <a:endParaRPr lang="en-US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5468" y="1693418"/>
            <a:ext cx="8686800" cy="480576"/>
            <a:chOff x="135468" y="4176316"/>
            <a:chExt cx="8686800" cy="480576"/>
          </a:xfrm>
        </p:grpSpPr>
        <p:sp>
          <p:nvSpPr>
            <p:cNvPr id="12" name="Smiley Face 11"/>
            <p:cNvSpPr/>
            <p:nvPr/>
          </p:nvSpPr>
          <p:spPr>
            <a:xfrm>
              <a:off x="6455369" y="4255696"/>
              <a:ext cx="436531" cy="34397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35468" y="4176316"/>
              <a:ext cx="8686800" cy="4805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887413" lvl="1" indent="-323850">
                <a:spcBef>
                  <a:spcPts val="800"/>
                </a:spcBef>
                <a:buFont typeface="Times New Roman" pitchFamily="18" charset="0"/>
                <a:buChar char="•"/>
                <a:tabLst>
                  <a:tab pos="430213" algn="l"/>
                  <a:tab pos="1344613" algn="l"/>
                  <a:tab pos="2259013" algn="l"/>
                  <a:tab pos="3173413" algn="l"/>
                  <a:tab pos="4087813" algn="l"/>
                  <a:tab pos="5002213" algn="l"/>
                  <a:tab pos="5916613" algn="l"/>
                  <a:tab pos="6831013" algn="l"/>
                  <a:tab pos="7745413" algn="l"/>
                  <a:tab pos="8659813" algn="l"/>
                  <a:tab pos="9574213" algn="l"/>
                  <a:tab pos="10488613" algn="l"/>
                </a:tabLst>
              </a:pPr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We will up-date this prior belief later</a:t>
              </a: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88916" y="2919481"/>
            <a:ext cx="8686800" cy="52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All probability functions are “parameterized”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A12A63-6035-4240-9EB5-6285A107D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790" y="3671278"/>
            <a:ext cx="1056218" cy="3896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1136A0-F526-4037-8300-A836AE182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482" y="4320889"/>
            <a:ext cx="1056217" cy="389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7A063-94DA-44A5-A4FA-179E9E08F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97" y="5533944"/>
            <a:ext cx="4604542" cy="9228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138140-0356-4A58-A227-5CC549C994AD}"/>
              </a:ext>
            </a:extLst>
          </p:cNvPr>
          <p:cNvSpPr/>
          <p:nvPr/>
        </p:nvSpPr>
        <p:spPr>
          <a:xfrm>
            <a:off x="619137" y="4985341"/>
            <a:ext cx="2087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example: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22D1B6-A162-493D-9049-9BA467318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157" y="5225330"/>
            <a:ext cx="4494519" cy="1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xit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1532</Words>
  <Application>Microsoft Macintosh PowerPoint</Application>
  <PresentationFormat>On-screen Show (4:3)</PresentationFormat>
  <Paragraphs>264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114</cp:revision>
  <dcterms:created xsi:type="dcterms:W3CDTF">2011-09-22T13:36:22Z</dcterms:created>
  <dcterms:modified xsi:type="dcterms:W3CDTF">2023-05-11T16:30:04Z</dcterms:modified>
</cp:coreProperties>
</file>