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  <p:sldId id="258" r:id="rId5"/>
    <p:sldId id="264" r:id="rId6"/>
    <p:sldId id="261" r:id="rId7"/>
    <p:sldId id="259" r:id="rId8"/>
    <p:sldId id="260" r:id="rId9"/>
    <p:sldId id="279" r:id="rId10"/>
    <p:sldId id="280" r:id="rId11"/>
    <p:sldId id="267" r:id="rId12"/>
    <p:sldId id="266" r:id="rId13"/>
    <p:sldId id="265" r:id="rId14"/>
    <p:sldId id="268" r:id="rId15"/>
    <p:sldId id="269" r:id="rId16"/>
    <p:sldId id="272" r:id="rId17"/>
    <p:sldId id="270" r:id="rId18"/>
    <p:sldId id="271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5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5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0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44BC-96C0-A14B-B7F2-719C174BA087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36E0-CEA9-4245-9C38-F1466D77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3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950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Graphical Models in Brief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416" y="6467034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 descr="initial_ne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" y="2408376"/>
            <a:ext cx="9144000" cy="24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8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458" y="51273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Directed Graphs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8943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455495" y="3160095"/>
            <a:ext cx="1506883" cy="914400"/>
            <a:chOff x="1636417" y="1477207"/>
            <a:chExt cx="1506883" cy="914400"/>
          </a:xfrm>
        </p:grpSpPr>
        <p:sp>
          <p:nvSpPr>
            <p:cNvPr id="7" name="Oval 6"/>
            <p:cNvSpPr/>
            <p:nvPr/>
          </p:nvSpPr>
          <p:spPr>
            <a:xfrm>
              <a:off x="1636417" y="1477207"/>
              <a:ext cx="1506883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3166" y="1656058"/>
              <a:ext cx="1141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Disease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71315" y="3149558"/>
            <a:ext cx="1529345" cy="914400"/>
            <a:chOff x="2228900" y="1477207"/>
            <a:chExt cx="1529345" cy="914400"/>
          </a:xfrm>
        </p:grpSpPr>
        <p:sp>
          <p:nvSpPr>
            <p:cNvPr id="10" name="Oval 9"/>
            <p:cNvSpPr/>
            <p:nvPr/>
          </p:nvSpPr>
          <p:spPr>
            <a:xfrm>
              <a:off x="2228900" y="1477207"/>
              <a:ext cx="1518783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56662" y="1657018"/>
              <a:ext cx="15015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Symptoms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962379" y="3599892"/>
            <a:ext cx="1036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3758" y="1754495"/>
            <a:ext cx="7174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It helps me to remember: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3994" y="3230557"/>
            <a:ext cx="14093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Typical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180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8498" y="492402"/>
            <a:ext cx="837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PMF Equivalents and common graph motifs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188" y="1492576"/>
            <a:ext cx="6917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In general, for a graph consisting of nodes in the set: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561" y="2228811"/>
            <a:ext cx="4381500" cy="46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654" y="3210459"/>
            <a:ext cx="4826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The joint PMF is (product/chain rule):</a:t>
            </a:r>
            <a:endParaRPr lang="en-US" sz="2200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770" y="3870285"/>
            <a:ext cx="5257800" cy="13335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637045" y="4755571"/>
            <a:ext cx="336927" cy="93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53763" y="5599425"/>
            <a:ext cx="2139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Parent nodes of </a:t>
            </a:r>
            <a:r>
              <a:rPr lang="en-US" sz="2000" i="1" dirty="0" smtClean="0">
                <a:latin typeface="Times New Roman"/>
                <a:cs typeface="Times New Roman"/>
              </a:rPr>
              <a:t>A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i</a:t>
            </a:r>
            <a:endParaRPr lang="en-US" sz="2000" i="1" baseline="-250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0600" y="6250960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This equation defined the Bayesian Network DAG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45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1511822" y="568583"/>
            <a:ext cx="58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Example: Monty Hall Problem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2133" y="1443841"/>
            <a:ext cx="864346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 the “Let’s Make a Deal” game show, a version of the Choose a Door game is (Monty himself pointed out that there are many variations depending on what his mood was):</a:t>
            </a:r>
          </a:p>
          <a:p>
            <a:r>
              <a:rPr lang="en-US" sz="2400" dirty="0">
                <a:latin typeface="Times New Roman"/>
                <a:cs typeface="Times New Roman"/>
              </a:rPr>
              <a:t> 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You are given the choice of three doors: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Behind one door the real prize,  a car.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Behind the others, goats or other gag prizes. 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400" dirty="0">
                <a:latin typeface="Times New Roman"/>
                <a:cs typeface="Times New Roman"/>
              </a:rPr>
              <a:t>You pick a door, say No. </a:t>
            </a:r>
            <a:r>
              <a:rPr lang="en-US" sz="2400" dirty="0" smtClean="0">
                <a:latin typeface="Times New Roman"/>
                <a:cs typeface="Times New Roman"/>
              </a:rPr>
              <a:t>1. The host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(who </a:t>
            </a:r>
            <a:r>
              <a:rPr lang="en-US" sz="2400" dirty="0">
                <a:latin typeface="Times New Roman"/>
                <a:cs typeface="Times New Roman"/>
              </a:rPr>
              <a:t>knows what's behind the </a:t>
            </a:r>
            <a:r>
              <a:rPr lang="en-US" sz="2400" dirty="0" smtClean="0">
                <a:latin typeface="Times New Roman"/>
                <a:cs typeface="Times New Roman"/>
              </a:rPr>
              <a:t>doors) </a:t>
            </a:r>
            <a:r>
              <a:rPr lang="en-US" sz="2400" dirty="0">
                <a:latin typeface="Times New Roman"/>
                <a:cs typeface="Times New Roman"/>
              </a:rPr>
              <a:t>opens another door, say No. 3, which has a goat. He then says to you, </a:t>
            </a:r>
            <a:r>
              <a:rPr lang="en-US" sz="2400" dirty="0" smtClean="0">
                <a:latin typeface="Times New Roman"/>
                <a:cs typeface="Times New Roman"/>
              </a:rPr>
              <a:t>“Do </a:t>
            </a:r>
            <a:r>
              <a:rPr lang="en-US" sz="2400" dirty="0">
                <a:latin typeface="Times New Roman"/>
                <a:cs typeface="Times New Roman"/>
              </a:rPr>
              <a:t>you want to </a:t>
            </a:r>
            <a:r>
              <a:rPr lang="en-US" sz="2400" dirty="0" smtClean="0">
                <a:latin typeface="Times New Roman"/>
                <a:cs typeface="Times New Roman"/>
              </a:rPr>
              <a:t>switch to </a:t>
            </a:r>
            <a:r>
              <a:rPr lang="en-US" sz="2400" dirty="0">
                <a:latin typeface="Times New Roman"/>
                <a:cs typeface="Times New Roman"/>
              </a:rPr>
              <a:t>door No. 2</a:t>
            </a:r>
            <a:r>
              <a:rPr lang="en-US" sz="2400" dirty="0" smtClean="0">
                <a:latin typeface="Times New Roman"/>
                <a:cs typeface="Times New Roman"/>
              </a:rPr>
              <a:t>?”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4236" y="6040822"/>
            <a:ext cx="8643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Question</a:t>
            </a:r>
            <a:r>
              <a:rPr lang="en-US" sz="2400" dirty="0" smtClean="0">
                <a:latin typeface="Times New Roman"/>
                <a:cs typeface="Times New Roman"/>
              </a:rPr>
              <a:t>: Is </a:t>
            </a:r>
            <a:r>
              <a:rPr lang="en-US" sz="2400" dirty="0">
                <a:latin typeface="Times New Roman"/>
                <a:cs typeface="Times New Roman"/>
              </a:rPr>
              <a:t>it to your advantage to switch your choice?</a:t>
            </a:r>
          </a:p>
        </p:txBody>
      </p:sp>
    </p:spTree>
    <p:extLst>
      <p:ext uri="{BB962C8B-B14F-4D97-AF65-F5344CB8AC3E}">
        <p14:creationId xmlns:p14="http://schemas.microsoft.com/office/powerpoint/2010/main" val="412941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1511822" y="568583"/>
            <a:ext cx="58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Example: Monty Hall Problem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5393" y="2155341"/>
            <a:ext cx="883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rize is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Behind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5487" y="230774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Your </a:t>
            </a:r>
            <a:r>
              <a:rPr lang="en-US" b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hoice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of 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280692" y="2012802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98571" y="2051676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25059" y="3981384"/>
            <a:ext cx="126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onty Hall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Chooses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425006" y="3828984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47252" y="3161116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59158" y="3148158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2049" y="1667037"/>
            <a:ext cx="4802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Nodes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 = Prize is behind door #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 = Your choice of door #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 = Monty’s choice of door #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2049" y="3585193"/>
            <a:ext cx="4802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Joint PMF for the scenario: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r="68802"/>
          <a:stretch/>
        </p:blipFill>
        <p:spPr>
          <a:xfrm>
            <a:off x="1062130" y="4172315"/>
            <a:ext cx="1732645" cy="3341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2049" y="4910940"/>
            <a:ext cx="6135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are the dependencies between the nodes</a:t>
            </a:r>
            <a:r>
              <a:rPr lang="en-US" sz="2400" dirty="0" smtClean="0">
                <a:latin typeface="Times New Roman"/>
                <a:cs typeface="Times New Roman"/>
              </a:rPr>
              <a:t>?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2048" y="5390386"/>
            <a:ext cx="8807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Your </a:t>
            </a:r>
            <a:r>
              <a:rPr lang="en-US" sz="2000" dirty="0">
                <a:latin typeface="Times New Roman"/>
                <a:cs typeface="Times New Roman"/>
              </a:rPr>
              <a:t>choice of door affects Monty’s choice of door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door the prize is behind affects Monty’s choice of door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Your choice of door is not affected by anything in this scenario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door the prize is behind is not affected by anything in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43146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5" grpId="0" animBg="1"/>
      <p:bldP spid="36" grpId="0" animBg="1"/>
      <p:bldP spid="37" grpId="0"/>
      <p:bldP spid="38" grpId="0" animBg="1"/>
      <p:bldP spid="43" grpId="0"/>
      <p:bldP spid="20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1511822" y="568583"/>
            <a:ext cx="58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Example: Monty Hall Problem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5393" y="2155341"/>
            <a:ext cx="883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rize is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Behind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5487" y="230774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Your </a:t>
            </a:r>
            <a:r>
              <a:rPr lang="en-US" b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hoice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of 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280692" y="2012802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98571" y="2051676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25059" y="3981384"/>
            <a:ext cx="126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onty Hall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Chooses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425006" y="3828984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47252" y="3161116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59158" y="3148158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2139" y="1609574"/>
            <a:ext cx="50539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Task: </a:t>
            </a:r>
            <a:r>
              <a:rPr lang="en-US" sz="2800" b="1" dirty="0" smtClean="0">
                <a:latin typeface="Times New Roman"/>
                <a:cs typeface="Times New Roman"/>
              </a:rPr>
              <a:t>Marginalize nodes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Knowing the probability table of each node, compute all marginal probabilities: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err="1" smtClean="0">
                <a:latin typeface="Times New Roman"/>
                <a:cs typeface="Times New Roman"/>
              </a:rPr>
              <a:t>Marginals</a:t>
            </a:r>
            <a:r>
              <a:rPr lang="en-US" sz="2000" dirty="0" smtClean="0">
                <a:latin typeface="Times New Roman"/>
                <a:cs typeface="Times New Roman"/>
              </a:rPr>
              <a:t> of prior nodes are just their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316" y="1596616"/>
            <a:ext cx="4065585" cy="244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221" y="6053859"/>
            <a:ext cx="3695992" cy="51906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67515" y="4394216"/>
            <a:ext cx="505390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/>
              <a:buChar char="•"/>
            </a:pPr>
            <a:r>
              <a:rPr lang="en-US" sz="2000" dirty="0" err="1" smtClean="0">
                <a:latin typeface="Times New Roman"/>
                <a:cs typeface="Times New Roman"/>
              </a:rPr>
              <a:t>Marginals</a:t>
            </a:r>
            <a:r>
              <a:rPr lang="en-US" sz="2000" dirty="0" smtClean="0">
                <a:latin typeface="Times New Roman"/>
                <a:cs typeface="Times New Roman"/>
              </a:rPr>
              <a:t> of conditional nodes generally requires software:</a:t>
            </a:r>
          </a:p>
          <a:p>
            <a:pPr marL="1714500" lvl="3" indent="-34290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Graph theoretic operations</a:t>
            </a:r>
          </a:p>
          <a:p>
            <a:pPr marL="1714500" lvl="3" indent="-34290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Some form of Pearl’s “Message Passing Algorithm”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972" y="3880816"/>
            <a:ext cx="1522233" cy="2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11822" y="568583"/>
            <a:ext cx="58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Example: Monty Hall Problem</a:t>
            </a:r>
            <a:endParaRPr lang="en-US" sz="360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83123"/>
              </p:ext>
            </p:extLst>
          </p:nvPr>
        </p:nvGraphicFramePr>
        <p:xfrm>
          <a:off x="457201" y="5657769"/>
          <a:ext cx="8229598" cy="920195"/>
        </p:xfrm>
        <a:graphic>
          <a:graphicData uri="http://schemas.openxmlformats.org/drawingml/2006/table">
            <a:tbl>
              <a:tblPr/>
              <a:tblGrid>
                <a:gridCol w="1743157"/>
                <a:gridCol w="1434844"/>
                <a:gridCol w="557336"/>
                <a:gridCol w="569194"/>
                <a:gridCol w="581052"/>
                <a:gridCol w="581052"/>
                <a:gridCol w="557336"/>
                <a:gridCol w="521761"/>
                <a:gridCol w="569194"/>
                <a:gridCol w="533620"/>
                <a:gridCol w="581052"/>
              </a:tblGrid>
              <a:tr h="182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Pr(M|P,C)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rize is Behind Door #: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3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Your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hoice of Door #: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onty Hall Chooses Door #: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  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61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  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61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  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15250"/>
              </p:ext>
            </p:extLst>
          </p:nvPr>
        </p:nvGraphicFramePr>
        <p:xfrm>
          <a:off x="449909" y="1572539"/>
          <a:ext cx="3060700" cy="797560"/>
        </p:xfrm>
        <a:graphic>
          <a:graphicData uri="http://schemas.openxmlformats.org/drawingml/2006/table">
            <a:tbl>
              <a:tblPr/>
              <a:tblGrid>
                <a:gridCol w="1549400"/>
                <a:gridCol w="6858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Pr(P)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rize is Behind Door #: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87168"/>
              </p:ext>
            </p:extLst>
          </p:nvPr>
        </p:nvGraphicFramePr>
        <p:xfrm>
          <a:off x="5440571" y="1577165"/>
          <a:ext cx="3086100" cy="797560"/>
        </p:xfrm>
        <a:graphic>
          <a:graphicData uri="http://schemas.openxmlformats.org/drawingml/2006/table">
            <a:tbl>
              <a:tblPr/>
              <a:tblGrid>
                <a:gridCol w="1549400"/>
                <a:gridCol w="7112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Pr(C)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Your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hoice of Door #: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97915" y="2540985"/>
            <a:ext cx="883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rize is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Behind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8009" y="269338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Your </a:t>
            </a:r>
            <a:r>
              <a:rPr lang="en-US" b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hoice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of 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33214" y="2398446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1093" y="2437320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77581" y="4367028"/>
            <a:ext cx="126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onty Hall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Chooses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77528" y="4214628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99774" y="3546760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1680" y="3533802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4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11822" y="568583"/>
            <a:ext cx="58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Example: Monty Hall Problem</a:t>
            </a:r>
            <a:endParaRPr lang="en-US" sz="360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97483"/>
              </p:ext>
            </p:extLst>
          </p:nvPr>
        </p:nvGraphicFramePr>
        <p:xfrm>
          <a:off x="457201" y="5657769"/>
          <a:ext cx="8229598" cy="920195"/>
        </p:xfrm>
        <a:graphic>
          <a:graphicData uri="http://schemas.openxmlformats.org/drawingml/2006/table">
            <a:tbl>
              <a:tblPr/>
              <a:tblGrid>
                <a:gridCol w="1743157"/>
                <a:gridCol w="1434844"/>
                <a:gridCol w="557336"/>
                <a:gridCol w="569194"/>
                <a:gridCol w="581052"/>
                <a:gridCol w="581052"/>
                <a:gridCol w="557336"/>
                <a:gridCol w="521761"/>
                <a:gridCol w="569194"/>
                <a:gridCol w="533620"/>
                <a:gridCol w="581052"/>
              </a:tblGrid>
              <a:tr h="182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Pr(M|P,C)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rize is Behind Door #: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3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Your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hoice of Door #: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onty Hall Chooses Door #: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  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61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  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61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  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1858" marR="11858" marT="11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07387"/>
              </p:ext>
            </p:extLst>
          </p:nvPr>
        </p:nvGraphicFramePr>
        <p:xfrm>
          <a:off x="449909" y="1572539"/>
          <a:ext cx="3060700" cy="797560"/>
        </p:xfrm>
        <a:graphic>
          <a:graphicData uri="http://schemas.openxmlformats.org/drawingml/2006/table">
            <a:tbl>
              <a:tblPr/>
              <a:tblGrid>
                <a:gridCol w="1549400"/>
                <a:gridCol w="6858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Pr(P)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rize is Behind Door #: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3649"/>
              </p:ext>
            </p:extLst>
          </p:nvPr>
        </p:nvGraphicFramePr>
        <p:xfrm>
          <a:off x="5440571" y="1577165"/>
          <a:ext cx="3086100" cy="797560"/>
        </p:xfrm>
        <a:graphic>
          <a:graphicData uri="http://schemas.openxmlformats.org/drawingml/2006/table">
            <a:tbl>
              <a:tblPr/>
              <a:tblGrid>
                <a:gridCol w="1549400"/>
                <a:gridCol w="7112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Pr(C)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Your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hoice of Door #: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door 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97915" y="2540985"/>
            <a:ext cx="883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rize is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Behind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8009" y="269338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Your </a:t>
            </a:r>
            <a:r>
              <a:rPr lang="en-US" b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hoice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of 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7581" y="4367028"/>
            <a:ext cx="126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onty Hall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Chooses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77528" y="4214628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99774" y="3546760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1680" y="3533802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4528"/>
          <a:stretch/>
        </p:blipFill>
        <p:spPr>
          <a:xfrm>
            <a:off x="1949048" y="2563803"/>
            <a:ext cx="5829300" cy="29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1511822" y="568583"/>
            <a:ext cx="58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Example: Monty Hall Problem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5393" y="2155341"/>
            <a:ext cx="883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rize is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Behind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5487" y="230774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Your </a:t>
            </a:r>
            <a:r>
              <a:rPr lang="en-US" b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hoice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of 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280692" y="2012802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98571" y="2051676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25059" y="3981384"/>
            <a:ext cx="126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onty Hall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Chooses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Door #: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425006" y="3828984"/>
            <a:ext cx="1434084" cy="1135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47252" y="3161116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59158" y="3148158"/>
            <a:ext cx="472444" cy="745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2139" y="1609574"/>
            <a:ext cx="505390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Task: </a:t>
            </a:r>
            <a:r>
              <a:rPr lang="en-US" sz="2800" b="1" dirty="0" smtClean="0">
                <a:latin typeface="Times New Roman"/>
                <a:cs typeface="Times New Roman"/>
              </a:rPr>
              <a:t>Update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</a:t>
            </a:r>
            <a:r>
              <a:rPr lang="en-US" sz="2800" dirty="0" err="1" smtClean="0">
                <a:latin typeface="Times New Roman"/>
                <a:cs typeface="Times New Roman"/>
              </a:rPr>
              <a:t>arginals</a:t>
            </a:r>
            <a:r>
              <a:rPr lang="en-US" sz="2800" dirty="0" smtClean="0">
                <a:latin typeface="Times New Roman"/>
                <a:cs typeface="Times New Roman"/>
              </a:rPr>
              <a:t> of nodes after data is collected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After introducing “evidence” or “observations” how are our beliefs about the states of the other nodes changed?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5251" y="3206157"/>
            <a:ext cx="91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oor #1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70487" y="4847718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oor #3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8280625" y="3005903"/>
            <a:ext cx="281636" cy="2520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720280" y="4687347"/>
            <a:ext cx="281636" cy="2520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02" y="5765287"/>
            <a:ext cx="7162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7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11822" y="568583"/>
            <a:ext cx="58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Example: Monty Hall Problem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955800"/>
            <a:ext cx="4876800" cy="293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6943" y="2639201"/>
            <a:ext cx="91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oor #1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5300" y="4834760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oor #3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728764" y="2558823"/>
            <a:ext cx="281636" cy="2520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015093" y="4674389"/>
            <a:ext cx="281636" cy="2520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85904" y="2532907"/>
            <a:ext cx="872584" cy="80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5904" y="2613285"/>
            <a:ext cx="872584" cy="17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5" y="2035821"/>
            <a:ext cx="20863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Updated beliefs about which door to pick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670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8198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Software: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SamIam</a:t>
            </a:r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3" y="2112410"/>
            <a:ext cx="7929634" cy="453265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2440581" y="1455886"/>
            <a:ext cx="138920" cy="125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67542" y="1825712"/>
            <a:ext cx="515900" cy="82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54140" y="1680184"/>
            <a:ext cx="1018572" cy="965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4580" y="1510303"/>
            <a:ext cx="130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Draw nodes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8951" y="1086554"/>
            <a:ext cx="25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Draw dependency arrows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0729" y="1338089"/>
            <a:ext cx="276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Compute </a:t>
            </a:r>
            <a:r>
              <a:rPr lang="en-US" dirty="0" err="1" smtClean="0">
                <a:latin typeface="Times New Roman"/>
                <a:cs typeface="Times New Roman"/>
              </a:rPr>
              <a:t>marginals</a:t>
            </a:r>
            <a:r>
              <a:rPr lang="en-US" dirty="0" smtClean="0">
                <a:latin typeface="Times New Roman"/>
                <a:cs typeface="Times New Roman"/>
              </a:rPr>
              <a:t>/updates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23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950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Directed Graphs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013246" y="1608513"/>
            <a:ext cx="1015481" cy="1026200"/>
            <a:chOff x="2228901" y="1365407"/>
            <a:chExt cx="1015481" cy="1026200"/>
          </a:xfrm>
        </p:grpSpPr>
        <p:sp>
          <p:nvSpPr>
            <p:cNvPr id="7" name="Oval 6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36583" y="1597976"/>
            <a:ext cx="1029382" cy="1026200"/>
            <a:chOff x="2228901" y="1365407"/>
            <a:chExt cx="1029382" cy="1026200"/>
          </a:xfrm>
        </p:grpSpPr>
        <p:sp>
          <p:nvSpPr>
            <p:cNvPr id="10" name="Oval 9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5527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927646" y="2160110"/>
            <a:ext cx="1036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7523" y="3122868"/>
            <a:ext cx="707116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Word equivalents: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outcome of A influences the outcome of B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influences B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“causes” B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effects B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Knowledge of A is relevant for my belief about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072" y="5854845"/>
            <a:ext cx="460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Called a </a:t>
            </a:r>
            <a:r>
              <a:rPr lang="en-US" sz="2800" b="1" dirty="0" smtClean="0">
                <a:latin typeface="Times New Roman"/>
                <a:cs typeface="Times New Roman"/>
              </a:rPr>
              <a:t>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308568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8198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Software: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SamIam</a:t>
            </a:r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49" y="2099351"/>
            <a:ext cx="7592992" cy="46395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113973" y="1838942"/>
            <a:ext cx="2500130" cy="206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0596" y="1838942"/>
            <a:ext cx="471219" cy="648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36313" y="1838942"/>
            <a:ext cx="291020" cy="648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36313" y="1838942"/>
            <a:ext cx="291020" cy="2341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4575" y="1469610"/>
            <a:ext cx="269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Switch on node histograms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7333" y="1049792"/>
            <a:ext cx="227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Enter evidence by clicking on observed states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149" y="151662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Switch back to edit mode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077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8198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Software: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GeNIe</a:t>
            </a:r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2" y="1863753"/>
            <a:ext cx="8268106" cy="382506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936662" y="1640496"/>
            <a:ext cx="317477" cy="71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9955" y="1526392"/>
            <a:ext cx="515900" cy="82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30969" y="1640496"/>
            <a:ext cx="621725" cy="706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9997" y="1320972"/>
            <a:ext cx="130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Draw nodes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1688" y="1199752"/>
            <a:ext cx="25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Draw dependency arrows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6376" y="1308520"/>
            <a:ext cx="276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Compute </a:t>
            </a:r>
            <a:r>
              <a:rPr lang="en-US" dirty="0" err="1" smtClean="0">
                <a:latin typeface="Times New Roman"/>
                <a:cs typeface="Times New Roman"/>
              </a:rPr>
              <a:t>marginals</a:t>
            </a:r>
            <a:r>
              <a:rPr lang="en-US" dirty="0" smtClean="0">
                <a:latin typeface="Times New Roman"/>
                <a:cs typeface="Times New Roman"/>
              </a:rPr>
              <a:t>/updates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123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8198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Software: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GeNIe</a:t>
            </a:r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89" y="3018803"/>
            <a:ext cx="7301972" cy="319280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129742" y="2619501"/>
            <a:ext cx="727551" cy="502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479019" y="2354905"/>
            <a:ext cx="886290" cy="767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53658" y="2354905"/>
            <a:ext cx="211651" cy="2593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65309" y="2354905"/>
            <a:ext cx="2658870" cy="2963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3371" y="1910362"/>
            <a:ext cx="269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Switch on node histograms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0571" y="3881350"/>
            <a:ext cx="227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Enter evidence by clicking on observed states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289" y="23138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Toggle update immediately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73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5584467" y="1523324"/>
            <a:ext cx="1015481" cy="1026200"/>
            <a:chOff x="2228901" y="1365407"/>
            <a:chExt cx="1015481" cy="1026200"/>
          </a:xfrm>
        </p:grpSpPr>
        <p:sp>
          <p:nvSpPr>
            <p:cNvPr id="2" name="Oval 1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908" y="492402"/>
            <a:ext cx="8635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PMF Equivalents and Common </a:t>
            </a:r>
            <a:r>
              <a:rPr lang="en-US" sz="3600" dirty="0">
                <a:latin typeface="Times New Roman"/>
                <a:cs typeface="Times New Roman"/>
              </a:rPr>
              <a:t>G</a:t>
            </a:r>
            <a:r>
              <a:rPr lang="en-US" sz="3600" dirty="0" smtClean="0">
                <a:latin typeface="Times New Roman"/>
                <a:cs typeface="Times New Roman"/>
              </a:rPr>
              <a:t>raph </a:t>
            </a:r>
            <a:r>
              <a:rPr lang="en-US" sz="3600" dirty="0">
                <a:latin typeface="Times New Roman"/>
                <a:cs typeface="Times New Roman"/>
              </a:rPr>
              <a:t>M</a:t>
            </a:r>
            <a:r>
              <a:rPr lang="en-US" sz="3600" dirty="0" smtClean="0">
                <a:latin typeface="Times New Roman"/>
                <a:cs typeface="Times New Roman"/>
              </a:rPr>
              <a:t>otifs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698" y="1856888"/>
            <a:ext cx="1143000" cy="469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201317" y="1742012"/>
            <a:ext cx="13466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“node”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001" y="1792098"/>
            <a:ext cx="331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probability of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0781" y="3166644"/>
            <a:ext cx="555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 node represents a probability table: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939970" y="4461685"/>
            <a:ext cx="1015481" cy="1026200"/>
            <a:chOff x="2228901" y="1365407"/>
            <a:chExt cx="1015481" cy="1026200"/>
          </a:xfrm>
        </p:grpSpPr>
        <p:sp>
          <p:nvSpPr>
            <p:cNvPr id="33" name="Oval 32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72752"/>
              </p:ext>
            </p:extLst>
          </p:nvPr>
        </p:nvGraphicFramePr>
        <p:xfrm>
          <a:off x="4465362" y="4081083"/>
          <a:ext cx="2575134" cy="1757679"/>
        </p:xfrm>
        <a:graphic>
          <a:graphicData uri="http://schemas.openxmlformats.org/drawingml/2006/table">
            <a:tbl>
              <a:tblPr/>
              <a:tblGrid>
                <a:gridCol w="766650"/>
                <a:gridCol w="973260"/>
                <a:gridCol w="83522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(A)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A: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maybe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491423" y="4656888"/>
            <a:ext cx="544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 Times New Roman"/>
                <a:cs typeface=" Times New Roman"/>
              </a:rPr>
              <a:t>=</a:t>
            </a:r>
            <a:endParaRPr lang="en-US" sz="4800" dirty="0">
              <a:latin typeface=" Times New Roman"/>
              <a:cs typeface=" 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2211" y="6092791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 prior (unconditional) “node”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75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1" grpId="0"/>
      <p:bldP spid="22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5776521" y="1447696"/>
            <a:ext cx="1015481" cy="1026200"/>
            <a:chOff x="2228901" y="1365407"/>
            <a:chExt cx="1015481" cy="1026200"/>
          </a:xfrm>
        </p:grpSpPr>
        <p:sp>
          <p:nvSpPr>
            <p:cNvPr id="7" name="Oval 6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99858" y="1437159"/>
            <a:ext cx="1029382" cy="1026200"/>
            <a:chOff x="2228901" y="1365407"/>
            <a:chExt cx="1029382" cy="1026200"/>
          </a:xfrm>
        </p:grpSpPr>
        <p:sp>
          <p:nvSpPr>
            <p:cNvPr id="10" name="Oval 9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5527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690921" y="1999293"/>
            <a:ext cx="1036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908" y="492402"/>
            <a:ext cx="8635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PMF Equivalents and Common </a:t>
            </a:r>
            <a:r>
              <a:rPr lang="en-US" sz="3600" dirty="0">
                <a:latin typeface="Times New Roman"/>
                <a:cs typeface="Times New Roman"/>
              </a:rPr>
              <a:t>G</a:t>
            </a:r>
            <a:r>
              <a:rPr lang="en-US" sz="3600" dirty="0" smtClean="0">
                <a:latin typeface="Times New Roman"/>
                <a:cs typeface="Times New Roman"/>
              </a:rPr>
              <a:t>raph </a:t>
            </a:r>
            <a:r>
              <a:rPr lang="en-US" sz="3600" dirty="0">
                <a:latin typeface="Times New Roman"/>
                <a:cs typeface="Times New Roman"/>
              </a:rPr>
              <a:t>M</a:t>
            </a:r>
            <a:r>
              <a:rPr lang="en-US" sz="3600" dirty="0" smtClean="0">
                <a:latin typeface="Times New Roman"/>
                <a:cs typeface="Times New Roman"/>
              </a:rPr>
              <a:t>otifs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5" y="1784625"/>
            <a:ext cx="5257800" cy="4699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03329" y="2639073"/>
            <a:ext cx="5529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Graph defines two probability tables: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84188" y="3492137"/>
            <a:ext cx="1015481" cy="1026200"/>
            <a:chOff x="2228901" y="1365407"/>
            <a:chExt cx="1015481" cy="1026200"/>
          </a:xfrm>
        </p:grpSpPr>
        <p:sp>
          <p:nvSpPr>
            <p:cNvPr id="39" name="Oval 38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78507"/>
              </p:ext>
            </p:extLst>
          </p:nvPr>
        </p:nvGraphicFramePr>
        <p:xfrm>
          <a:off x="1765516" y="3215199"/>
          <a:ext cx="1817068" cy="1270000"/>
        </p:xfrm>
        <a:graphic>
          <a:graphicData uri="http://schemas.openxmlformats.org/drawingml/2006/table">
            <a:tbl>
              <a:tblPr/>
              <a:tblGrid>
                <a:gridCol w="279400"/>
                <a:gridCol w="702444"/>
                <a:gridCol w="83522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A: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maybe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374732" y="3648466"/>
            <a:ext cx="544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 Times New Roman"/>
                <a:cs typeface=" Times New Roman"/>
              </a:rPr>
              <a:t>=</a:t>
            </a:r>
            <a:endParaRPr lang="en-US" sz="4800" dirty="0">
              <a:latin typeface=" Times New Roman"/>
              <a:cs typeface=" Times New Roman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22111" y="5432737"/>
            <a:ext cx="1029382" cy="1026200"/>
            <a:chOff x="2228901" y="1365407"/>
            <a:chExt cx="1029382" cy="1026200"/>
          </a:xfrm>
        </p:grpSpPr>
        <p:sp>
          <p:nvSpPr>
            <p:cNvPr id="44" name="Oval 43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45527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412655" y="5589066"/>
            <a:ext cx="544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 Times New Roman"/>
                <a:cs typeface=" Times New Roman"/>
              </a:rPr>
              <a:t>=</a:t>
            </a:r>
            <a:endParaRPr lang="en-US" sz="4800" dirty="0">
              <a:latin typeface=" Times New Roman"/>
              <a:cs typeface=" Times New Roman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55365"/>
              </p:ext>
            </p:extLst>
          </p:nvPr>
        </p:nvGraphicFramePr>
        <p:xfrm>
          <a:off x="1943835" y="5010741"/>
          <a:ext cx="3278531" cy="1770380"/>
        </p:xfrm>
        <a:graphic>
          <a:graphicData uri="http://schemas.openxmlformats.org/drawingml/2006/table">
            <a:tbl>
              <a:tblPr/>
              <a:tblGrid>
                <a:gridCol w="702072"/>
                <a:gridCol w="691356"/>
                <a:gridCol w="641065"/>
                <a:gridCol w="634978"/>
                <a:gridCol w="60906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(B|A)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medium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66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2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1976492" y="1679399"/>
            <a:ext cx="1015481" cy="1026200"/>
            <a:chOff x="2228901" y="1365407"/>
            <a:chExt cx="1015481" cy="1026200"/>
          </a:xfrm>
        </p:grpSpPr>
        <p:sp>
          <p:nvSpPr>
            <p:cNvPr id="13" name="Oval 12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25747" y="1668862"/>
            <a:ext cx="1029382" cy="1026200"/>
            <a:chOff x="2228901" y="1365407"/>
            <a:chExt cx="1029382" cy="1026200"/>
          </a:xfrm>
        </p:grpSpPr>
        <p:sp>
          <p:nvSpPr>
            <p:cNvPr id="16" name="Oval 15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45527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4127" y="1658325"/>
            <a:ext cx="1007793" cy="1026200"/>
            <a:chOff x="2228901" y="1365407"/>
            <a:chExt cx="1007793" cy="1026200"/>
          </a:xfrm>
        </p:grpSpPr>
        <p:sp>
          <p:nvSpPr>
            <p:cNvPr id="19" name="Oval 18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0732" y="1365407"/>
              <a:ext cx="9559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C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847429" y="2243954"/>
            <a:ext cx="1036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89049" y="2243954"/>
            <a:ext cx="1036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908" y="492402"/>
            <a:ext cx="8635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PMF Equivalents and Common </a:t>
            </a:r>
            <a:r>
              <a:rPr lang="en-US" sz="3600" dirty="0">
                <a:latin typeface="Times New Roman"/>
                <a:cs typeface="Times New Roman"/>
              </a:rPr>
              <a:t>G</a:t>
            </a:r>
            <a:r>
              <a:rPr lang="en-US" sz="3600" dirty="0" smtClean="0">
                <a:latin typeface="Times New Roman"/>
                <a:cs typeface="Times New Roman"/>
              </a:rPr>
              <a:t>raph </a:t>
            </a:r>
            <a:r>
              <a:rPr lang="en-US" sz="3600" dirty="0">
                <a:latin typeface="Times New Roman"/>
                <a:cs typeface="Times New Roman"/>
              </a:rPr>
              <a:t>M</a:t>
            </a:r>
            <a:r>
              <a:rPr lang="en-US" sz="3600" dirty="0" smtClean="0">
                <a:latin typeface="Times New Roman"/>
                <a:cs typeface="Times New Roman"/>
              </a:rPr>
              <a:t>otifs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8" y="3471070"/>
            <a:ext cx="7581900" cy="4699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1942" y="4634600"/>
            <a:ext cx="7962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How many table do we need to represent </a:t>
            </a:r>
            <a:r>
              <a:rPr lang="en-US" sz="2800" dirty="0" err="1" smtClean="0">
                <a:latin typeface="Times New Roman"/>
                <a:cs typeface="Times New Roman"/>
              </a:rPr>
              <a:t>Pr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B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C</a:t>
            </a:r>
            <a:r>
              <a:rPr lang="en-US" sz="2800" dirty="0" smtClean="0">
                <a:latin typeface="Times New Roman"/>
                <a:cs typeface="Times New Roman"/>
              </a:rPr>
              <a:t>)?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437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5701093" y="2191624"/>
            <a:ext cx="1015481" cy="1026200"/>
            <a:chOff x="2228901" y="1365407"/>
            <a:chExt cx="1015481" cy="1026200"/>
          </a:xfrm>
        </p:grpSpPr>
        <p:sp>
          <p:nvSpPr>
            <p:cNvPr id="7" name="Oval 6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24430" y="2181087"/>
            <a:ext cx="1029382" cy="1026200"/>
            <a:chOff x="2228901" y="1365407"/>
            <a:chExt cx="1029382" cy="1026200"/>
          </a:xfrm>
        </p:grpSpPr>
        <p:sp>
          <p:nvSpPr>
            <p:cNvPr id="10" name="Oval 9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5527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615493" y="2743221"/>
            <a:ext cx="1036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908" y="492402"/>
            <a:ext cx="8635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PMF Equivalents and Common </a:t>
            </a:r>
            <a:r>
              <a:rPr lang="en-US" sz="3600" dirty="0">
                <a:latin typeface="Times New Roman"/>
                <a:cs typeface="Times New Roman"/>
              </a:rPr>
              <a:t>G</a:t>
            </a:r>
            <a:r>
              <a:rPr lang="en-US" sz="3600" dirty="0" smtClean="0">
                <a:latin typeface="Times New Roman"/>
                <a:cs typeface="Times New Roman"/>
              </a:rPr>
              <a:t>raph </a:t>
            </a:r>
            <a:r>
              <a:rPr lang="en-US" sz="3600" dirty="0">
                <a:latin typeface="Times New Roman"/>
                <a:cs typeface="Times New Roman"/>
              </a:rPr>
              <a:t>M</a:t>
            </a:r>
            <a:r>
              <a:rPr lang="en-US" sz="3600" dirty="0" smtClean="0">
                <a:latin typeface="Times New Roman"/>
                <a:cs typeface="Times New Roman"/>
              </a:rPr>
              <a:t>otifs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7" y="2528553"/>
            <a:ext cx="5257800" cy="4699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700010" y="3895311"/>
            <a:ext cx="1015481" cy="1026200"/>
            <a:chOff x="2228901" y="1365407"/>
            <a:chExt cx="1015481" cy="1026200"/>
          </a:xfrm>
        </p:grpSpPr>
        <p:sp>
          <p:nvSpPr>
            <p:cNvPr id="32" name="Oval 31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23347" y="3884774"/>
            <a:ext cx="1029382" cy="1026200"/>
            <a:chOff x="2228901" y="1365407"/>
            <a:chExt cx="1029382" cy="1026200"/>
          </a:xfrm>
        </p:grpSpPr>
        <p:sp>
          <p:nvSpPr>
            <p:cNvPr id="37" name="Oval 36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45527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6614410" y="4446908"/>
            <a:ext cx="103669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48" y="4211958"/>
            <a:ext cx="5283200" cy="4699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86707" y="1461781"/>
            <a:ext cx="110919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Note: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696719" y="5480355"/>
            <a:ext cx="731482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The “causal” direction is not uniquely defined.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We can choose it to be intuitive or convenient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723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5236187" y="1254401"/>
            <a:ext cx="1015481" cy="1026200"/>
            <a:chOff x="2228901" y="1365407"/>
            <a:chExt cx="1015481" cy="1026200"/>
          </a:xfrm>
        </p:grpSpPr>
        <p:sp>
          <p:nvSpPr>
            <p:cNvPr id="7" name="Oval 6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24694" y="2399624"/>
            <a:ext cx="1029382" cy="1026200"/>
            <a:chOff x="2228901" y="1365407"/>
            <a:chExt cx="1029382" cy="1026200"/>
          </a:xfrm>
        </p:grpSpPr>
        <p:sp>
          <p:nvSpPr>
            <p:cNvPr id="10" name="Oval 9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5527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77382" y="1244382"/>
            <a:ext cx="1007793" cy="1026200"/>
            <a:chOff x="2228901" y="1365407"/>
            <a:chExt cx="1007793" cy="1026200"/>
          </a:xfrm>
        </p:grpSpPr>
        <p:sp>
          <p:nvSpPr>
            <p:cNvPr id="29" name="Oval 28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0732" y="1365407"/>
              <a:ext cx="9559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C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6043468" y="2136314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057905" y="2136314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211023" y="5242359"/>
            <a:ext cx="1015481" cy="1026200"/>
            <a:chOff x="2228901" y="1365407"/>
            <a:chExt cx="1015481" cy="1026200"/>
          </a:xfrm>
        </p:grpSpPr>
        <p:sp>
          <p:nvSpPr>
            <p:cNvPr id="34" name="Oval 33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858" y="4068106"/>
            <a:ext cx="1029382" cy="1026200"/>
            <a:chOff x="2228901" y="1365407"/>
            <a:chExt cx="1029382" cy="1026200"/>
          </a:xfrm>
        </p:grpSpPr>
        <p:sp>
          <p:nvSpPr>
            <p:cNvPr id="37" name="Oval 36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45527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52218" y="5232340"/>
            <a:ext cx="1007793" cy="1026200"/>
            <a:chOff x="2228901" y="1365407"/>
            <a:chExt cx="1007793" cy="1026200"/>
          </a:xfrm>
        </p:grpSpPr>
        <p:sp>
          <p:nvSpPr>
            <p:cNvPr id="40" name="Oval 39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0732" y="1365407"/>
              <a:ext cx="9559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C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7047722" y="4976853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85152" y="5008229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5949" y="492402"/>
            <a:ext cx="8635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PMF Equivalents and Common </a:t>
            </a:r>
            <a:r>
              <a:rPr lang="en-US" sz="3600" dirty="0">
                <a:latin typeface="Times New Roman"/>
                <a:cs typeface="Times New Roman"/>
              </a:rPr>
              <a:t>G</a:t>
            </a:r>
            <a:r>
              <a:rPr lang="en-US" sz="3600" dirty="0" smtClean="0">
                <a:latin typeface="Times New Roman"/>
                <a:cs typeface="Times New Roman"/>
              </a:rPr>
              <a:t>raph </a:t>
            </a:r>
            <a:r>
              <a:rPr lang="en-US" sz="3600" dirty="0">
                <a:latin typeface="Times New Roman"/>
                <a:cs typeface="Times New Roman"/>
              </a:rPr>
              <a:t>M</a:t>
            </a:r>
            <a:r>
              <a:rPr lang="en-US" sz="3600" dirty="0" smtClean="0">
                <a:latin typeface="Times New Roman"/>
                <a:cs typeface="Times New Roman"/>
              </a:rPr>
              <a:t>otifs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8" y="2761968"/>
            <a:ext cx="5859914" cy="35956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38" y="4459996"/>
            <a:ext cx="5859914" cy="3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1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5236187" y="1072989"/>
            <a:ext cx="1015481" cy="1026200"/>
            <a:chOff x="2228901" y="1365407"/>
            <a:chExt cx="1015481" cy="1026200"/>
          </a:xfrm>
        </p:grpSpPr>
        <p:sp>
          <p:nvSpPr>
            <p:cNvPr id="7" name="Oval 6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24694" y="2218212"/>
            <a:ext cx="1033711" cy="1026200"/>
            <a:chOff x="2228901" y="1365407"/>
            <a:chExt cx="1033711" cy="1026200"/>
          </a:xfrm>
        </p:grpSpPr>
        <p:sp>
          <p:nvSpPr>
            <p:cNvPr id="10" name="Oval 9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06650" y="1365407"/>
              <a:ext cx="9559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C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77382" y="1062970"/>
            <a:ext cx="1016423" cy="1026200"/>
            <a:chOff x="2228901" y="1365407"/>
            <a:chExt cx="1016423" cy="1026200"/>
          </a:xfrm>
        </p:grpSpPr>
        <p:sp>
          <p:nvSpPr>
            <p:cNvPr id="29" name="Oval 28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32568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6043468" y="1954902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057905" y="1954902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6160955" y="1658569"/>
            <a:ext cx="1215164" cy="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388587" y="4270510"/>
            <a:ext cx="1015481" cy="1026200"/>
            <a:chOff x="2228901" y="1365407"/>
            <a:chExt cx="1015481" cy="1026200"/>
          </a:xfrm>
        </p:grpSpPr>
        <p:sp>
          <p:nvSpPr>
            <p:cNvPr id="44" name="Oval 43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45527" y="1365407"/>
              <a:ext cx="8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A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7094" y="5415733"/>
            <a:ext cx="1033711" cy="1026200"/>
            <a:chOff x="2228901" y="1365407"/>
            <a:chExt cx="1033711" cy="1026200"/>
          </a:xfrm>
        </p:grpSpPr>
        <p:sp>
          <p:nvSpPr>
            <p:cNvPr id="47" name="Oval 46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06650" y="1365407"/>
              <a:ext cx="9559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C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529782" y="4260491"/>
            <a:ext cx="1016423" cy="1026200"/>
            <a:chOff x="2228901" y="1365407"/>
            <a:chExt cx="1016423" cy="1026200"/>
          </a:xfrm>
        </p:grpSpPr>
        <p:sp>
          <p:nvSpPr>
            <p:cNvPr id="50" name="Oval 49"/>
            <p:cNvSpPr/>
            <p:nvPr/>
          </p:nvSpPr>
          <p:spPr>
            <a:xfrm>
              <a:off x="2228901" y="14772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32568" y="1365407"/>
              <a:ext cx="912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atin typeface="Times New Roman"/>
                  <a:cs typeface="Times New Roman"/>
                </a:rPr>
                <a:t>B</a:t>
              </a:r>
              <a:endParaRPr lang="en-US" sz="60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 flipV="1">
            <a:off x="6169950" y="5178339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210305" y="5152423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313355" y="4856090"/>
            <a:ext cx="1215164" cy="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236187" y="3592536"/>
            <a:ext cx="3356310" cy="3119773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1"/>
            <a:endCxn id="5" idx="5"/>
          </p:cNvCxnSpPr>
          <p:nvPr/>
        </p:nvCxnSpPr>
        <p:spPr>
          <a:xfrm>
            <a:off x="5727707" y="4049416"/>
            <a:ext cx="2373270" cy="2206013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9" y="2034045"/>
            <a:ext cx="4859522" cy="280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6221" y="4830957"/>
            <a:ext cx="4668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Cycles NOT ALLOWED!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498" y="492402"/>
            <a:ext cx="8635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PMF Equivalents and Common </a:t>
            </a:r>
            <a:r>
              <a:rPr lang="en-US" sz="3600" dirty="0">
                <a:latin typeface="Times New Roman"/>
                <a:cs typeface="Times New Roman"/>
              </a:rPr>
              <a:t>G</a:t>
            </a:r>
            <a:r>
              <a:rPr lang="en-US" sz="3600" dirty="0" smtClean="0">
                <a:latin typeface="Times New Roman"/>
                <a:cs typeface="Times New Roman"/>
              </a:rPr>
              <a:t>raph </a:t>
            </a:r>
            <a:r>
              <a:rPr lang="en-US" sz="3600" dirty="0">
                <a:latin typeface="Times New Roman"/>
                <a:cs typeface="Times New Roman"/>
              </a:rPr>
              <a:t>M</a:t>
            </a:r>
            <a:r>
              <a:rPr lang="en-US" sz="3600" dirty="0" smtClean="0">
                <a:latin typeface="Times New Roman"/>
                <a:cs typeface="Times New Roman"/>
              </a:rPr>
              <a:t>otifs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66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458" y="35397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Directed Graphs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8943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706308" y="2957974"/>
            <a:ext cx="1569660" cy="914400"/>
            <a:chOff x="1617974" y="1477207"/>
            <a:chExt cx="1569660" cy="914400"/>
          </a:xfrm>
        </p:grpSpPr>
        <p:sp>
          <p:nvSpPr>
            <p:cNvPr id="7" name="Oval 6"/>
            <p:cNvSpPr/>
            <p:nvPr/>
          </p:nvSpPr>
          <p:spPr>
            <a:xfrm>
              <a:off x="1636417" y="1477207"/>
              <a:ext cx="1506883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17974" y="165605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Hypothesis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40571" y="2947437"/>
            <a:ext cx="1518783" cy="914400"/>
            <a:chOff x="2228900" y="1477207"/>
            <a:chExt cx="1518783" cy="914400"/>
          </a:xfrm>
        </p:grpSpPr>
        <p:sp>
          <p:nvSpPr>
            <p:cNvPr id="10" name="Oval 9"/>
            <p:cNvSpPr/>
            <p:nvPr/>
          </p:nvSpPr>
          <p:spPr>
            <a:xfrm>
              <a:off x="2228900" y="1477207"/>
              <a:ext cx="1518783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4075" y="1657018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Data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231635" y="3397771"/>
            <a:ext cx="1036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95322" y="4314287"/>
            <a:ext cx="1569660" cy="914400"/>
            <a:chOff x="1617974" y="1477207"/>
            <a:chExt cx="1569660" cy="914400"/>
          </a:xfrm>
        </p:grpSpPr>
        <p:sp>
          <p:nvSpPr>
            <p:cNvPr id="14" name="Oval 13"/>
            <p:cNvSpPr/>
            <p:nvPr/>
          </p:nvSpPr>
          <p:spPr>
            <a:xfrm>
              <a:off x="1636417" y="1477207"/>
              <a:ext cx="1506883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17974" y="165605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Hypothesis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29585" y="4303750"/>
            <a:ext cx="1570907" cy="914400"/>
            <a:chOff x="2228900" y="1477207"/>
            <a:chExt cx="1570907" cy="914400"/>
          </a:xfrm>
        </p:grpSpPr>
        <p:sp>
          <p:nvSpPr>
            <p:cNvPr id="17" name="Oval 16"/>
            <p:cNvSpPr/>
            <p:nvPr/>
          </p:nvSpPr>
          <p:spPr>
            <a:xfrm>
              <a:off x="2228900" y="1477207"/>
              <a:ext cx="1518783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30147" y="165701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Hypothesis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2220649" y="4754084"/>
            <a:ext cx="1036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26993" y="5697059"/>
            <a:ext cx="1569660" cy="914400"/>
            <a:chOff x="1617974" y="1477207"/>
            <a:chExt cx="1569660" cy="914400"/>
          </a:xfrm>
        </p:grpSpPr>
        <p:sp>
          <p:nvSpPr>
            <p:cNvPr id="21" name="Oval 20"/>
            <p:cNvSpPr/>
            <p:nvPr/>
          </p:nvSpPr>
          <p:spPr>
            <a:xfrm>
              <a:off x="1636417" y="1477207"/>
              <a:ext cx="1506883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17974" y="165605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Hypothesis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1256" y="5686522"/>
            <a:ext cx="1518783" cy="914400"/>
            <a:chOff x="2228900" y="1477207"/>
            <a:chExt cx="1518783" cy="914400"/>
          </a:xfrm>
        </p:grpSpPr>
        <p:sp>
          <p:nvSpPr>
            <p:cNvPr id="24" name="Oval 23"/>
            <p:cNvSpPr/>
            <p:nvPr/>
          </p:nvSpPr>
          <p:spPr>
            <a:xfrm>
              <a:off x="2228900" y="1477207"/>
              <a:ext cx="1518783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74075" y="1657018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Data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252320" y="6136856"/>
            <a:ext cx="103669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3758" y="1291452"/>
            <a:ext cx="717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Hypothesis</a:t>
            </a:r>
            <a:r>
              <a:rPr lang="en-US" sz="2400" dirty="0" smtClean="0">
                <a:latin typeface="Times New Roman"/>
                <a:cs typeface="Times New Roman"/>
              </a:rPr>
              <a:t>: not directly observable or only observable at high cost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Data</a:t>
            </a:r>
            <a:r>
              <a:rPr lang="en-US" sz="2400" dirty="0" smtClean="0">
                <a:latin typeface="Times New Roman"/>
                <a:cs typeface="Times New Roman"/>
              </a:rPr>
              <a:t>: information that reveals something about the state of a hypothesis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07184" y="3013714"/>
            <a:ext cx="14093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Typical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7184" y="4440218"/>
            <a:ext cx="14093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Typical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07184" y="5839873"/>
            <a:ext cx="2132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Not Typical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7682</TotalTime>
  <Words>992</Words>
  <Application>Microsoft Macintosh PowerPoint</Application>
  <PresentationFormat>On-screen Show (4:3)</PresentationFormat>
  <Paragraphs>346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86</cp:revision>
  <dcterms:created xsi:type="dcterms:W3CDTF">2017-01-30T20:12:21Z</dcterms:created>
  <dcterms:modified xsi:type="dcterms:W3CDTF">2018-05-03T17:22:02Z</dcterms:modified>
</cp:coreProperties>
</file>