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60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300" r:id="rId17"/>
    <p:sldId id="301" r:id="rId18"/>
    <p:sldId id="272" r:id="rId19"/>
    <p:sldId id="273" r:id="rId20"/>
    <p:sldId id="276" r:id="rId21"/>
    <p:sldId id="274" r:id="rId22"/>
    <p:sldId id="302" r:id="rId23"/>
    <p:sldId id="313" r:id="rId24"/>
    <p:sldId id="278" r:id="rId25"/>
    <p:sldId id="277" r:id="rId26"/>
    <p:sldId id="303" r:id="rId27"/>
    <p:sldId id="304" r:id="rId28"/>
    <p:sldId id="310" r:id="rId29"/>
    <p:sldId id="311" r:id="rId30"/>
    <p:sldId id="312" r:id="rId31"/>
    <p:sldId id="279" r:id="rId32"/>
    <p:sldId id="305" r:id="rId33"/>
    <p:sldId id="280" r:id="rId34"/>
    <p:sldId id="281" r:id="rId35"/>
    <p:sldId id="282" r:id="rId36"/>
    <p:sldId id="283" r:id="rId37"/>
    <p:sldId id="284" r:id="rId38"/>
    <p:sldId id="287" r:id="rId39"/>
    <p:sldId id="314" r:id="rId40"/>
    <p:sldId id="289" r:id="rId41"/>
    <p:sldId id="285" r:id="rId42"/>
    <p:sldId id="288" r:id="rId43"/>
    <p:sldId id="286" r:id="rId44"/>
    <p:sldId id="306" r:id="rId45"/>
    <p:sldId id="290" r:id="rId46"/>
    <p:sldId id="291" r:id="rId47"/>
    <p:sldId id="292" r:id="rId48"/>
    <p:sldId id="293" r:id="rId49"/>
    <p:sldId id="294" r:id="rId50"/>
    <p:sldId id="295" r:id="rId51"/>
    <p:sldId id="307" r:id="rId52"/>
    <p:sldId id="298" r:id="rId53"/>
    <p:sldId id="29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464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i.cs.hku.hk/cisc/forensics/papers/BayesianNetwork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5" Type="http://schemas.openxmlformats.org/officeDocument/2006/relationships/image" Target="../media/image66.emf"/><Relationship Id="rId6" Type="http://schemas.openxmlformats.org/officeDocument/2006/relationships/image" Target="../media/image67.emf"/><Relationship Id="rId7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4" Type="http://schemas.openxmlformats.org/officeDocument/2006/relationships/image" Target="../media/image81.emf"/><Relationship Id="rId5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328373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Bit of 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39688" y="144369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Intersection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occurs if both A </a:t>
            </a:r>
            <a:r>
              <a:rPr lang="en-US" sz="2400" b="1" i="1" u="sng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 smtClean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688" y="42071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Disjoint</a:t>
            </a:r>
            <a:r>
              <a:rPr lang="en-US" sz="2400" dirty="0">
                <a:latin typeface="Times New Roman"/>
                <a:cs typeface="Times New Roman"/>
              </a:rPr>
              <a:t>: A and B are disjoint or </a:t>
            </a:r>
            <a:r>
              <a:rPr lang="en-US" sz="2400" b="1" u="sng" dirty="0">
                <a:latin typeface="Times New Roman"/>
                <a:cs typeface="Times New Roman"/>
              </a:rPr>
              <a:t>mutually exclusive </a:t>
            </a: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dirty="0" smtClean="0">
                <a:latin typeface="Times New Roman"/>
                <a:cs typeface="Times New Roman"/>
              </a:rPr>
              <a:t>they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have </a:t>
            </a:r>
            <a:r>
              <a:rPr lang="en-US" sz="2400" dirty="0">
                <a:latin typeface="Times New Roman"/>
                <a:cs typeface="Times New Roman"/>
              </a:rPr>
              <a:t>no outcomes </a:t>
            </a:r>
            <a:r>
              <a:rPr lang="en-US" sz="2400" dirty="0" smtClean="0">
                <a:latin typeface="Times New Roman"/>
                <a:cs typeface="Times New Roman"/>
              </a:rPr>
              <a:t>in common</a:t>
            </a:r>
            <a:r>
              <a:rPr lang="en-US" sz="2400" dirty="0">
                <a:latin typeface="Times New Roman"/>
                <a:cs typeface="Times New Roman"/>
              </a:rPr>
              <a:t>, i.e. if 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=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11" name="Oval 10"/>
          <p:cNvSpPr/>
          <p:nvPr/>
        </p:nvSpPr>
        <p:spPr>
          <a:xfrm>
            <a:off x="2057486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2618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3145" y="2495262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7377" y="2508092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3278" y="2568136"/>
            <a:ext cx="15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 </a:t>
            </a:r>
            <a:r>
              <a:rPr lang="en-US" sz="40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4000" dirty="0">
                <a:latin typeface="Times New Roman"/>
                <a:cs typeface="Times New Roman"/>
              </a:rPr>
              <a:t> B 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2358391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0083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5923" y="5400587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1348" y="5413417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 rot="2822870">
            <a:off x="3663400" y="1952122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05054" y="1839526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1638795" y="284864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39340" y="3339089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911221">
            <a:off x="3656879" y="376392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8141961">
            <a:off x="4099389" y="1970263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52601" y="1885015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5564915" y="263107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7751" y="3277944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630312">
            <a:off x="4092868" y="377299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85" y="2720545"/>
            <a:ext cx="1143000" cy="35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79371" y="2621584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also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51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4" grpId="1"/>
      <p:bldP spid="15" grpId="0"/>
      <p:bldP spid="15" grpId="1"/>
      <p:bldP spid="2" grpId="0"/>
      <p:bldP spid="17" grpId="0" animBg="1"/>
      <p:bldP spid="18" grpId="0" animBg="1"/>
      <p:bldP spid="19" grpId="0"/>
      <p:bldP spid="20" grpId="0"/>
      <p:bldP spid="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Kolmogorov Axioms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298667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1</a:t>
            </a:r>
            <a:r>
              <a:rPr lang="en-US" sz="2400" dirty="0" smtClean="0">
                <a:latin typeface="Times New Roman"/>
                <a:cs typeface="Times New Roman"/>
              </a:rPr>
              <a:t>: For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≥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9570" y="36498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2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latin typeface="Times New Roman"/>
                <a:cs typeface="Times New Roman"/>
              </a:rPr>
              <a:t>Ω</a:t>
            </a:r>
            <a:r>
              <a:rPr lang="en-US" sz="2400" dirty="0" smtClean="0">
                <a:latin typeface="Times New Roman"/>
                <a:cs typeface="Times New Roman"/>
              </a:rPr>
              <a:t>) =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30049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3</a:t>
            </a:r>
            <a:r>
              <a:rPr lang="en-US" sz="2400" dirty="0" smtClean="0">
                <a:latin typeface="Times New Roman"/>
                <a:cs typeface="Times New Roman"/>
              </a:rPr>
              <a:t>: For a collection of </a:t>
            </a:r>
            <a:r>
              <a:rPr lang="en-US" sz="2400" i="1" u="sng" dirty="0" smtClean="0">
                <a:latin typeface="Times New Roman"/>
                <a:cs typeface="Times New Roman"/>
              </a:rPr>
              <a:t>mutually exclusive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events,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2</a:t>
            </a:r>
            <a:r>
              <a:rPr lang="en-US" sz="2400" dirty="0" smtClean="0">
                <a:latin typeface="Times"/>
                <a:cs typeface="Times"/>
              </a:rPr>
              <a:t>, …,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i="1" baseline="-25000" dirty="0" smtClean="0">
                <a:latin typeface="Times"/>
                <a:cs typeface="Times"/>
              </a:rPr>
              <a:t>n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4842758"/>
            <a:ext cx="5433272" cy="104445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26838" y="60760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Everything else in probability theory can be deduced starting with these axioms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660" y="1497259"/>
            <a:ext cx="7940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To the probabilities of outcomes/events of an experiment must obey the axioms: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Important consequences: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probability function </a:t>
            </a:r>
            <a:r>
              <a:rPr lang="en-US" sz="2400" dirty="0" smtClean="0">
                <a:latin typeface="Times New Roman"/>
                <a:cs typeface="Times New Roman"/>
              </a:rPr>
              <a:t>assigns a probability to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such that: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90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partition</a:t>
            </a:r>
            <a:r>
              <a:rPr lang="en-US" sz="2400" dirty="0" smtClean="0">
                <a:latin typeface="Times New Roman"/>
                <a:cs typeface="Times New Roman"/>
              </a:rPr>
              <a:t> of the sample space means: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6" y="2381898"/>
            <a:ext cx="259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06" y="3852446"/>
            <a:ext cx="44831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120" y="5231218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’s chop up the sample space into non-overlapping (</a:t>
            </a:r>
            <a:r>
              <a:rPr lang="en-US" i="1" dirty="0" smtClean="0">
                <a:latin typeface="Times New Roman"/>
                <a:cs typeface="Times New Roman"/>
              </a:rPr>
              <a:t>i.e.</a:t>
            </a:r>
            <a:r>
              <a:rPr lang="en-US" dirty="0" smtClean="0">
                <a:latin typeface="Times New Roman"/>
                <a:cs typeface="Times New Roman"/>
              </a:rPr>
              <a:t> mutually exclusive) pieces.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089650"/>
            <a:ext cx="3390900" cy="4699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4" y="4520867"/>
            <a:ext cx="4210584" cy="4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complement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540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nothing in the sample space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2399455"/>
            <a:ext cx="3835400" cy="495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4501739"/>
            <a:ext cx="2006600" cy="4699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8632" y="2205821"/>
            <a:ext cx="4358105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3881" y="4229741"/>
            <a:ext cx="2454436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" y="2823408"/>
            <a:ext cx="8178800" cy="46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033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union of non-disjoint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13" y="3658780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or</a:t>
            </a:r>
            <a:r>
              <a:rPr lang="en-US" dirty="0" smtClean="0">
                <a:latin typeface="Times New Roman"/>
                <a:cs typeface="Times New Roman"/>
              </a:rPr>
              <a:t> B is the probability of A </a:t>
            </a:r>
            <a:r>
              <a:rPr lang="en-US" i="1" dirty="0" smtClean="0">
                <a:latin typeface="Times New Roman"/>
                <a:cs typeface="Times New Roman"/>
              </a:rPr>
              <a:t>plus</a:t>
            </a:r>
            <a:r>
              <a:rPr lang="en-US" dirty="0" smtClean="0">
                <a:latin typeface="Times New Roman"/>
                <a:cs typeface="Times New Roman"/>
              </a:rPr>
              <a:t> the probability of B </a:t>
            </a:r>
            <a:r>
              <a:rPr lang="en-US" i="1" dirty="0" smtClean="0">
                <a:latin typeface="Times New Roman"/>
                <a:cs typeface="Times New Roman"/>
              </a:rPr>
              <a:t>minus</a:t>
            </a:r>
            <a:r>
              <a:rPr lang="en-US" dirty="0" smtClean="0">
                <a:latin typeface="Times New Roman"/>
                <a:cs typeface="Times New Roman"/>
              </a:rPr>
              <a:t>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and</a:t>
            </a:r>
            <a:r>
              <a:rPr lang="en-US" dirty="0" smtClean="0">
                <a:latin typeface="Times New Roman"/>
                <a:cs typeface="Times New Roman"/>
              </a:rPr>
              <a:t> B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669" y="4458449"/>
            <a:ext cx="435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Don’t  count the probabilities of A and B twice if there is overlap between the events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5409" y="3417532"/>
            <a:ext cx="372047" cy="24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37621" y="3293308"/>
            <a:ext cx="25658" cy="1165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2781" y="4565393"/>
            <a:ext cx="4185389" cy="2107470"/>
            <a:chOff x="282781" y="4565393"/>
            <a:chExt cx="4185389" cy="2107470"/>
          </a:xfrm>
        </p:grpSpPr>
        <p:sp>
          <p:nvSpPr>
            <p:cNvPr id="33" name="Oval 32"/>
            <p:cNvSpPr/>
            <p:nvPr/>
          </p:nvSpPr>
          <p:spPr>
            <a:xfrm>
              <a:off x="282781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67913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8113" y="4912217"/>
              <a:ext cx="1037810" cy="1410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2"/>
          <a:stretch/>
        </p:blipFill>
        <p:spPr>
          <a:xfrm>
            <a:off x="4882611" y="6180527"/>
            <a:ext cx="2109120" cy="4699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3582737" y="5547895"/>
            <a:ext cx="1299874" cy="867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 flipV="1">
            <a:off x="1323474" y="5808447"/>
            <a:ext cx="3559137" cy="60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7408" y="2553389"/>
            <a:ext cx="8419392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3913" y="4909922"/>
            <a:ext cx="619125" cy="1412875"/>
            <a:chOff x="5095875" y="2333625"/>
            <a:chExt cx="619125" cy="1412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7800" y="2524125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53025" y="3284294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1275" y="2854325"/>
              <a:ext cx="561975" cy="377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095875" y="2333625"/>
              <a:ext cx="619125" cy="1412875"/>
            </a:xfrm>
            <a:custGeom>
              <a:avLst/>
              <a:gdLst>
                <a:gd name="connsiteX0" fmla="*/ 307975 w 619125"/>
                <a:gd name="connsiteY0" fmla="*/ 0 h 1412875"/>
                <a:gd name="connsiteX1" fmla="*/ 0 w 619125"/>
                <a:gd name="connsiteY1" fmla="*/ 704850 h 1412875"/>
                <a:gd name="connsiteX2" fmla="*/ 307975 w 619125"/>
                <a:gd name="connsiteY2" fmla="*/ 1412875 h 1412875"/>
                <a:gd name="connsiteX3" fmla="*/ 619125 w 619125"/>
                <a:gd name="connsiteY3" fmla="*/ 704850 h 1412875"/>
                <a:gd name="connsiteX4" fmla="*/ 307975 w 619125"/>
                <a:gd name="connsiteY4" fmla="*/ 0 h 14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412875">
                  <a:moveTo>
                    <a:pt x="307975" y="0"/>
                  </a:moveTo>
                  <a:cubicBezTo>
                    <a:pt x="204788" y="0"/>
                    <a:pt x="0" y="469371"/>
                    <a:pt x="0" y="704850"/>
                  </a:cubicBezTo>
                  <a:cubicBezTo>
                    <a:pt x="0" y="940329"/>
                    <a:pt x="204788" y="1412875"/>
                    <a:pt x="307975" y="1412875"/>
                  </a:cubicBezTo>
                  <a:cubicBezTo>
                    <a:pt x="411162" y="1412875"/>
                    <a:pt x="619125" y="940329"/>
                    <a:pt x="619125" y="704850"/>
                  </a:cubicBezTo>
                  <a:cubicBezTo>
                    <a:pt x="619125" y="469371"/>
                    <a:pt x="411162" y="0"/>
                    <a:pt x="307975" y="0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0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6551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72670" y="2802340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5898" y="3954254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" y="2841684"/>
            <a:ext cx="54737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0" y="3993598"/>
            <a:ext cx="5473700" cy="558800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332574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72" y="2733841"/>
            <a:ext cx="8871986" cy="181855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2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26219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Sally got shot by some </a:t>
            </a:r>
            <a:r>
              <a:rPr lang="en-US" sz="2400" dirty="0" err="1" smtClean="0">
                <a:latin typeface="Times New Roman"/>
                <a:cs typeface="Times New Roman"/>
              </a:rPr>
              <a:t>purp</a:t>
            </a:r>
            <a:r>
              <a:rPr lang="en-US" sz="2400" dirty="0" smtClean="0">
                <a:latin typeface="Times New Roman"/>
                <a:cs typeface="Times New Roman"/>
              </a:rPr>
              <a:t>(s).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A = Alice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B  = Bill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64" y="4294150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3" y="4658784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955843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2448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50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 smtClean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 smtClean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408" y="2069700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796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3135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Suppose we have two events A and B,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but now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we know </a:t>
            </a: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 has occurred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can we say about the probability of A given B has occurred?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67" y="3218029"/>
            <a:ext cx="1587500" cy="4699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82387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information given in B excludes some outcomes of A.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outcomes do A and B have in common?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7" y="5731692"/>
            <a:ext cx="1968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18681" y="206910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677610" y="2387328"/>
            <a:ext cx="2837039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22" y="411623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400881" y="4877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138733" y="467762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18223" y="2513663"/>
            <a:ext cx="1864147" cy="2248261"/>
            <a:chOff x="1394044" y="1628524"/>
            <a:chExt cx="1864147" cy="22482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15933" y="1628524"/>
              <a:ext cx="1042258" cy="111721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77529" y="1734362"/>
              <a:ext cx="1189532" cy="129528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94044" y="2754324"/>
              <a:ext cx="967407" cy="112246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82" y="2888084"/>
            <a:ext cx="3291494" cy="83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8" y="5209596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902100" y="5891824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36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" y="6079003"/>
            <a:ext cx="1968500" cy="469900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63374" y="1259733"/>
            <a:ext cx="5251804" cy="150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Conditional probability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 given B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proportion of A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B in B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23619" y="5636128"/>
            <a:ext cx="4026049" cy="54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Note consequence:</a:t>
            </a: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52" y="6239703"/>
            <a:ext cx="3245253" cy="3393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74137" y="3924089"/>
            <a:ext cx="4026049" cy="14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Conditional operator | “word flags”: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of the</a:t>
            </a:r>
          </a:p>
        </p:txBody>
      </p:sp>
    </p:spTree>
    <p:extLst>
      <p:ext uri="{BB962C8B-B14F-4D97-AF65-F5344CB8AC3E}">
        <p14:creationId xmlns:p14="http://schemas.microsoft.com/office/powerpoint/2010/main" val="186678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28" grpId="0"/>
      <p:bldP spid="29" grpId="0"/>
      <p:bldP spid="4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outcomes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answers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a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experiment or question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9873" y="2861907"/>
            <a:ext cx="6803122" cy="6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Flip a two sided coin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7" y="3690977"/>
            <a:ext cx="3352800" cy="4699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50304" y="4628334"/>
            <a:ext cx="6803122" cy="9810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Question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When will the next financial crash be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506" y="5672931"/>
            <a:ext cx="551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W</a:t>
            </a:r>
            <a:r>
              <a:rPr lang="en-US" sz="3600" dirty="0" smtClean="0">
                <a:latin typeface="Times New Roman"/>
                <a:cs typeface="Times New Roman"/>
              </a:rPr>
              <a:t> = {2018, 2019, 2020, ….}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520610"/>
            <a:ext cx="8723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a large soil database 72% of the of the samples contain mica and 43% mica and schist. Assuming the database reflective of a relevant population, 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hat is the probability that a randomly selected soil sample (from the same population) that contains mica also contains schist?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4" y="4450347"/>
            <a:ext cx="6210300" cy="7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0" y="5321927"/>
            <a:ext cx="3175000" cy="1384995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M       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0.72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  &lt;- 0.43</a:t>
            </a:r>
          </a:p>
          <a:p>
            <a:endParaRPr lang="da-DK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/M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5" y="5829300"/>
            <a:ext cx="186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10882"/>
              </p:ext>
            </p:extLst>
          </p:nvPr>
        </p:nvGraphicFramePr>
        <p:xfrm>
          <a:off x="3076732" y="2152755"/>
          <a:ext cx="2979153" cy="1135380"/>
        </p:xfrm>
        <a:graphic>
          <a:graphicData uri="http://schemas.openxmlformats.org/drawingml/2006/table">
            <a:tbl>
              <a:tblPr/>
              <a:tblGrid>
                <a:gridCol w="825500"/>
                <a:gridCol w="656389"/>
                <a:gridCol w="762000"/>
                <a:gridCol w="7352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0.16</a:t>
                      </a: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0.24</a:t>
                      </a: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63" y="2232964"/>
            <a:ext cx="923085" cy="21616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7215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with Probability Tables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7579" y="974190"/>
            <a:ext cx="783389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Consider two variables, A and B, that can co-occur. A has two states and B has three states. The probabilities of A and B can be listed in a table: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53154"/>
              </p:ext>
            </p:extLst>
          </p:nvPr>
        </p:nvGraphicFramePr>
        <p:xfrm>
          <a:off x="3064034" y="3976214"/>
          <a:ext cx="3302000" cy="75692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55" y="4103378"/>
            <a:ext cx="628991" cy="255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979" y="3428913"/>
            <a:ext cx="783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If the Probabilities for B alone are: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611" y="5078580"/>
            <a:ext cx="1185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Compute: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Compute: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Compute: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107" y="5065212"/>
            <a:ext cx="2506578" cy="4678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076" y="6380197"/>
            <a:ext cx="1007218" cy="2911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76" y="5707324"/>
            <a:ext cx="2804877" cy="6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37" y="51427"/>
            <a:ext cx="3016671" cy="6740309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(A and B):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a1ANDb1 &lt;- 0.16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a1ANDb2 &lt;- 0.12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a1ANDb3 &lt;- 0.12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a2ANDb1 &lt;- 0.24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a2ANDb2 &lt;- 0.28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a2ANDb3 &lt;- 0.08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(B):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b1 &lt;- 0.4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b2 &lt;- 0.4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b3 &lt;- 0.2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(A|B):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a1GIVENb1 &lt;- a1ANDb1/b1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a1GIVENb2 &lt;- a1ANDb2/b2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a1GIVENb3 &lt;- a1ANDb3/b3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a2GIVENb1 &lt;- a2ANDb1/b1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a2GIVENb2 &lt;- a2ANDb2/b2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a2GIVENb3 &lt;- a2ANDb3/b3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a1GIVENb3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a2GIVENb1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a2GIVENb2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a2GIVENb3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25" y="3680236"/>
            <a:ext cx="1435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962" y="1035677"/>
            <a:ext cx="4124847" cy="427809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(A):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 &lt;- a1ANDb1 + a1ANDb2+ a1ANDb3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 &lt;- a2ANDb1 + a2ANDb2+ a2ANDb3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a2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(B|A)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b1GIVENa1 &lt;- a1ANDb1/a1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b1GIVENa2 &lt;- a2ANDb1/a2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b2GIVENa1 &lt;- a1ANDb2/a1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b2GIVENa2 &lt;- a2ANDb2/a2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b1GIVENa1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b1GIVENa2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b2GIVENa1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b2GIVENa2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202271"/>
            <a:ext cx="1574800" cy="3111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82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Multiplication Rule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35340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Another important consequence of conditional probability is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multiplication rule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2" y="3522889"/>
            <a:ext cx="5372100" cy="469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0" y="3221789"/>
            <a:ext cx="6096000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119570"/>
            <a:ext cx="8723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Using the information from the large soil database:</a:t>
            </a: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72% of the of the samples contain mica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43% </a:t>
            </a:r>
            <a:r>
              <a:rPr lang="en-US" sz="2400" dirty="0" smtClean="0">
                <a:latin typeface="Times New Roman"/>
                <a:cs typeface="Times New Roman"/>
              </a:rPr>
              <a:t>contain mica </a:t>
            </a:r>
            <a:r>
              <a:rPr lang="en-US" sz="2400" dirty="0" smtClean="0">
                <a:latin typeface="Times New Roman"/>
                <a:cs typeface="Times New Roman"/>
              </a:rPr>
              <a:t>and schist.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100% contain mica or schist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817" y="2917962"/>
            <a:ext cx="4335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a. Compute: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168" y="5794943"/>
            <a:ext cx="851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/>
                <a:cs typeface="Times New Roman"/>
              </a:rPr>
              <a:t>Hint:</a:t>
            </a:r>
            <a:r>
              <a:rPr lang="en-US" sz="2400" dirty="0" smtClean="0">
                <a:latin typeface="Times New Roman"/>
                <a:cs typeface="Times New Roman"/>
              </a:rPr>
              <a:t> what are the states for the random variates mica and schist?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520" y="6308279"/>
            <a:ext cx="851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/>
                <a:cs typeface="Times New Roman"/>
              </a:rPr>
              <a:t>Another hint:</a:t>
            </a:r>
            <a:r>
              <a:rPr lang="en-US" sz="2400" dirty="0" smtClean="0">
                <a:latin typeface="Times New Roman"/>
                <a:cs typeface="Times New Roman"/>
              </a:rPr>
              <a:t> Write out all the tables and fill in the easy stuff first.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0520" y="5137877"/>
            <a:ext cx="88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b. Next, set up probability tables for the above and re-compute.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99" y="3835547"/>
            <a:ext cx="2171031" cy="3054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99" y="3412650"/>
            <a:ext cx="1913689" cy="30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9" y="4283969"/>
            <a:ext cx="1300079" cy="322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199" y="3005307"/>
            <a:ext cx="1224547" cy="333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199" y="4700383"/>
            <a:ext cx="1913689" cy="3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462" y="1369052"/>
            <a:ext cx="4709718" cy="483209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&lt;- 0.72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Mica and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(S|M)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SandM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or M)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&lt;- 1 + 0.43 - 0.72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(M|S)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&lt;- 0.43/S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539" y="1369052"/>
            <a:ext cx="484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a.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149475"/>
            <a:ext cx="191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712" y="400677"/>
            <a:ext cx="7203114" cy="624786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M    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&lt;- 0.72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Schist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&lt;- 0.43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Mica and Schist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MorS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&lt;- 1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Mica or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#----------------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Table for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#----------------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M'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&lt;- 1-M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Mn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#----------------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Table for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(S)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#----------------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SorM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+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SandM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- M: "or-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rule”: </a:t>
            </a:r>
            <a:r>
              <a:rPr lang="en-US" sz="1600" dirty="0" err="1" smtClean="0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non-disjoint events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MorS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- M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S' = 1-S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&lt;- 1-S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Sn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164" y="565828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b.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5" y="2616200"/>
            <a:ext cx="12573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54625"/>
            <a:ext cx="1244600" cy="1270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8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250" y="67302"/>
            <a:ext cx="6873875" cy="6694142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-----------------------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Table for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(M and S)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#-----------------------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M and S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M' and S' = (M or S)':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DeMorgan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 Law 1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MorS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MnandSn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M' and S: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Since M | S = (M and S)/S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(M' | S) = 1 - (M | S)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(M' | S) = (M' and S)/S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then M' and S = (1 - (M|S)) * S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(1 - 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/S))*S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M and S'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MnandSn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MandSn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Format as probability table we can use </a:t>
            </a:r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with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gRain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 table ops: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c(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MandSn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),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c(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MnandSn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rownames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 &lt;- c("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y","n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 &lt;- c("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y","n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Rows name FIRST then Columns name!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names(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dimnames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)) &lt;- c("M","S")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9" y="565828"/>
            <a:ext cx="1155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con’t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5067300"/>
            <a:ext cx="195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1" y="1702427"/>
            <a:ext cx="6445250" cy="4524316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gRain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Use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gRain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table ops: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#--------------------------------------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Lets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Check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marginal tables M and S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#--------------------------------------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(M):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tableMargin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margin = "M")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M.marg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rowSums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Same as above?? Should be!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M,Mn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       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Same as above?? Should be!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(S):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tableMargin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margin = "S")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S.marg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colSums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Same as above?? Should be!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S,Sn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       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Same as above?? Should be!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50" y="549149"/>
            <a:ext cx="1155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con’t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6" y="2337427"/>
            <a:ext cx="1678712" cy="1885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6" y="4660900"/>
            <a:ext cx="1678712" cy="186042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21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428028"/>
            <a:ext cx="8686800" cy="1197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Standard lingo: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2762763"/>
            <a:ext cx="8686800" cy="124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We will always stick with the term “</a:t>
            </a:r>
            <a:r>
              <a:rPr lang="en-GB" sz="2600" i="1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” to refer to anything in which the outcome(s) are uncertain.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4072827"/>
            <a:ext cx="8686800" cy="860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Applies to outcomes we both can and cannot specify a frequency for.</a:t>
            </a:r>
          </a:p>
        </p:txBody>
      </p:sp>
    </p:spTree>
    <p:extLst>
      <p:ext uri="{BB962C8B-B14F-4D97-AF65-F5344CB8AC3E}">
        <p14:creationId xmlns:p14="http://schemas.microsoft.com/office/powerpoint/2010/main" val="72329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384802"/>
            <a:ext cx="8731250" cy="5632312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gRain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Use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gRain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table ops: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Table for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(M | S)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(M | S) = (M and S)/S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M.given.S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tableDiv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M.given.S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colSums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M.given.S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All 1s? Should be!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Table for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(S | M)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#-----------------------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Use Bayes theorem: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(S | M) = ((M | S) * S)/M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S.given.M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tableDiv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tableMult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M.given.S,S.marg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S.given.M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tableDiv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M.marg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))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Same as above? Should be!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colSums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S.given.M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          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All 1s? Should be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tabCondProb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M.and.S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"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M")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 # We can do this too!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50" y="-44627"/>
            <a:ext cx="24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b. (</a:t>
            </a:r>
            <a:r>
              <a:rPr lang="en-US" sz="2400" dirty="0" err="1" smtClean="0">
                <a:latin typeface="Times New Roman"/>
                <a:cs typeface="Times New Roman"/>
              </a:rPr>
              <a:t>con’t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336675"/>
            <a:ext cx="1879600" cy="1655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0981"/>
          <a:stretch/>
        </p:blipFill>
        <p:spPr>
          <a:xfrm>
            <a:off x="6229350" y="5787740"/>
            <a:ext cx="2549525" cy="9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0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476" y="1411002"/>
            <a:ext cx="87086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>
                <a:latin typeface="Times New Roman"/>
                <a:cs typeface="Times New Roman"/>
              </a:rPr>
              <a:t>pirated file </a:t>
            </a:r>
            <a:r>
              <a:rPr lang="en-US" sz="2000" dirty="0" smtClean="0">
                <a:latin typeface="Times New Roman"/>
                <a:cs typeface="Times New Roman"/>
              </a:rPr>
              <a:t>could have been </a:t>
            </a:r>
            <a:r>
              <a:rPr lang="en-US" sz="2000" b="1" dirty="0">
                <a:latin typeface="Times New Roman"/>
                <a:cs typeface="Times New Roman"/>
              </a:rPr>
              <a:t>copied</a:t>
            </a:r>
            <a:r>
              <a:rPr lang="en-US" sz="2000" dirty="0">
                <a:latin typeface="Times New Roman"/>
                <a:cs typeface="Times New Roman"/>
              </a:rPr>
              <a:t> from 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seized </a:t>
            </a:r>
            <a:r>
              <a:rPr lang="en-US" sz="2000" dirty="0" smtClean="0">
                <a:latin typeface="Times New Roman"/>
                <a:cs typeface="Times New Roman"/>
              </a:rPr>
              <a:t>USB drive, </a:t>
            </a:r>
            <a:r>
              <a:rPr lang="en-US" sz="2000" dirty="0">
                <a:latin typeface="Times New Roman"/>
                <a:cs typeface="Times New Roman"/>
              </a:rPr>
              <a:t>which was found at the scene of </a:t>
            </a:r>
            <a:r>
              <a:rPr lang="en-US" sz="2000" dirty="0" smtClean="0">
                <a:latin typeface="Times New Roman"/>
                <a:cs typeface="Times New Roman"/>
              </a:rPr>
              <a:t>crime</a:t>
            </a:r>
            <a:r>
              <a:rPr lang="en-US" sz="2000" dirty="0">
                <a:latin typeface="Times New Roman"/>
                <a:cs typeface="Times New Roman"/>
              </a:rPr>
              <a:t>, to a</a:t>
            </a:r>
            <a:r>
              <a:rPr lang="en-US" sz="2000" dirty="0" smtClean="0">
                <a:latin typeface="Times New Roman"/>
                <a:cs typeface="Times New Roman"/>
              </a:rPr>
              <a:t> laptop seized from a suspect at apprehended at another location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(C </a:t>
            </a:r>
            <a:r>
              <a:rPr lang="en-US" sz="2000" dirty="0" smtClean="0">
                <a:latin typeface="Times New Roman"/>
                <a:cs typeface="Times New Roman"/>
              </a:rPr>
              <a:t>= Yes) = 0.33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(C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No) </a:t>
            </a:r>
            <a:r>
              <a:rPr lang="en-US" sz="2000" dirty="0">
                <a:latin typeface="Times New Roman"/>
                <a:cs typeface="Times New Roman"/>
              </a:rPr>
              <a:t>= 0.33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(C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Uncertain)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117" y="3319515"/>
            <a:ext cx="8605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b="1" dirty="0" smtClean="0">
                <a:latin typeface="Times New Roman"/>
                <a:cs typeface="Times New Roman"/>
              </a:rPr>
              <a:t>“last modified” </a:t>
            </a:r>
            <a:r>
              <a:rPr lang="en-US" sz="2000" b="1" dirty="0">
                <a:latin typeface="Times New Roman"/>
                <a:cs typeface="Times New Roman"/>
              </a:rPr>
              <a:t>time </a:t>
            </a:r>
            <a:r>
              <a:rPr lang="en-US" sz="2000" dirty="0">
                <a:latin typeface="Times New Roman"/>
                <a:cs typeface="Times New Roman"/>
              </a:rPr>
              <a:t>of the </a:t>
            </a:r>
            <a:r>
              <a:rPr lang="en-US" sz="2000" dirty="0" smtClean="0">
                <a:latin typeface="Times New Roman"/>
                <a:cs typeface="Times New Roman"/>
              </a:rPr>
              <a:t>file on the laptop could </a:t>
            </a:r>
            <a:r>
              <a:rPr lang="en-US" sz="2000" b="1" dirty="0" smtClean="0">
                <a:latin typeface="Times New Roman"/>
                <a:cs typeface="Times New Roman"/>
              </a:rPr>
              <a:t>equal</a:t>
            </a:r>
            <a:r>
              <a:rPr lang="en-US" sz="2000" dirty="0" smtClean="0">
                <a:latin typeface="Times New Roman"/>
                <a:cs typeface="Times New Roman"/>
              </a:rPr>
              <a:t> that of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file on the USB is the evidence (</a:t>
            </a:r>
            <a:r>
              <a:rPr lang="en-US" sz="2000" b="1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). E has the same outcomes as </a:t>
            </a:r>
            <a:r>
              <a:rPr lang="en-US" sz="2000" dirty="0" smtClean="0">
                <a:latin typeface="Times New Roman"/>
                <a:cs typeface="Times New Roman"/>
              </a:rPr>
              <a:t>C. </a:t>
            </a:r>
            <a:r>
              <a:rPr lang="en-US" sz="2000" dirty="0" smtClean="0">
                <a:latin typeface="Times New Roman"/>
                <a:cs typeface="Times New Roman"/>
              </a:rPr>
              <a:t>Consider the conditional probability table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117" y="910143"/>
            <a:ext cx="683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Consider a scenario proposed by Kwan </a:t>
            </a:r>
            <a:r>
              <a:rPr lang="en-US" sz="2800" i="1" dirty="0" smtClean="0">
                <a:latin typeface="Times New Roman"/>
                <a:cs typeface="Times New Roman"/>
              </a:rPr>
              <a:t>et </a:t>
            </a:r>
            <a:r>
              <a:rPr lang="en-US" sz="2800" i="1" dirty="0" err="1" smtClean="0">
                <a:latin typeface="Times New Roman"/>
                <a:cs typeface="Times New Roman"/>
              </a:rPr>
              <a:t>al.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53" y="6491214"/>
            <a:ext cx="693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  <a:hlinkClick r:id="rId3"/>
              </a:rPr>
              <a:t>http</a:t>
            </a:r>
            <a:r>
              <a:rPr lang="en-US" dirty="0">
                <a:latin typeface="Times New Roman"/>
                <a:cs typeface="Times New Roman"/>
                <a:hlinkClick r:id="rId3"/>
              </a:rPr>
              <a:t>://i.cs.hku.hk/cisc/forensics/papers/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BayesianNetwork.pdf</a:t>
            </a:r>
            <a:endParaRPr lang="en-US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9611"/>
              </p:ext>
            </p:extLst>
          </p:nvPr>
        </p:nvGraphicFramePr>
        <p:xfrm>
          <a:off x="1742096" y="43641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|C)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= Yes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= No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Unc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E =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0.85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0.05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E = No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0.95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E =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Unc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89117" y="5910918"/>
            <a:ext cx="8605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What is the prob. that the “last mod” time on the USB is the same as the file on the laptop </a:t>
            </a:r>
            <a:r>
              <a:rPr lang="en-US" sz="2000" dirty="0" smtClean="0">
                <a:latin typeface="Times New Roman"/>
                <a:cs typeface="Times New Roman"/>
              </a:rPr>
              <a:t>(E=yes) and </a:t>
            </a:r>
            <a:r>
              <a:rPr lang="en-US" sz="2000" dirty="0" smtClean="0">
                <a:latin typeface="Times New Roman"/>
                <a:cs typeface="Times New Roman"/>
              </a:rPr>
              <a:t>the pirated file was not copied </a:t>
            </a:r>
            <a:r>
              <a:rPr lang="en-US" sz="2000" dirty="0" smtClean="0">
                <a:latin typeface="Times New Roman"/>
                <a:cs typeface="Times New Roman"/>
              </a:rPr>
              <a:t>(C=No) from </a:t>
            </a:r>
            <a:r>
              <a:rPr lang="en-US" sz="2000" dirty="0" smtClean="0">
                <a:latin typeface="Times New Roman"/>
                <a:cs typeface="Times New Roman"/>
              </a:rPr>
              <a:t>the seized laptop? </a:t>
            </a:r>
          </a:p>
        </p:txBody>
      </p:sp>
    </p:spTree>
    <p:extLst>
      <p:ext uri="{BB962C8B-B14F-4D97-AF65-F5344CB8AC3E}">
        <p14:creationId xmlns:p14="http://schemas.microsoft.com/office/powerpoint/2010/main" val="422835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5" y="384802"/>
            <a:ext cx="8731250" cy="6247866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gRain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Use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gRain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table ops: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Format E | C as probability table we can use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with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gRain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table ops: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c(0.85, 0.05, 0.00),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c(0.15, 0.95, 0.00),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c(0.00, 0.00, 1.00)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rownames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&lt;- c("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Yes","No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", 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Unc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&lt;- c("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Yes","No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", 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Unc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Rows name FIRST then Columns name!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names(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dimnames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)) &lt;- c("E","C")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C: For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a prior table, things are a little different: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 &lt;- array(c(1/3, 1/3, 1/3), c(3))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names(C) &lt;- c("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Yes","No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", "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Unc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names(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dimnames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(C)) &lt;- c("C")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(E and C) = (E | C) * C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E.and.C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tableMult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E.given.C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C)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E.and.C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sum(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E.and.C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Sum to 1? It should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!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864" y="4508500"/>
            <a:ext cx="4128511" cy="21241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8625" y="5540375"/>
            <a:ext cx="1238249" cy="30162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621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The Birthday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40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2391566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An equivalent, but a little easier question to answer: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Say you meet two people at a party. What is the probability that they have different birthdays? Call this question B2.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78116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en-US" sz="2000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their birthdays are different then, out of 365 days, the other person’s birthday will be one of 364 possibilities. So: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52"/>
          <a:stretch/>
        </p:blipFill>
        <p:spPr>
          <a:xfrm>
            <a:off x="1994107" y="4933234"/>
            <a:ext cx="2820961" cy="939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8"/>
          <a:stretch/>
        </p:blipFill>
        <p:spPr>
          <a:xfrm>
            <a:off x="4815067" y="4933234"/>
            <a:ext cx="2106639" cy="939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400" y="6244423"/>
            <a:ext cx="84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err="1" smtClean="0">
                <a:latin typeface="Times New Roman"/>
                <a:cs typeface="Times New Roman"/>
              </a:rPr>
              <a:t>a</a:t>
            </a:r>
            <a:r>
              <a:rPr lang="en-US" dirty="0" err="1">
                <a:latin typeface="Times New Roman"/>
                <a:cs typeface="Times New Roman"/>
              </a:rPr>
              <a:t>F</a:t>
            </a:r>
            <a:r>
              <a:rPr lang="en-US" dirty="0" err="1" smtClean="0">
                <a:latin typeface="Times New Roman"/>
                <a:cs typeface="Times New Roman"/>
              </a:rPr>
              <a:t>rom</a:t>
            </a:r>
            <a:r>
              <a:rPr lang="en-US" dirty="0" smtClean="0">
                <a:latin typeface="Times New Roman"/>
                <a:cs typeface="Times New Roman"/>
              </a:rPr>
              <a:t> “A Modern Intro. To Prob. and Stat. Understanding Why and How”. </a:t>
            </a:r>
            <a:r>
              <a:rPr lang="en-US" dirty="0" err="1" smtClean="0">
                <a:latin typeface="Times New Roman"/>
                <a:cs typeface="Times New Roman"/>
              </a:rPr>
              <a:t>Dekking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et al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2" y="119375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Say you meet two people at a party. What is the probability they have the same birthday?</a:t>
            </a:r>
          </a:p>
        </p:txBody>
      </p:sp>
    </p:spTree>
    <p:extLst>
      <p:ext uri="{BB962C8B-B14F-4D97-AF65-F5344CB8AC3E}">
        <p14:creationId xmlns:p14="http://schemas.microsoft.com/office/powerpoint/2010/main" val="35418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The Birthday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6322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Ok. So then what is the probability that you meet two people who don’t have the same birthday (B2) </a:t>
            </a:r>
            <a:r>
              <a:rPr lang="en-US" sz="2800" i="1" u="sng" dirty="0" smtClean="0">
                <a:latin typeface="Times New Roman"/>
                <a:cs typeface="Times New Roman"/>
              </a:rPr>
              <a:t>and</a:t>
            </a:r>
            <a:r>
              <a:rPr lang="en-US" sz="2800" dirty="0" smtClean="0">
                <a:latin typeface="Times New Roman"/>
                <a:cs typeface="Times New Roman"/>
              </a:rPr>
              <a:t> a third person who doesn’t have the same birthday as one of the first two (call that A3).</a:t>
            </a:r>
          </a:p>
        </p:txBody>
      </p:sp>
      <p:sp>
        <p:nvSpPr>
          <p:cNvPr id="7" name="Rectangle 6"/>
          <p:cNvSpPr/>
          <p:nvPr/>
        </p:nvSpPr>
        <p:spPr>
          <a:xfrm>
            <a:off x="-4" y="458552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Conditional probability can help us with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(B3):</a:t>
            </a:r>
          </a:p>
        </p:txBody>
      </p:sp>
      <p:sp>
        <p:nvSpPr>
          <p:cNvPr id="9" name="Rectangle 8"/>
          <p:cNvSpPr/>
          <p:nvPr/>
        </p:nvSpPr>
        <p:spPr>
          <a:xfrm>
            <a:off x="-32792" y="30598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This new probability B3 is the intersection of B2 and A3: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21" y="5321568"/>
            <a:ext cx="65151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786910"/>
            <a:ext cx="4419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The Birthday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We already know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(B2). We just need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(A3|B2)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7940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Following our reasoning to get B2, out of 365 days, the other person’s birthday cannot be two of the of 365 possibilities. So: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07" y="3763635"/>
            <a:ext cx="56134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49" y="2683032"/>
            <a:ext cx="6547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The probability that you meet a </a:t>
            </a:r>
            <a:r>
              <a:rPr lang="en-US" sz="2000" dirty="0">
                <a:latin typeface="Times New Roman"/>
                <a:cs typeface="Times New Roman"/>
              </a:rPr>
              <a:t>third person who doesn’t have the same birthday as </a:t>
            </a:r>
            <a:r>
              <a:rPr lang="en-US" sz="2000" dirty="0" smtClean="0">
                <a:latin typeface="Times New Roman"/>
                <a:cs typeface="Times New Roman"/>
              </a:rPr>
              <a:t>either of the first two (A3), </a:t>
            </a:r>
            <a:r>
              <a:rPr lang="en-US" sz="2000" b="1" i="1" u="sng" dirty="0" smtClean="0">
                <a:latin typeface="Times New Roman"/>
                <a:cs typeface="Times New Roman"/>
              </a:rPr>
              <a:t>given</a:t>
            </a:r>
            <a:r>
              <a:rPr lang="en-US" sz="2000" dirty="0" smtClean="0">
                <a:latin typeface="Times New Roman"/>
                <a:cs typeface="Times New Roman"/>
              </a:rPr>
              <a:t> the first two people you meet don’t have the same birthday: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64" y="48834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Putting everything together for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(B3):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2"/>
          <a:stretch/>
        </p:blipFill>
        <p:spPr>
          <a:xfrm>
            <a:off x="0" y="5318377"/>
            <a:ext cx="2632414" cy="54613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8" r="45461"/>
          <a:stretch/>
        </p:blipFill>
        <p:spPr>
          <a:xfrm>
            <a:off x="2632414" y="5318377"/>
            <a:ext cx="2354621" cy="54613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9"/>
          <a:stretch/>
        </p:blipFill>
        <p:spPr>
          <a:xfrm>
            <a:off x="4987034" y="5318377"/>
            <a:ext cx="4156965" cy="54613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00" y="6030759"/>
            <a:ext cx="3873443" cy="5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The Birthday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If we keep going with this, we’d find the pattern: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39"/>
          <a:stretch/>
        </p:blipFill>
        <p:spPr>
          <a:xfrm>
            <a:off x="13229" y="2003160"/>
            <a:ext cx="9144000" cy="43112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1" b="64561"/>
          <a:stretch/>
        </p:blipFill>
        <p:spPr>
          <a:xfrm>
            <a:off x="13229" y="2434284"/>
            <a:ext cx="9144000" cy="50273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9" b="30420"/>
          <a:stretch/>
        </p:blipFill>
        <p:spPr>
          <a:xfrm>
            <a:off x="13229" y="2937016"/>
            <a:ext cx="9144000" cy="89962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1" b="-4725"/>
          <a:stretch/>
        </p:blipFill>
        <p:spPr>
          <a:xfrm>
            <a:off x="13229" y="3836642"/>
            <a:ext cx="9144000" cy="926087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4975427" y="1176209"/>
            <a:ext cx="687891" cy="76492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2783" y="5238885"/>
            <a:ext cx="857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probability </a:t>
            </a:r>
            <a:r>
              <a:rPr lang="en-US" sz="2800" dirty="0" smtClean="0">
                <a:latin typeface="Times New Roman"/>
                <a:cs typeface="Times New Roman"/>
              </a:rPr>
              <a:t>that n people in a room all have different birthdays.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65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The Birthday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Graph of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B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) = The probability that in room with n-people, none share the same birthday: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713"/>
          <a:stretch/>
        </p:blipFill>
        <p:spPr>
          <a:xfrm>
            <a:off x="1018572" y="2446421"/>
            <a:ext cx="7341656" cy="4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Birthday Problem and Simple Databases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Why do we care about the birthday problem in the forensic sciences?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2" y="21789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Say you have a database containing n-observations of evidence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.g. n-DNA profile from unrelated individuals.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44" y="301308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Furthermore, say you estimate that the chance two randomly selected observations “match”</a:t>
            </a:r>
            <a:r>
              <a:rPr lang="en-US" sz="2400" baseline="30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is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.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i.e. the pair-wise random match probability (RMP) between two observations of evidence is estimated to be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44" y="455580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probability that the database contains at least one “matching” observation by random chance is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028" y="6105171"/>
            <a:ext cx="8268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Assuming a RMP of </a:t>
            </a:r>
            <a:r>
              <a:rPr lang="en-US" sz="2000" b="1" dirty="0" smtClean="0">
                <a:latin typeface="Courier"/>
                <a:cs typeface="Courier"/>
              </a:rPr>
              <a:t>p</a:t>
            </a:r>
            <a:r>
              <a:rPr lang="en-US" sz="2000" i="1" dirty="0" smtClean="0">
                <a:latin typeface="Times New Roman"/>
                <a:cs typeface="Times New Roman"/>
              </a:rPr>
              <a:t>, </a:t>
            </a:r>
            <a:r>
              <a:rPr lang="en-US" sz="2000" dirty="0" smtClean="0">
                <a:latin typeface="Times New Roman"/>
                <a:cs typeface="Times New Roman"/>
              </a:rPr>
              <a:t>the probability that a database of size </a:t>
            </a:r>
            <a:r>
              <a:rPr lang="en-US" sz="2000" b="1" dirty="0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 contains at least one matching pair of observations is </a:t>
            </a:r>
            <a:r>
              <a:rPr lang="en-US" sz="2000" b="1" dirty="0" err="1" smtClean="0">
                <a:latin typeface="Courier"/>
                <a:cs typeface="Courier"/>
              </a:rPr>
              <a:t>pbirthday</a:t>
            </a:r>
            <a:r>
              <a:rPr lang="en-US" sz="2000" dirty="0" smtClean="0">
                <a:latin typeface="Times New Roman"/>
                <a:cs typeface="Times New Roman"/>
              </a:rPr>
              <a:t> in R: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66478" y="5503600"/>
            <a:ext cx="812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pbirthday</a:t>
            </a:r>
            <a:r>
              <a:rPr lang="en-US" sz="2400" b="1" dirty="0">
                <a:latin typeface="Courier"/>
                <a:cs typeface="Courier"/>
              </a:rPr>
              <a:t>(n, classes = </a:t>
            </a:r>
            <a:r>
              <a:rPr lang="en-US" sz="2400" b="1" dirty="0" smtClean="0">
                <a:latin typeface="Courier"/>
                <a:cs typeface="Courier"/>
              </a:rPr>
              <a:t>1/p, </a:t>
            </a:r>
            <a:r>
              <a:rPr lang="en-US" sz="2400" b="1" dirty="0">
                <a:latin typeface="Courier"/>
                <a:cs typeface="Courier"/>
              </a:rPr>
              <a:t>coincident = 2)</a:t>
            </a:r>
          </a:p>
        </p:txBody>
      </p:sp>
    </p:spTree>
    <p:extLst>
      <p:ext uri="{BB962C8B-B14F-4D97-AF65-F5344CB8AC3E}">
        <p14:creationId xmlns:p14="http://schemas.microsoft.com/office/powerpoint/2010/main" val="39364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188" y="807965"/>
            <a:ext cx="8770937" cy="501675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Quoted odds of a random match: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O &lt;- 1/(113e9)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Corresponding RMP: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 &lt;- O/(O+1)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Database size: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n &lt;- 10000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(%) Probability of finding a random matching pair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pbirthday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(n, classes = 1/p, coincident = 2)*100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Number of random matching pairs one expect to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find in the database: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n*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pbirthday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(n, classes = 1/p, coincident = 2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460625"/>
            <a:ext cx="5359400" cy="1041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806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9911" y="2002992"/>
            <a:ext cx="7796329" cy="9971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Nominal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(categories)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	Experiment: Did he do it?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" y="3160591"/>
            <a:ext cx="7644061" cy="41349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150" y="4147266"/>
            <a:ext cx="8279162" cy="149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Ordinal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(orderable somehow) 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Experiment: How many arsons will there be in 	my neighbourhood this year?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757" y="6035174"/>
            <a:ext cx="4309979" cy="4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Birthday Problem and Simple Databases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7620" y="1189688"/>
            <a:ext cx="8014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Lets say we built a “research sized” 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atabase of 1000 tire tread marks from 1000 different </a:t>
            </a:r>
            <a:r>
              <a:rPr lang="en-US" sz="2400" dirty="0" err="1" smtClean="0">
                <a:latin typeface="Times New Roman"/>
                <a:cs typeface="Times New Roman"/>
              </a:rPr>
              <a:t>tires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. You’ve chosen a similarity metric to compute a “match” score between all unique pairs of tread marks. For a certain match/no-match cut-off score you find your system has a false match rate of 0.01%</a:t>
            </a:r>
            <a:r>
              <a:rPr lang="en-US" sz="2400" baseline="30000" dirty="0" smtClean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620" y="6145283"/>
            <a:ext cx="532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This</a:t>
            </a:r>
            <a:r>
              <a:rPr lang="en-US" dirty="0" smtClean="0">
                <a:latin typeface="Times New Roman"/>
                <a:cs typeface="Times New Roman"/>
              </a:rPr>
              <a:t> might not sound like much but it’s </a:t>
            </a:r>
            <a:r>
              <a:rPr lang="en-US" dirty="0">
                <a:latin typeface="Times New Roman"/>
                <a:cs typeface="Times New Roman"/>
              </a:rPr>
              <a:t>a lot of </a:t>
            </a:r>
            <a:r>
              <a:rPr lang="en-US" dirty="0" smtClean="0">
                <a:latin typeface="Times New Roman"/>
                <a:cs typeface="Times New Roman"/>
              </a:rPr>
              <a:t>work!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6340" y="6404627"/>
            <a:ext cx="343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err="1" smtClean="0">
                <a:latin typeface="Times New Roman"/>
                <a:cs typeface="Times New Roman"/>
              </a:rPr>
              <a:t>b</a:t>
            </a:r>
            <a:r>
              <a:rPr lang="en-US" dirty="0" err="1" smtClean="0">
                <a:latin typeface="Times New Roman"/>
                <a:cs typeface="Times New Roman"/>
              </a:rPr>
              <a:t>This</a:t>
            </a:r>
            <a:r>
              <a:rPr lang="en-US" dirty="0" smtClean="0">
                <a:latin typeface="Times New Roman"/>
                <a:cs typeface="Times New Roman"/>
              </a:rPr>
              <a:t> is pretty decent performance.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6340" y="3134291"/>
            <a:ext cx="801416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If you apply this system to a new database of 100 tread marks from different tires what is the probability that at least one “match” will be made by random chance?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3" y="4395715"/>
            <a:ext cx="7466855" cy="923330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Pair-wise search of a database match problem: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fmr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0.0001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/>
                <a:cs typeface="Courier"/>
              </a:rPr>
              <a:t>pbirthday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(100, classes = 1</a:t>
            </a:r>
            <a:r>
              <a:rPr lang="en-US" b="1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"/>
                <a:cs typeface="Courier"/>
              </a:rPr>
              <a:t>fmr</a:t>
            </a:r>
            <a:r>
              <a:rPr lang="en-US" b="1" dirty="0" smtClean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urier"/>
                <a:cs typeface="Courier"/>
              </a:rPr>
              <a:t>coincident = 2</a:t>
            </a:r>
            <a:r>
              <a:rPr lang="en-US" b="1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461920"/>
            <a:ext cx="6502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9566" y="2001111"/>
            <a:ext cx="3528025" cy="2039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07367" y="2013939"/>
            <a:ext cx="1847403" cy="1885669"/>
          </a:xfrm>
          <a:custGeom>
            <a:avLst/>
            <a:gdLst>
              <a:gd name="connsiteX0" fmla="*/ 0 w 1847403"/>
              <a:gd name="connsiteY0" fmla="*/ 0 h 1885669"/>
              <a:gd name="connsiteX1" fmla="*/ 423363 w 1847403"/>
              <a:gd name="connsiteY1" fmla="*/ 436141 h 1885669"/>
              <a:gd name="connsiteX2" fmla="*/ 1372723 w 1847403"/>
              <a:gd name="connsiteY2" fmla="*/ 756833 h 1885669"/>
              <a:gd name="connsiteX3" fmla="*/ 1654965 w 1847403"/>
              <a:gd name="connsiteY3" fmla="*/ 1436700 h 1885669"/>
              <a:gd name="connsiteX4" fmla="*/ 1847403 w 1847403"/>
              <a:gd name="connsiteY4" fmla="*/ 1885669 h 18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03" h="1885669">
                <a:moveTo>
                  <a:pt x="0" y="0"/>
                </a:moveTo>
                <a:cubicBezTo>
                  <a:pt x="97288" y="155001"/>
                  <a:pt x="194576" y="310002"/>
                  <a:pt x="423363" y="436141"/>
                </a:cubicBezTo>
                <a:cubicBezTo>
                  <a:pt x="652150" y="562280"/>
                  <a:pt x="1167456" y="590073"/>
                  <a:pt x="1372723" y="756833"/>
                </a:cubicBezTo>
                <a:cubicBezTo>
                  <a:pt x="1577990" y="923593"/>
                  <a:pt x="1575852" y="1248561"/>
                  <a:pt x="1654965" y="1436700"/>
                </a:cubicBezTo>
                <a:cubicBezTo>
                  <a:pt x="1734078" y="1624839"/>
                  <a:pt x="1847403" y="1885669"/>
                  <a:pt x="1847403" y="18856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068203" y="1988284"/>
            <a:ext cx="1680623" cy="859548"/>
          </a:xfrm>
          <a:custGeom>
            <a:avLst/>
            <a:gdLst>
              <a:gd name="connsiteX0" fmla="*/ 1680623 w 1680623"/>
              <a:gd name="connsiteY0" fmla="*/ 551590 h 859548"/>
              <a:gd name="connsiteX1" fmla="*/ 923701 w 1680623"/>
              <a:gd name="connsiteY1" fmla="*/ 859455 h 859548"/>
              <a:gd name="connsiteX2" fmla="*/ 205267 w 1680623"/>
              <a:gd name="connsiteY2" fmla="*/ 577246 h 859548"/>
              <a:gd name="connsiteX3" fmla="*/ 0 w 1680623"/>
              <a:gd name="connsiteY3" fmla="*/ 0 h 859548"/>
              <a:gd name="connsiteX4" fmla="*/ 0 w 1680623"/>
              <a:gd name="connsiteY4" fmla="*/ 0 h 8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23" h="859548">
                <a:moveTo>
                  <a:pt x="1680623" y="551590"/>
                </a:moveTo>
                <a:cubicBezTo>
                  <a:pt x="1425108" y="703384"/>
                  <a:pt x="1169594" y="855179"/>
                  <a:pt x="923701" y="859455"/>
                </a:cubicBezTo>
                <a:cubicBezTo>
                  <a:pt x="677808" y="863731"/>
                  <a:pt x="359217" y="720489"/>
                  <a:pt x="205267" y="577246"/>
                </a:cubicBezTo>
                <a:cubicBezTo>
                  <a:pt x="51317" y="43400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49065" y="2488563"/>
            <a:ext cx="1327715" cy="1197163"/>
          </a:xfrm>
          <a:custGeom>
            <a:avLst/>
            <a:gdLst>
              <a:gd name="connsiteX0" fmla="*/ 1327715 w 1327715"/>
              <a:gd name="connsiteY0" fmla="*/ 282209 h 1197163"/>
              <a:gd name="connsiteX1" fmla="*/ 968498 w 1327715"/>
              <a:gd name="connsiteY1" fmla="*/ 1064698 h 1197163"/>
              <a:gd name="connsiteX2" fmla="*/ 44797 w 1327715"/>
              <a:gd name="connsiteY2" fmla="*/ 1090353 h 1197163"/>
              <a:gd name="connsiteX3" fmla="*/ 134601 w 1327715"/>
              <a:gd name="connsiteY3" fmla="*/ 0 h 11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15" h="1197163">
                <a:moveTo>
                  <a:pt x="1327715" y="282209"/>
                </a:moveTo>
                <a:cubicBezTo>
                  <a:pt x="1255016" y="606108"/>
                  <a:pt x="1182318" y="930007"/>
                  <a:pt x="968498" y="1064698"/>
                </a:cubicBezTo>
                <a:cubicBezTo>
                  <a:pt x="754678" y="1199389"/>
                  <a:pt x="183780" y="1267803"/>
                  <a:pt x="44797" y="1090353"/>
                </a:cubicBezTo>
                <a:cubicBezTo>
                  <a:pt x="-94186" y="912903"/>
                  <a:pt x="134601" y="0"/>
                  <a:pt x="134601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88266" y="192414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84525" y="321123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422389" y="188565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543160" y="233463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400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9" y="2659944"/>
            <a:ext cx="4044514" cy="35265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902103" y="2174161"/>
            <a:ext cx="1334235" cy="124428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11649" y="2796304"/>
            <a:ext cx="574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32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55837" y="2580107"/>
            <a:ext cx="2976479" cy="97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70258" y="3021263"/>
            <a:ext cx="2562058" cy="165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04741" y="3211233"/>
            <a:ext cx="1494943" cy="2206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900737" y="2385808"/>
            <a:ext cx="563813" cy="231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56" y="3391711"/>
            <a:ext cx="13589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49" y="4702656"/>
            <a:ext cx="1358900" cy="419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750" y="4499456"/>
            <a:ext cx="1358900" cy="406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247" y="5421527"/>
            <a:ext cx="1358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959928"/>
            <a:ext cx="8960635" cy="53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an arbitrary event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can be written as: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5203" y="5829990"/>
            <a:ext cx="33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Law of total probability</a:t>
            </a:r>
            <a:endParaRPr lang="en-US" sz="2400" b="1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2418093"/>
            <a:ext cx="4044514" cy="352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8" y="3624836"/>
            <a:ext cx="8154737" cy="284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52" y="4186179"/>
            <a:ext cx="7737389" cy="23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80" y="4590837"/>
            <a:ext cx="2620751" cy="7698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538" y="5740774"/>
            <a:ext cx="3385843" cy="7600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8736" y="5660566"/>
            <a:ext cx="7646737" cy="91670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2" y="252091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4" y="29426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-</a:t>
            </a:r>
            <a:r>
              <a:rPr lang="en-US" sz="2400" dirty="0" smtClean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92" y="33677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45" y="4437310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is the probability that Prof.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tests positive for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0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900" y="1709947"/>
            <a:ext cx="821894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187950"/>
            <a:ext cx="775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e’s more than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 way to condition: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Bayes’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Intersection commutes: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548" y="2423893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024773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But from the multiplication rule we know: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4" y="4423119"/>
            <a:ext cx="4163751" cy="316994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79802" y="4355281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71089" y="5478660"/>
            <a:ext cx="2999940" cy="576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6" y="5336319"/>
            <a:ext cx="4199971" cy="89850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4" y="1854200"/>
            <a:ext cx="2218761" cy="26894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2479675"/>
            <a:ext cx="3081347" cy="315817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17" y="3497917"/>
            <a:ext cx="3519946" cy="30789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7" y="3895566"/>
            <a:ext cx="3448700" cy="3002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736" y="5207000"/>
            <a:ext cx="7646737" cy="1104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50500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slightly more general form for Bayes’ Theorem: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3" y="5338918"/>
            <a:ext cx="6642100" cy="118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2241236"/>
            <a:ext cx="4178300" cy="1092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81952"/>
            <a:ext cx="8960635" cy="7627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63" y="4410538"/>
            <a:ext cx="3872055" cy="337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736" y="5172364"/>
            <a:ext cx="7646737" cy="140490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 again…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Suppose 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is positive for MCD. What is the probability that he truly has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| 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611" y="2541916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562600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1487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is independent of B then the probability of A is not affected by knowledge of B.</a:t>
            </a: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independent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77" y="3466319"/>
            <a:ext cx="3881489" cy="1454305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5220319"/>
            <a:ext cx="8960635" cy="924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do not satisfy the above they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dependent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4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dirty="0">
                <a:latin typeface="Times New Roman"/>
                <a:cs typeface="Times New Roman"/>
              </a:rPr>
              <a:t>of the 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Of the 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41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266" y="1975436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Any values in the real numbers,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266" y="4547514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concentration of cocaine in a suspects blood?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5692610"/>
            <a:ext cx="4381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709073"/>
            <a:ext cx="3390900" cy="469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479" y="2031394"/>
            <a:ext cx="330200" cy="31750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3770" y="2654757"/>
            <a:ext cx="7236418" cy="893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mass of scheduled drugs seized in a box of 15,000 glassine envelopes?</a:t>
            </a:r>
          </a:p>
        </p:txBody>
      </p:sp>
    </p:spTree>
    <p:extLst>
      <p:ext uri="{BB962C8B-B14F-4D97-AF65-F5344CB8AC3E}">
        <p14:creationId xmlns:p14="http://schemas.microsoft.com/office/powerpoint/2010/main" val="31790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00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875" y="1175980"/>
            <a:ext cx="3309106" cy="5262978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&lt;- 0.86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&lt;- 1-D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 = 1 -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395" y="2176687"/>
            <a:ext cx="4386500" cy="289310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(D'|L)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(D|L')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*D)/(1-L)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19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infamous example of the abuse of independence assumptions and the “</a:t>
            </a:r>
            <a:r>
              <a:rPr lang="en-US" sz="2400" b="1" dirty="0" smtClean="0">
                <a:latin typeface="Times New Roman"/>
                <a:cs typeface="Times New Roman"/>
              </a:rPr>
              <a:t>Prosecutors Fallacy</a:t>
            </a:r>
            <a:r>
              <a:rPr lang="en-US" sz="2400" dirty="0" smtClean="0">
                <a:latin typeface="Times New Roman"/>
                <a:cs typeface="Times New Roman"/>
              </a:rPr>
              <a:t>” is the People vs. Collins case in 1968. Eyewitness evidence in a robbery case was: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Black male with beard BMB.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(BMB) 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Male had moustache (MM).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(MM) = 0.25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White female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dirty="0" smtClean="0">
                <a:latin typeface="Times New Roman"/>
                <a:cs typeface="Times New Roman"/>
              </a:rPr>
              <a:t>ponytail (WFP). 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(WFP) </a:t>
            </a:r>
            <a:r>
              <a:rPr lang="en-US" sz="2000" dirty="0">
                <a:latin typeface="Times New Roman"/>
                <a:cs typeface="Times New Roman"/>
              </a:rPr>
              <a:t>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oman had blond hair (WB)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(WB)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0.333</a:t>
            </a:r>
            <a:endParaRPr lang="en-US" sz="2000" dirty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Getaway car was yellow (YC).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(YC)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an interracial couple is unlikely (IRC)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(IRC)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0.001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5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defendants had all these characteristics. Prosecutor then suggests that the probability that another randomly selected </a:t>
            </a:r>
            <a:r>
              <a:rPr lang="en-US" sz="2800" dirty="0">
                <a:latin typeface="Times New Roman"/>
                <a:cs typeface="Times New Roman"/>
              </a:rPr>
              <a:t>couple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 would have all of these characteristics (E) is: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1" y="2830827"/>
            <a:ext cx="7803288" cy="678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4062" y="3198437"/>
            <a:ext cx="3835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ABUSE OF INDEPENDENCE!!!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-39688" y="380104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Prosecutor then concluded that the chance the defendants were innocent,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d</a:t>
            </a:r>
            <a:r>
              <a:rPr lang="en-US" sz="2800" dirty="0" err="1" smtClean="0">
                <a:latin typeface="Times New Roman"/>
                <a:cs typeface="Times New Roman"/>
              </a:rPr>
              <a:t>|E</a:t>
            </a:r>
            <a:r>
              <a:rPr lang="en-US" sz="2800" dirty="0" smtClean="0">
                <a:latin typeface="Times New Roman"/>
                <a:cs typeface="Times New Roman"/>
              </a:rPr>
              <a:t>) was ≈  1 × 10</a:t>
            </a:r>
            <a:r>
              <a:rPr lang="en-US" sz="2800" baseline="30000" dirty="0" smtClean="0">
                <a:latin typeface="Times New Roman"/>
                <a:cs typeface="Times New Roman"/>
              </a:rPr>
              <a:t>-8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431" y="4944561"/>
            <a:ext cx="3835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err="1">
                <a:latin typeface="Times New Roman"/>
                <a:cs typeface="Times New Roman"/>
              </a:rPr>
              <a:t>|E</a:t>
            </a:r>
            <a:r>
              <a:rPr lang="en-US" sz="3600" dirty="0" smtClean="0">
                <a:latin typeface="Times New Roman"/>
                <a:cs typeface="Times New Roman"/>
              </a:rPr>
              <a:t>) = </a:t>
            </a:r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dirty="0" err="1" smtClean="0">
                <a:latin typeface="Times New Roman"/>
                <a:cs typeface="Times New Roman"/>
              </a:rPr>
              <a:t>E|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smtClean="0">
                <a:latin typeface="Times New Roman"/>
                <a:cs typeface="Times New Roman"/>
              </a:rPr>
              <a:t>)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319453" y="4917104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Prosecutors Fallacy. </a:t>
            </a: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NOT TRUE IN GENERAL!!!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319453" y="5827080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Also called the fallacy of the reversed conditional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81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57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ubset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a sample space is an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event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2" y="1234447"/>
            <a:ext cx="1270000" cy="355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94701" y="4474807"/>
            <a:ext cx="2696721" cy="23661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5966556" y="5073492"/>
            <a:ext cx="450580" cy="3828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20729" y="5520127"/>
            <a:ext cx="902390" cy="7653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9729" y="5488661"/>
            <a:ext cx="58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1166"/>
              </p:ext>
            </p:extLst>
          </p:nvPr>
        </p:nvGraphicFramePr>
        <p:xfrm>
          <a:off x="1907563" y="2015152"/>
          <a:ext cx="4931522" cy="2009140"/>
        </p:xfrm>
        <a:graphic>
          <a:graphicData uri="http://schemas.openxmlformats.org/drawingml/2006/table">
            <a:tbl>
              <a:tblPr/>
              <a:tblGrid>
                <a:gridCol w="657380"/>
                <a:gridCol w="628149"/>
                <a:gridCol w="594071"/>
                <a:gridCol w="593949"/>
                <a:gridCol w="532561"/>
                <a:gridCol w="682770"/>
                <a:gridCol w="628149"/>
                <a:gridCol w="61449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7627854" y="2877307"/>
            <a:ext cx="450580" cy="3828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66155" y="3099584"/>
            <a:ext cx="2444317" cy="2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1694" y="2321274"/>
            <a:ext cx="2570693" cy="1242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77544" y="2457820"/>
            <a:ext cx="3461541" cy="1627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7544" y="3577493"/>
            <a:ext cx="0" cy="50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5077" y="2321274"/>
            <a:ext cx="9476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85" y="3561272"/>
            <a:ext cx="284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E </a:t>
            </a:r>
            <a:r>
              <a:rPr lang="en-US" sz="2000" dirty="0" smtClean="0">
                <a:latin typeface="Times"/>
                <a:cs typeface="Times"/>
              </a:rPr>
              <a:t>= Sum of rolls is 6 or 7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13016" y="3741348"/>
            <a:ext cx="737392" cy="19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92" y="5883511"/>
            <a:ext cx="1270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complement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event: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Everything not in the event</a:t>
            </a:r>
            <a:endParaRPr lang="en-GB" sz="2800" b="1" i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8950" y="3294417"/>
            <a:ext cx="3147708" cy="27606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0"/>
          <a:stretch/>
        </p:blipFill>
        <p:spPr>
          <a:xfrm>
            <a:off x="6025872" y="3500608"/>
            <a:ext cx="1097761" cy="83912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56573" y="4339736"/>
            <a:ext cx="1053301" cy="8929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9937" y="4376546"/>
            <a:ext cx="68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5700" y="3818979"/>
            <a:ext cx="713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r>
              <a:rPr lang="en-US" sz="4400" i="1" baseline="30000" dirty="0" smtClean="0">
                <a:latin typeface="Calibri"/>
                <a:cs typeface="Calibri"/>
              </a:rPr>
              <a:t>’</a:t>
            </a:r>
            <a:endParaRPr lang="en-US" sz="4400" i="1" baseline="30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7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4188" y="1630695"/>
            <a:ext cx="837722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simple event </a:t>
            </a:r>
            <a:r>
              <a:rPr lang="en-US" sz="2800" dirty="0">
                <a:latin typeface="Times New Roman"/>
                <a:cs typeface="Times New Roman"/>
              </a:rPr>
              <a:t>is an event containing a single outcome.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compound event </a:t>
            </a:r>
            <a:r>
              <a:rPr lang="en-US" sz="2800" dirty="0">
                <a:latin typeface="Times New Roman"/>
                <a:cs typeface="Times New Roman"/>
              </a:rPr>
              <a:t>consists of more than one outcome. 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When </a:t>
            </a:r>
            <a:r>
              <a:rPr lang="en-US" sz="2800" dirty="0">
                <a:latin typeface="Times New Roman"/>
                <a:cs typeface="Times New Roman"/>
              </a:rPr>
              <a:t>the experiment is performed, if the outcome that occurs is in event </a:t>
            </a:r>
            <a:r>
              <a:rPr lang="en-US" sz="2800" i="1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 then we say </a:t>
            </a:r>
            <a:r>
              <a:rPr lang="en-US" sz="2800" i="1" dirty="0">
                <a:latin typeface="Times New Roman"/>
                <a:cs typeface="Times New Roman"/>
              </a:rPr>
              <a:t>E </a:t>
            </a:r>
            <a:r>
              <a:rPr lang="en-US" sz="2800" b="1" u="sng" dirty="0">
                <a:latin typeface="Times New Roman"/>
                <a:cs typeface="Times New Roman"/>
              </a:rPr>
              <a:t>occurs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8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Venn diagram: </a:t>
            </a:r>
            <a:r>
              <a:rPr lang="en-US" sz="2400" dirty="0">
                <a:latin typeface="Times New Roman"/>
                <a:cs typeface="Times New Roman"/>
              </a:rPr>
              <a:t>A pictorial representation of combinations of sets making use of circles and rectangles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22523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Empty set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smtClean="0">
                <a:latin typeface="Times New Roman"/>
                <a:cs typeface="Times New Roman"/>
              </a:rPr>
              <a:t>set </a:t>
            </a:r>
            <a:r>
              <a:rPr lang="en-US" sz="2400" dirty="0">
                <a:latin typeface="Times New Roman"/>
                <a:cs typeface="Times New Roman"/>
              </a:rPr>
              <a:t>containing no outcomes.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u="sng" dirty="0">
                <a:latin typeface="Times New Roman"/>
                <a:cs typeface="Times New Roman"/>
              </a:rPr>
              <a:t>null set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or </a:t>
            </a:r>
            <a:r>
              <a:rPr lang="en-US" sz="2400" dirty="0" smtClean="0">
                <a:latin typeface="Times New Roman"/>
                <a:cs typeface="Times New Roman"/>
              </a:rPr>
              <a:t>{ </a:t>
            </a:r>
            <a:r>
              <a:rPr lang="en-US" sz="2400" dirty="0">
                <a:latin typeface="Times New Roman"/>
                <a:cs typeface="Times New Roman"/>
              </a:rPr>
              <a:t>}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4115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Union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2400" dirty="0">
                <a:latin typeface="Times New Roman"/>
                <a:cs typeface="Times New Roman"/>
              </a:rPr>
              <a:t> B occurs if A occurs, B occurs </a:t>
            </a:r>
            <a:r>
              <a:rPr lang="en-US" sz="2400" b="1" i="1" u="sng" dirty="0">
                <a:latin typeface="Times New Roman"/>
                <a:cs typeface="Times New Roman"/>
              </a:rPr>
              <a:t>or</a:t>
            </a:r>
            <a:r>
              <a:rPr lang="en-US" sz="2400" dirty="0">
                <a:latin typeface="Times New Roman"/>
                <a:cs typeface="Times New Roman"/>
              </a:rPr>
              <a:t> both A and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58391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43523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73723" y="4617591"/>
            <a:ext cx="1037810" cy="1410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8695" y="4872644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4396" y="4885474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0877" y="4916251"/>
            <a:ext cx="1652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4400" dirty="0">
                <a:latin typeface="Times New Roman"/>
                <a:cs typeface="Times New Roman"/>
              </a:rPr>
              <a:t> B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5" y="5109410"/>
            <a:ext cx="1143000" cy="35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704" y="4985721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also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55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2" grpId="0" animBg="1"/>
      <p:bldP spid="17" grpId="0"/>
      <p:bldP spid="17" grpId="1"/>
      <p:bldP spid="18" grpId="0"/>
      <p:bldP spid="18" grpId="1"/>
      <p:bldP spid="19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6489</TotalTime>
  <Words>4806</Words>
  <Application>Microsoft Macintosh PowerPoint</Application>
  <PresentationFormat>On-screen Show (4:3)</PresentationFormat>
  <Paragraphs>621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102</cp:revision>
  <dcterms:created xsi:type="dcterms:W3CDTF">2015-12-23T12:49:36Z</dcterms:created>
  <dcterms:modified xsi:type="dcterms:W3CDTF">2018-02-03T11:19:07Z</dcterms:modified>
</cp:coreProperties>
</file>