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78" r:id="rId2"/>
    <p:sldId id="279" r:id="rId3"/>
    <p:sldId id="268" r:id="rId4"/>
    <p:sldId id="281" r:id="rId5"/>
    <p:sldId id="282" r:id="rId6"/>
    <p:sldId id="284" r:id="rId7"/>
    <p:sldId id="283" r:id="rId8"/>
    <p:sldId id="280" r:id="rId9"/>
    <p:sldId id="285" r:id="rId10"/>
    <p:sldId id="287" r:id="rId11"/>
    <p:sldId id="286" r:id="rId12"/>
    <p:sldId id="306" r:id="rId13"/>
    <p:sldId id="307" r:id="rId14"/>
    <p:sldId id="308" r:id="rId15"/>
    <p:sldId id="309" r:id="rId16"/>
    <p:sldId id="311" r:id="rId17"/>
    <p:sldId id="293" r:id="rId18"/>
    <p:sldId id="291" r:id="rId19"/>
    <p:sldId id="292" r:id="rId20"/>
    <p:sldId id="267" r:id="rId21"/>
    <p:sldId id="256" r:id="rId22"/>
    <p:sldId id="271" r:id="rId23"/>
    <p:sldId id="273" r:id="rId24"/>
    <p:sldId id="294" r:id="rId25"/>
    <p:sldId id="313" r:id="rId26"/>
    <p:sldId id="314" r:id="rId27"/>
    <p:sldId id="315" r:id="rId28"/>
    <p:sldId id="312" r:id="rId29"/>
    <p:sldId id="272" r:id="rId30"/>
    <p:sldId id="296" r:id="rId31"/>
    <p:sldId id="297" r:id="rId32"/>
    <p:sldId id="298" r:id="rId33"/>
    <p:sldId id="299" r:id="rId34"/>
    <p:sldId id="303" r:id="rId35"/>
    <p:sldId id="300" r:id="rId36"/>
    <p:sldId id="301" r:id="rId37"/>
    <p:sldId id="30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Relationship Id="rId2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wmf"/><Relationship Id="rId9" Type="http://schemas.openxmlformats.org/officeDocument/2006/relationships/oleObject" Target="../embeddings/oleObject2.bin"/><Relationship Id="rId10" Type="http://schemas.openxmlformats.org/officeDocument/2006/relationships/image" Target="../media/image2.wmf"/><Relationship Id="rId11" Type="http://schemas.openxmlformats.org/officeDocument/2006/relationships/image" Target="../media/image6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9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4" Type="http://schemas.openxmlformats.org/officeDocument/2006/relationships/image" Target="../media/image20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1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10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7.emf"/><Relationship Id="rId5" Type="http://schemas.openxmlformats.org/officeDocument/2006/relationships/image" Target="../media/image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8.emf"/><Relationship Id="rId5" Type="http://schemas.openxmlformats.org/officeDocument/2006/relationships/image" Target="../media/image5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9.emf"/><Relationship Id="rId5" Type="http://schemas.openxmlformats.org/officeDocument/2006/relationships/image" Target="../media/image5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30.emf"/><Relationship Id="rId5" Type="http://schemas.openxmlformats.org/officeDocument/2006/relationships/image" Target="../media/image5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5.png"/><Relationship Id="rId5" Type="http://schemas.openxmlformats.org/officeDocument/2006/relationships/image" Target="../media/image34.png"/><Relationship Id="rId6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6.tif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21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11.emf"/><Relationship Id="rId14" Type="http://schemas.openxmlformats.org/officeDocument/2006/relationships/oleObject" Target="../embeddings/oleObject8.bin"/><Relationship Id="rId15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39.emf"/><Relationship Id="rId7" Type="http://schemas.openxmlformats.org/officeDocument/2006/relationships/image" Target="../media/image5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emf"/><Relationship Id="rId12" Type="http://schemas.openxmlformats.org/officeDocument/2006/relationships/oleObject" Target="../embeddings/oleObject22.bin"/><Relationship Id="rId13" Type="http://schemas.openxmlformats.org/officeDocument/2006/relationships/image" Target="../media/image44.emf"/><Relationship Id="rId14" Type="http://schemas.openxmlformats.org/officeDocument/2006/relationships/image" Target="../media/image5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8.bin"/><Relationship Id="rId4" Type="http://schemas.openxmlformats.org/officeDocument/2006/relationships/image" Target="../media/image40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41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42.emf"/><Relationship Id="rId9" Type="http://schemas.openxmlformats.org/officeDocument/2006/relationships/image" Target="../media/image45.emf"/><Relationship Id="rId10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47.emf"/><Relationship Id="rId5" Type="http://schemas.openxmlformats.org/officeDocument/2006/relationships/image" Target="../media/image5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48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49.emf"/><Relationship Id="rId7" Type="http://schemas.openxmlformats.org/officeDocument/2006/relationships/image" Target="../media/image5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emf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6470" y="2647843"/>
            <a:ext cx="3132138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0470" y="3486043"/>
            <a:ext cx="1214437" cy="77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Times New Roman"/>
                <a:cs typeface="Times New Roman"/>
              </a:rPr>
              <a:t>Bayesian Methods</a:t>
            </a:r>
          </a:p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What they are and how they fit into </a:t>
            </a:r>
          </a:p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Forensic Science</a:t>
            </a:r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555715"/>
              </p:ext>
            </p:extLst>
          </p:nvPr>
        </p:nvGraphicFramePr>
        <p:xfrm>
          <a:off x="4298142" y="527833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1" r:id="rId7" imgW="723960" imgH="361800" progId="">
                  <p:embed/>
                </p:oleObj>
              </mc:Choice>
              <mc:Fallback>
                <p:oleObj r:id="rId7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42" y="527833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2" r:id="rId9" imgW="76320" imgH="181080" progId="">
                  <p:embed/>
                </p:oleObj>
              </mc:Choice>
              <mc:Fallback>
                <p:oleObj r:id="rId9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461676" y="2713112"/>
            <a:ext cx="3124859" cy="277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38269"/>
            <a:ext cx="8686800" cy="13209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We have a prior “belief” for the value of the mean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We observe some data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can we say about the mean now?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8555" y="2659188"/>
            <a:ext cx="36647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We need Bayes’ rule:</a:t>
            </a: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12" y="3480872"/>
            <a:ext cx="5755179" cy="10701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5371" y="4672598"/>
            <a:ext cx="1723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YUK!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3424" y="5676913"/>
            <a:ext cx="57003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And this is for an “easy” problem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51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84278"/>
            <a:ext cx="8686800" cy="6329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So what can we do????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35468" y="4982807"/>
            <a:ext cx="8686800" cy="17548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Now there is software to evaluate the integrals.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Some free stuff: 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MCMC: </a:t>
            </a:r>
            <a:r>
              <a:rPr lang="en-GB" sz="2000" dirty="0" err="1" smtClean="0">
                <a:solidFill>
                  <a:srgbClr val="000000"/>
                </a:solidFill>
                <a:latin typeface="Times New Roman" pitchFamily="18" charset="0"/>
              </a:rPr>
              <a:t>WinBUGS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000" dirty="0" err="1" smtClean="0">
                <a:solidFill>
                  <a:srgbClr val="000000"/>
                </a:solidFill>
                <a:latin typeface="Times New Roman" pitchFamily="18" charset="0"/>
              </a:rPr>
              <a:t>OpenBUGS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, JAGS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HMC: Stan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5468" y="1710892"/>
            <a:ext cx="8686800" cy="31382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Until ~ 1990, get lucky…..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Sometimes we can work out the integrals by hand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Sometimes you get posteriors that are the same form as the priors (</a:t>
            </a:r>
            <a:r>
              <a:rPr lang="en-GB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Conjugacy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GB" sz="2400" baseline="30000" dirty="0" err="1" smtClean="0">
                <a:latin typeface="Times New Roman"/>
                <a:cs typeface="Times New Roman"/>
              </a:rPr>
              <a:t>Raiffa</a:t>
            </a:r>
            <a:r>
              <a:rPr lang="en-GB" sz="2400" baseline="30000" dirty="0">
                <a:latin typeface="Times New Roman"/>
                <a:cs typeface="Times New Roman"/>
              </a:rPr>
              <a:t> </a:t>
            </a:r>
            <a:r>
              <a:rPr lang="en-GB" sz="2400" baseline="30000" dirty="0" smtClean="0">
                <a:latin typeface="Times New Roman"/>
                <a:cs typeface="Times New Roman"/>
              </a:rPr>
              <a:t>and</a:t>
            </a:r>
            <a:r>
              <a:rPr lang="en-GB" sz="2400" dirty="0" smtClean="0">
                <a:latin typeface="Times New Roman"/>
                <a:cs typeface="Times New Roman"/>
              </a:rPr>
              <a:t> </a:t>
            </a:r>
            <a:r>
              <a:rPr lang="en-GB" sz="2400" baseline="30000" dirty="0" err="1" smtClean="0">
                <a:latin typeface="Times New Roman"/>
                <a:cs typeface="Times New Roman"/>
              </a:rPr>
              <a:t>Schlaifer</a:t>
            </a:r>
            <a:r>
              <a:rPr lang="en-GB" sz="2400" baseline="30000" dirty="0" smtClean="0">
                <a:latin typeface="Times New Roman"/>
                <a:cs typeface="Times New Roman"/>
              </a:rPr>
              <a:t> 1961</a:t>
            </a:r>
            <a:endParaRPr lang="en-GB" sz="2400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259013" lvl="4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 err="1" smtClean="0">
                <a:latin typeface="Times New Roman"/>
                <a:cs typeface="Times New Roman"/>
              </a:rPr>
              <a:t>Conjugacy</a:t>
            </a:r>
            <a:r>
              <a:rPr lang="en-GB" sz="2200" dirty="0" smtClean="0">
                <a:latin typeface="Times New Roman"/>
                <a:cs typeface="Times New Roman"/>
              </a:rPr>
              <a:t> was how Bayesian statistics was </a:t>
            </a:r>
            <a:r>
              <a:rPr lang="en-GB" sz="2200" dirty="0">
                <a:latin typeface="Times New Roman"/>
                <a:cs typeface="Times New Roman"/>
              </a:rPr>
              <a:t>b</a:t>
            </a:r>
            <a:r>
              <a:rPr lang="en-GB" sz="2200" dirty="0" smtClean="0">
                <a:latin typeface="Times New Roman"/>
                <a:cs typeface="Times New Roman"/>
              </a:rPr>
              <a:t>asically done until ~ 1990</a:t>
            </a:r>
          </a:p>
          <a:p>
            <a:pPr marL="2259013" lvl="4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b="1" dirty="0" smtClean="0">
                <a:latin typeface="Times New Roman"/>
                <a:cs typeface="Times New Roman"/>
              </a:rPr>
              <a:t>Howard </a:t>
            </a:r>
            <a:r>
              <a:rPr lang="en-GB" sz="2200" b="1" dirty="0" err="1" smtClean="0">
                <a:latin typeface="Times New Roman"/>
                <a:cs typeface="Times New Roman"/>
              </a:rPr>
              <a:t>Raiffa</a:t>
            </a:r>
            <a:r>
              <a:rPr lang="en-GB" sz="2200" b="1" dirty="0" smtClean="0">
                <a:latin typeface="Times New Roman"/>
                <a:cs typeface="Times New Roman"/>
              </a:rPr>
              <a:t> is Professor </a:t>
            </a:r>
            <a:r>
              <a:rPr lang="en-GB" sz="2200" b="1" dirty="0" err="1" smtClean="0">
                <a:latin typeface="Times New Roman"/>
                <a:cs typeface="Times New Roman"/>
              </a:rPr>
              <a:t>Shenkin’s</a:t>
            </a:r>
            <a:r>
              <a:rPr lang="en-GB" sz="2200" b="1" dirty="0" smtClean="0">
                <a:latin typeface="Times New Roman"/>
                <a:cs typeface="Times New Roman"/>
              </a:rPr>
              <a:t> cousin!</a:t>
            </a:r>
          </a:p>
        </p:txBody>
      </p:sp>
    </p:spTree>
    <p:extLst>
      <p:ext uri="{BB962C8B-B14F-4D97-AF65-F5344CB8AC3E}">
        <p14:creationId xmlns:p14="http://schemas.microsoft.com/office/powerpoint/2010/main" val="221072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1398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77302"/>
            <a:ext cx="8686800" cy="47143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 “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scenario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” is represented by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a joint probability function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Contains variables relevant to a situation which represent uncertain information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Contain “dependencies” between variables that describe how they influence each other.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 graphical way to represent the joint probability function is with nodes and directed lines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Called a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Bayesian Network</a:t>
            </a:r>
            <a:r>
              <a:rPr lang="en-GB" sz="2400" baseline="30000" dirty="0" smtClean="0">
                <a:solidFill>
                  <a:srgbClr val="000000"/>
                </a:solidFill>
                <a:latin typeface="Times New Roman" pitchFamily="18" charset="0"/>
              </a:rPr>
              <a:t>Pearl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676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1398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56555" y="1346332"/>
            <a:ext cx="7847248" cy="25330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(A Very!!) Simple example</a:t>
            </a:r>
            <a:r>
              <a:rPr lang="en-GB" sz="2800" baseline="30000" dirty="0" smtClean="0">
                <a:solidFill>
                  <a:srgbClr val="000000"/>
                </a:solidFill>
                <a:latin typeface="Times New Roman" pitchFamily="18" charset="0"/>
              </a:rPr>
              <a:t>Wiki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is the probability the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Grass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is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Wet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Influenced by the possibility of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Rain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Influenced by the possibility of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Sprinkler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action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Sprinkler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action influenced by possibility of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 Rain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3423" y="4321739"/>
            <a:ext cx="8133648" cy="17665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Construct joint probability function to answer questions about this scenario: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Pr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(Grass Wet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Rain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Sprinkler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482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00589"/>
              </p:ext>
            </p:extLst>
          </p:nvPr>
        </p:nvGraphicFramePr>
        <p:xfrm>
          <a:off x="1944043" y="5883700"/>
          <a:ext cx="5301878" cy="782320"/>
        </p:xfrm>
        <a:graphic>
          <a:graphicData uri="http://schemas.openxmlformats.org/drawingml/2006/table">
            <a:tbl>
              <a:tblPr/>
              <a:tblGrid>
                <a:gridCol w="691778"/>
                <a:gridCol w="981057"/>
                <a:gridCol w="897316"/>
                <a:gridCol w="800682"/>
                <a:gridCol w="911122"/>
                <a:gridCol w="101992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Sprinkler: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 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 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Rain: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Grass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Wet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99%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71996"/>
              </p:ext>
            </p:extLst>
          </p:nvPr>
        </p:nvGraphicFramePr>
        <p:xfrm>
          <a:off x="162437" y="1486636"/>
          <a:ext cx="2833212" cy="586740"/>
        </p:xfrm>
        <a:graphic>
          <a:graphicData uri="http://schemas.openxmlformats.org/drawingml/2006/table">
            <a:tbl>
              <a:tblPr/>
              <a:tblGrid>
                <a:gridCol w="634926"/>
                <a:gridCol w="693555"/>
                <a:gridCol w="800683"/>
                <a:gridCol w="70404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Rain: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Sprinkler: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99%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06578"/>
              </p:ext>
            </p:extLst>
          </p:nvPr>
        </p:nvGraphicFramePr>
        <p:xfrm>
          <a:off x="7023931" y="1872056"/>
          <a:ext cx="1093338" cy="391160"/>
        </p:xfrm>
        <a:graphic>
          <a:graphicData uri="http://schemas.openxmlformats.org/drawingml/2006/table">
            <a:tbl>
              <a:tblPr/>
              <a:tblGrid>
                <a:gridCol w="372777"/>
                <a:gridCol w="347830"/>
                <a:gridCol w="37273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Rain: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56825" y="1019816"/>
            <a:ext cx="200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Pr(Sprinkler | Rain)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32126" y="1447500"/>
            <a:ext cx="9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Pr(Rain)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53076" y="5337796"/>
            <a:ext cx="3060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Pr(Grass Wet | Rain, Sprinkler)</a:t>
            </a:r>
            <a:endParaRPr lang="en-US" dirty="0"/>
          </a:p>
        </p:txBody>
      </p:sp>
      <p:pic>
        <p:nvPicPr>
          <p:cNvPr id="20" name="Picture 19" descr="rain_ne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24" y="2187266"/>
            <a:ext cx="5114455" cy="30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7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9994" y="1200631"/>
            <a:ext cx="2079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Pr(Sprinkler)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5748901" y="1197986"/>
            <a:ext cx="1421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Pr(Rain)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639816" y="5063733"/>
            <a:ext cx="2213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Pr(Grass Wet)</a:t>
            </a:r>
            <a:endParaRPr lang="en-US" sz="2800" dirty="0"/>
          </a:p>
        </p:txBody>
      </p:sp>
      <p:pic>
        <p:nvPicPr>
          <p:cNvPr id="2" name="Picture 1" descr="rain_net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t="7722" r="4814" b="7913"/>
          <a:stretch/>
        </p:blipFill>
        <p:spPr>
          <a:xfrm>
            <a:off x="1559950" y="1753332"/>
            <a:ext cx="6129363" cy="3340988"/>
          </a:xfrm>
          <a:prstGeom prst="rect">
            <a:avLst/>
          </a:prstGeom>
        </p:spPr>
      </p:pic>
      <p:pic>
        <p:nvPicPr>
          <p:cNvPr id="6" name="Picture 5" descr="rain_net_ev.tif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" t="7085" r="3467" b="7502"/>
          <a:stretch/>
        </p:blipFill>
        <p:spPr>
          <a:xfrm>
            <a:off x="1546141" y="1737142"/>
            <a:ext cx="6163050" cy="340204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074143" y="4542085"/>
            <a:ext cx="2549707" cy="778758"/>
            <a:chOff x="6074143" y="4542085"/>
            <a:chExt cx="2549707" cy="778758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6074143" y="4542085"/>
              <a:ext cx="1256242" cy="33134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272198" y="4674512"/>
              <a:ext cx="13516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You 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obse</a:t>
              </a:r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rve</a:t>
              </a:r>
            </a:p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rass </a:t>
              </a:r>
              <a:r>
                <a:rPr lang="en-GB" i="1" u="sng" dirty="0" smtClean="0">
                  <a:solidFill>
                    <a:srgbClr val="000000"/>
                  </a:solidFill>
                  <a:latin typeface="Times New Roman" pitchFamily="18" charset="0"/>
                </a:rPr>
                <a:t>is</a:t>
              </a:r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 wet.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773074" y="2567867"/>
            <a:ext cx="73165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73074" y="2926823"/>
            <a:ext cx="73165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722996" y="2507549"/>
            <a:ext cx="73165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722996" y="2866505"/>
            <a:ext cx="73165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7093" y="3211104"/>
            <a:ext cx="19287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Other probabilities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re adjusted given 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he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58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-11975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3256" y="842148"/>
            <a:ext cx="7514202" cy="45006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Areas where Bayesian Networks are used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M</a:t>
            </a:r>
            <a:r>
              <a:rPr lang="en-US" sz="2000" dirty="0" smtClean="0">
                <a:latin typeface="Times New Roman"/>
                <a:cs typeface="Times New Roman"/>
              </a:rPr>
              <a:t>edical </a:t>
            </a:r>
            <a:r>
              <a:rPr lang="en-US" sz="2000" dirty="0">
                <a:latin typeface="Times New Roman"/>
                <a:cs typeface="Times New Roman"/>
              </a:rPr>
              <a:t>recommendation/</a:t>
            </a:r>
            <a:r>
              <a:rPr lang="en-US" sz="2000" dirty="0" smtClean="0">
                <a:latin typeface="Times New Roman"/>
                <a:cs typeface="Times New Roman"/>
              </a:rPr>
              <a:t>diagnosis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IBM/Watson, Massachusetts General Hospital/DXplain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mage processing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2000" dirty="0" smtClean="0">
                <a:latin typeface="Times New Roman"/>
                <a:cs typeface="Times New Roman"/>
              </a:rPr>
              <a:t>usiness </a:t>
            </a:r>
            <a:r>
              <a:rPr lang="en-US" sz="2000" dirty="0">
                <a:latin typeface="Times New Roman"/>
                <a:cs typeface="Times New Roman"/>
              </a:rPr>
              <a:t>decision </a:t>
            </a:r>
            <a:r>
              <a:rPr lang="en-US" sz="2000" dirty="0" smtClean="0">
                <a:latin typeface="Times New Roman"/>
                <a:cs typeface="Times New Roman"/>
              </a:rPr>
              <a:t>support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Boeing, Intel, United Technologies, Oracle, Philips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Information </a:t>
            </a:r>
            <a:r>
              <a:rPr lang="en-US" sz="2000" dirty="0">
                <a:latin typeface="Times New Roman"/>
                <a:cs typeface="Times New Roman"/>
              </a:rPr>
              <a:t>search </a:t>
            </a:r>
            <a:r>
              <a:rPr lang="en-US" sz="2000" dirty="0" smtClean="0">
                <a:latin typeface="Times New Roman"/>
                <a:cs typeface="Times New Roman"/>
              </a:rPr>
              <a:t>algorithms and on-line recommendation engines</a:t>
            </a:r>
            <a:endParaRPr lang="en-US" sz="2000" dirty="0">
              <a:latin typeface="Times New Roman"/>
              <a:cs typeface="Times New Roman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Space vehicle diagnostics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NASA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Search and rescue planning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US Military</a:t>
            </a:r>
            <a:endParaRPr lang="en-GB" sz="28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08345" y="4141725"/>
            <a:ext cx="5429666" cy="21536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Requires software. Some free stuff: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GeNIe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(University of Pittsburgh)</a:t>
            </a:r>
            <a:r>
              <a:rPr lang="en-GB" sz="2000" baseline="30000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SamIam (UCLA)</a:t>
            </a:r>
            <a:r>
              <a:rPr lang="en-GB" sz="2000" baseline="30000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Hugin (Free only for a few nodes)</a:t>
            </a:r>
            <a:r>
              <a:rPr lang="en-GB" sz="2000" baseline="300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gR R-packages</a:t>
            </a:r>
            <a:r>
              <a:rPr lang="en-GB" sz="2000" baseline="30000" dirty="0" smtClean="0">
                <a:solidFill>
                  <a:srgbClr val="000000"/>
                </a:solidFill>
                <a:latin typeface="Times New Roman" pitchFamily="18" charset="0"/>
              </a:rPr>
              <a:t>gR</a:t>
            </a:r>
          </a:p>
        </p:txBody>
      </p:sp>
    </p:spTree>
    <p:extLst>
      <p:ext uri="{BB962C8B-B14F-4D97-AF65-F5344CB8AC3E}">
        <p14:creationId xmlns:p14="http://schemas.microsoft.com/office/powerpoint/2010/main" val="408130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 descr="painter.network_with_evidence_entered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465"/>
            <a:ext cx="9144000" cy="48316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468" y="6187215"/>
            <a:ext cx="891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Bayesian network for the provenance of a painting given trace evidence found on that painting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8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3050"/>
            <a:ext cx="8686800" cy="52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Frequentist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hypothesis testing: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Assume/derive a “null” probability model for a statistic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E.g.: Sample averages follow a Gaussian curve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11" y="3265140"/>
            <a:ext cx="4572000" cy="29464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394224" y="4925108"/>
            <a:ext cx="818985" cy="1137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48434" y="458308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Say sample statistic falls here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33068" y="4952418"/>
            <a:ext cx="30823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“Wow”! That’s an unlikely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value under the null hypothesis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  (small p-value)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2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3050"/>
            <a:ext cx="8686800" cy="52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Bayesian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ypothesis testing: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Assume/derive a “null” probability model for a statistic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Assume an “alternative” probability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38" y="3538240"/>
            <a:ext cx="8262606" cy="294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95812" y="3327963"/>
            <a:ext cx="1013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</a:rPr>
              <a:t>x|null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)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50727" y="3394523"/>
            <a:ext cx="88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</a:rPr>
              <a:t>x|alt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)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02810" y="5284312"/>
            <a:ext cx="491248" cy="997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82295" y="4980118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Say sample statistic falls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902810" y="5530095"/>
            <a:ext cx="0" cy="7516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902810" y="3864239"/>
            <a:ext cx="0" cy="2417513"/>
          </a:xfrm>
          <a:prstGeom prst="line">
            <a:avLst/>
          </a:prstGeom>
          <a:ln>
            <a:solidFill>
              <a:srgbClr val="DF00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995" y="4062538"/>
            <a:ext cx="1993900" cy="495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3938" y="3538240"/>
            <a:ext cx="8262606" cy="29464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4852010" y="5542795"/>
            <a:ext cx="0" cy="7516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8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Outline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Bayes’ Rule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Bayesian Statistics (Briefly!)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Conjugates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General parametric using BUGS/MC software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Some software: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GeNIe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SamIam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Hugin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gR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R-packages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Bayesian Hypothesis Testing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“Bayesian Framework” in Forensic Science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Likelihood Ratios with Bayesian Network software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5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“Bayesian Framework”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38567" y="4075761"/>
          <a:ext cx="5360315" cy="1012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Equation" r:id="rId4" imgW="2286000" imgH="431800" progId="Equation.DSMT4">
                  <p:embed/>
                </p:oleObj>
              </mc:Choice>
              <mc:Fallback>
                <p:oleObj name="Equation" r:id="rId4" imgW="22860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567" y="4075761"/>
                        <a:ext cx="5360315" cy="1012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Bayes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’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Rule</a:t>
            </a:r>
            <a:r>
              <a:rPr lang="en-GB" sz="3200" baseline="30000" dirty="0" err="1" smtClean="0">
                <a:solidFill>
                  <a:srgbClr val="000000"/>
                </a:solidFill>
                <a:latin typeface="Times New Roman" pitchFamily="18" charset="0"/>
              </a:rPr>
              <a:t>Aitken</a:t>
            </a:r>
            <a:r>
              <a:rPr lang="en-GB" sz="3200" baseline="300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3200" baseline="30000" dirty="0" err="1" smtClean="0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the prosecution’s hypothesis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err="1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the defences’ hypothesis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any evidence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any background information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751013" y="5357813"/>
          <a:ext cx="53308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" name="Equation" r:id="rId6" imgW="2273300" imgH="419100" progId="Equation.DSMT4">
                  <p:embed/>
                </p:oleObj>
              </mc:Choice>
              <mc:Fallback>
                <p:oleObj name="Equation" r:id="rId6" imgW="2273300" imgH="419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5357813"/>
                        <a:ext cx="5330825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754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Odd’s form of Bayes’ Rule: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5876" y="4830846"/>
            <a:ext cx="7100021" cy="510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Posterior Odds = Likelihood Ratio × Prior Odds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1606556" y="2997567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4375172" y="3031892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6863455" y="3074797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14" name="Rectangle 13"/>
          <p:cNvSpPr/>
          <p:nvPr/>
        </p:nvSpPr>
        <p:spPr>
          <a:xfrm>
            <a:off x="811094" y="3898626"/>
            <a:ext cx="2685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Posterior odds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n favour of 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01937" y="3939880"/>
            <a:ext cx="1755609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Likelihood Ratio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63471" y="3982785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Prior odds in favour of 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784749" y="2179207"/>
          <a:ext cx="7647279" cy="1347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3" imgW="2451100" imgH="431800" progId="Equation.DSMT4">
                  <p:embed/>
                </p:oleObj>
              </mc:Choice>
              <mc:Fallback>
                <p:oleObj name="Equation" r:id="rId3" imgW="24511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749" y="2179207"/>
                        <a:ext cx="7647279" cy="1347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2563" y="1189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“Bayesian Framework”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106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likelihood ratio has largely come to be the main quantity of interest in their literature: 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668588" y="2462213"/>
          <a:ext cx="360521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Equation" r:id="rId3" imgW="1155700" imgH="431800" progId="Equation.DSMT4">
                  <p:embed/>
                </p:oleObj>
              </mc:Choice>
              <mc:Fallback>
                <p:oleObj name="Equation" r:id="rId3" imgW="11557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2462213"/>
                        <a:ext cx="3605212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2563" y="1189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“Bayesian Framework”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77784" y="3927518"/>
            <a:ext cx="7648648" cy="28314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 measure of how much “weight” or “support” the “evidence” gives to one hypothesis relative to the other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Here,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relative to </a:t>
            </a:r>
            <a:r>
              <a:rPr lang="en-GB" sz="2800" i="1" dirty="0" err="1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GB" sz="2800" i="1" baseline="-25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Major Players: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Evett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, Aitken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Champod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Influenced by Dennis Lindley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415623"/>
            <a:ext cx="8686800" cy="6133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Likelihood ratio ranges from 0 to infinity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170598" y="1244870"/>
          <a:ext cx="2749645" cy="102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Equation" r:id="rId3" imgW="1155700" imgH="431800" progId="Equation.DSMT4">
                  <p:embed/>
                </p:oleObj>
              </mc:Choice>
              <mc:Fallback>
                <p:oleObj name="Equation" r:id="rId3" imgW="11557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598" y="1244870"/>
                        <a:ext cx="2749645" cy="1026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2563" y="1189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“Bayesian Framework”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88667" y="3085694"/>
            <a:ext cx="7648648" cy="1522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Points of interest on the LR scale: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LR = 0 means evidence TOTALLY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DOES NOT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SUPPORT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800" i="1" dirty="0" err="1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015" y="4625098"/>
            <a:ext cx="79594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LR = 1 means evidence does not support either hypothesis more strongly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856" y="5620494"/>
            <a:ext cx="80862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LR = ∞ means evidence TOTALLY SUPPORTS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800" i="1" dirty="0" err="1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613074" y="1287775"/>
          <a:ext cx="3307170" cy="123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4" name="Equation" r:id="rId3" imgW="1155700" imgH="431800" progId="Equation.DSMT4">
                  <p:embed/>
                </p:oleObj>
              </mc:Choice>
              <mc:Fallback>
                <p:oleObj name="Equation" r:id="rId3" imgW="1155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74" y="1287775"/>
                        <a:ext cx="3307170" cy="123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2563" y="1189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“Bayesian Framework”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188" y="2917372"/>
            <a:ext cx="7793421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 standard verbal scale of LR “weight of evidence” </a:t>
            </a:r>
            <a:r>
              <a:rPr lang="en-GB" sz="3200" i="1" u="sng" dirty="0" smtClean="0">
                <a:solidFill>
                  <a:srgbClr val="000000"/>
                </a:solidFill>
                <a:latin typeface="Times New Roman" pitchFamily="18" charset="0"/>
              </a:rPr>
              <a:t>IS IN NO WAY, SHAPE OR FORM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,  SETTLED IN THE STATISTICS LITERATURE!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 popular verbal scale is due to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Jefferys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but there are others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READ British R v. T footwear case! </a:t>
            </a:r>
          </a:p>
        </p:txBody>
      </p:sp>
    </p:spTree>
    <p:extLst>
      <p:ext uri="{BB962C8B-B14F-4D97-AF65-F5344CB8AC3E}">
        <p14:creationId xmlns:p14="http://schemas.microsoft.com/office/powerpoint/2010/main" val="295300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563" y="2205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9413" y="1426119"/>
            <a:ext cx="8634039" cy="16396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Regardless of your philosophies about BFs/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LRs: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…t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ry to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compute and work with them for practical situations of interest.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Do they deliver any value to you; helping to get closer to the “truth” or discern a clearer “scientific story”?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0694" y="3181976"/>
            <a:ext cx="8634039" cy="730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b="1" i="1" u="sng" dirty="0" smtClean="0">
                <a:solidFill>
                  <a:srgbClr val="000000"/>
                </a:solidFill>
                <a:latin typeface="Times New Roman" pitchFamily="18" charset="0"/>
              </a:rPr>
              <a:t>Note</a:t>
            </a:r>
            <a:r>
              <a:rPr lang="en-GB" sz="2200" dirty="0" smtClean="0">
                <a:solidFill>
                  <a:srgbClr val="000000"/>
                </a:solidFill>
                <a:latin typeface="Times New Roman" pitchFamily="18" charset="0"/>
              </a:rPr>
              <a:t>: Always be cognizant and “up-front” about the assumptions, strengths and weaknesses of your calculations.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0694" y="5856194"/>
            <a:ext cx="8634039" cy="833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LRs are typically easier to compute than BFs but are far more arbitrary for assorted reasons…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413" y="4155352"/>
            <a:ext cx="8634039" cy="1636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Until recently (~2004??) BFs are almost all impossible to compute for realistic models of practical interest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Times New Roman" pitchFamily="18" charset="0"/>
              </a:rPr>
              <a:t>This is probably </a:t>
            </a:r>
            <a:r>
              <a:rPr lang="en-GB" sz="22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200" i="1" dirty="0" smtClean="0">
                <a:solidFill>
                  <a:srgbClr val="000000"/>
                </a:solidFill>
                <a:latin typeface="Times New Roman" pitchFamily="18" charset="0"/>
              </a:rPr>
              <a:t>real</a:t>
            </a:r>
            <a:r>
              <a:rPr lang="en-GB" sz="2200" dirty="0" smtClean="0">
                <a:solidFill>
                  <a:srgbClr val="000000"/>
                </a:solidFill>
                <a:latin typeface="Times New Roman" pitchFamily="18" charset="0"/>
              </a:rPr>
              <a:t> reason why they are </a:t>
            </a:r>
            <a:r>
              <a:rPr lang="en-GB" sz="2200" dirty="0" smtClean="0">
                <a:solidFill>
                  <a:srgbClr val="000000"/>
                </a:solidFill>
                <a:latin typeface="Times New Roman" pitchFamily="18" charset="0"/>
              </a:rPr>
              <a:t>unpopular</a:t>
            </a:r>
            <a:r>
              <a:rPr lang="en-GB" sz="2200" baseline="30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200" baseline="30000" dirty="0" smtClean="0">
                <a:solidFill>
                  <a:srgbClr val="000000"/>
                </a:solidFill>
                <a:latin typeface="Times New Roman" pitchFamily="18" charset="0"/>
              </a:rPr>
              <a:t>whisper…)</a:t>
            </a:r>
            <a:r>
              <a:rPr lang="en-GB" sz="2200" dirty="0" smtClean="0">
                <a:solidFill>
                  <a:srgbClr val="000000"/>
                </a:solidFill>
                <a:latin typeface="Times New Roman" pitchFamily="18" charset="0"/>
              </a:rPr>
              <a:t> in the Bayesian community</a:t>
            </a:r>
          </a:p>
        </p:txBody>
      </p:sp>
    </p:spTree>
    <p:extLst>
      <p:ext uri="{BB962C8B-B14F-4D97-AF65-F5344CB8AC3E}">
        <p14:creationId xmlns:p14="http://schemas.microsoft.com/office/powerpoint/2010/main" val="100779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563" y="2332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9413" y="1540419"/>
            <a:ext cx="8634039" cy="7709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This is an applied Bayes methods course, so we’ll try to stick with Bayes Factors (for the most part)</a:t>
            </a:r>
            <a:endParaRPr lang="en-GB" sz="2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9413" y="2641600"/>
            <a:ext cx="8634039" cy="7709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BFs (and LRs for that matter) are used for “model comparison”</a:t>
            </a:r>
            <a:endParaRPr lang="en-GB" sz="2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93" y="4976087"/>
            <a:ext cx="3373520" cy="623920"/>
          </a:xfrm>
          <a:prstGeom prst="rect">
            <a:avLst/>
          </a:prstGeom>
        </p:spPr>
      </p:pic>
      <p:sp>
        <p:nvSpPr>
          <p:cNvPr id="20" name="Left Brace 19"/>
          <p:cNvSpPr/>
          <p:nvPr/>
        </p:nvSpPr>
        <p:spPr>
          <a:xfrm rot="16200000">
            <a:off x="4269803" y="5145483"/>
            <a:ext cx="360947" cy="10561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81974" y="5789655"/>
            <a:ext cx="30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“Weight of the evidence” = BF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413" y="3390848"/>
            <a:ext cx="81178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Thinking of evidence </a:t>
            </a:r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latin typeface="Times New Roman"/>
                <a:cs typeface="Times New Roman"/>
              </a:rPr>
              <a:t> as data </a:t>
            </a:r>
            <a:r>
              <a:rPr lang="en-US" sz="2400" i="1" dirty="0" smtClean="0"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latin typeface="Times New Roman"/>
                <a:cs typeface="Times New Roman"/>
              </a:rPr>
              <a:t>, we aught to be able to compare any two arbitrary  “models” (hypotheses) attorneys may want to compare: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037277" y="4673667"/>
            <a:ext cx="0" cy="578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>
            <a:off x="2037277" y="4918224"/>
            <a:ext cx="476588" cy="6817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  <p:bldP spid="21" grpId="0"/>
      <p:bldP spid="22" grpId="0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47" y="3153579"/>
            <a:ext cx="3099549" cy="6714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763" y="2291137"/>
            <a:ext cx="5678658" cy="577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8065" y="1567068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Well, for a parametric Bayes model: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476" y="3189994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So: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2982253" y="2685491"/>
            <a:ext cx="3077892" cy="473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9804508">
            <a:off x="3000170" y="3055809"/>
            <a:ext cx="3370187" cy="721582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63953" y="3153579"/>
            <a:ext cx="4251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The point: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These are almost always high dimensional integrals and notoriously hard to compute!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63" y="2332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3787773" y="2503960"/>
            <a:ext cx="419102" cy="9969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6095998" y="2742085"/>
            <a:ext cx="419102" cy="5206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58332" y="3224018"/>
            <a:ext cx="41549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4176" y="2969347"/>
            <a:ext cx="464742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Denominator: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marginal likelihood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(Bayes) evidence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artition function (statistical mechanics)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ormalization constant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9811" y="4370543"/>
            <a:ext cx="3694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Nested sampling (2004): a method that can do it for the widest array of practical models so far…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799" y="4213573"/>
            <a:ext cx="4506611" cy="248567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94199" y="6613723"/>
            <a:ext cx="3549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Gravitational lensing: Hubble Space Telescope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92" y="5966441"/>
            <a:ext cx="3841616" cy="29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1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11" grpId="0" animBg="1"/>
      <p:bldP spid="11" grpId="1" animBg="1"/>
      <p:bldP spid="12" grpId="0" animBg="1"/>
      <p:bldP spid="12" grpId="1" animBg="1"/>
      <p:bldP spid="15" grpId="0"/>
      <p:bldP spid="15" grpId="1"/>
      <p:bldP spid="13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664939"/>
            <a:ext cx="8686800" cy="1401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Likelihood Ratio can be obtained from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Bayes Network once evidence (observations) is entered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Use the odd’s form of Bayes’ Theorem:</a:t>
            </a:r>
          </a:p>
        </p:txBody>
      </p:sp>
      <p:pic>
        <p:nvPicPr>
          <p:cNvPr id="12" name="Picture 11" descr="L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" y="3425760"/>
            <a:ext cx="4895686" cy="21390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53106" y="4612187"/>
            <a:ext cx="3381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Probabilities of the theories </a:t>
            </a:r>
            <a:r>
              <a:rPr lang="en-GB" i="1" u="sng" dirty="0" smtClean="0">
                <a:solidFill>
                  <a:srgbClr val="000000"/>
                </a:solidFill>
                <a:latin typeface="Times New Roman" pitchFamily="18" charset="0"/>
              </a:rPr>
              <a:t>before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we entered the evidence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67456" y="3563465"/>
            <a:ext cx="3236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Probabilities of the theories </a:t>
            </a:r>
            <a:r>
              <a:rPr lang="en-GB" i="1" u="sng" dirty="0" smtClean="0">
                <a:solidFill>
                  <a:srgbClr val="000000"/>
                </a:solidFill>
                <a:latin typeface="Times New Roman" pitchFamily="18" charset="0"/>
              </a:rPr>
              <a:t>after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we entered the evidence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 flipV="1">
            <a:off x="4831704" y="3880498"/>
            <a:ext cx="635752" cy="6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818444" y="4944094"/>
            <a:ext cx="635752" cy="6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63" y="2078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338269"/>
            <a:ext cx="8686800" cy="45093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Computing the LR from our painting provenance example: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563" y="1979898"/>
            <a:ext cx="5534272" cy="1934309"/>
          </a:xfrm>
          <a:prstGeom prst="rect">
            <a:avLst/>
          </a:prstGeom>
        </p:spPr>
      </p:pic>
      <p:pic>
        <p:nvPicPr>
          <p:cNvPr id="8" name="Picture 7" descr="painter.network_with_evidence_entered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4208"/>
            <a:ext cx="9144000" cy="2954066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563" y="2078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little about conditional probability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62575" y="5349870"/>
          <a:ext cx="37814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6" name="Equation" r:id="rId4" imgW="1612900" imgH="419100" progId="Equation.DSMT4">
                  <p:embed/>
                </p:oleObj>
              </mc:Choice>
              <mc:Fallback>
                <p:oleObj name="Equation" r:id="rId4" imgW="16129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5349870"/>
                        <a:ext cx="3781425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700683" y="1427644"/>
          <a:ext cx="31559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7" name="Equation" r:id="rId6" imgW="1346200" imgH="419100" progId="Equation.DSMT4">
                  <p:embed/>
                </p:oleObj>
              </mc:Choice>
              <mc:Fallback>
                <p:oleObj name="Equation" r:id="rId6" imgW="1346200" imgH="419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683" y="1427644"/>
                        <a:ext cx="315595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81274" y="1183968"/>
            <a:ext cx="3176915" cy="282747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629638">
            <a:off x="1258397" y="1840845"/>
            <a:ext cx="4320792" cy="2827476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19321" y="5052533"/>
          <a:ext cx="32750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8" name="Equation" r:id="rId8" imgW="1397000" imgH="190500" progId="Equation.DSMT4">
                  <p:embed/>
                </p:oleObj>
              </mc:Choice>
              <mc:Fallback>
                <p:oleObj name="Equation" r:id="rId8" imgW="1397000" imgH="190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21" y="5052533"/>
                        <a:ext cx="3275012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695451" y="2894123"/>
          <a:ext cx="31559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9" name="Equation" r:id="rId10" imgW="1346200" imgH="419100" progId="Equation.DSMT4">
                  <p:embed/>
                </p:oleObj>
              </mc:Choice>
              <mc:Fallback>
                <p:oleObj name="Equation" r:id="rId10" imgW="1346200" imgH="419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451" y="2894123"/>
                        <a:ext cx="315595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-331985" y="3231092"/>
            <a:ext cx="1883106" cy="483406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3354490" y="4230351"/>
            <a:ext cx="1622135" cy="63771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801326" y="3792484"/>
            <a:ext cx="2448122" cy="35463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91673" y="4396830"/>
          <a:ext cx="892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0" name="Equation" r:id="rId12" imgW="381000" imgH="190500" progId="Equation.DSMT4">
                  <p:embed/>
                </p:oleObj>
              </mc:Choice>
              <mc:Fallback>
                <p:oleObj name="Equation" r:id="rId12" imgW="381000" imgH="1905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73" y="4396830"/>
                        <a:ext cx="8921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3977014" y="5351517"/>
          <a:ext cx="892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1" name="Equation" r:id="rId14" imgW="381000" imgH="190500" progId="Equation.DSMT4">
                  <p:embed/>
                </p:oleObj>
              </mc:Choice>
              <mc:Fallback>
                <p:oleObj name="Equation" r:id="rId14" imgW="381000" imgH="1905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014" y="5351517"/>
                        <a:ext cx="8921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6398153" y="4714438"/>
            <a:ext cx="2022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Bayes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’ Rule: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1407271" y="1667807"/>
            <a:ext cx="1850920" cy="2208978"/>
            <a:chOff x="1407271" y="1667807"/>
            <a:chExt cx="1850920" cy="2208978"/>
          </a:xfrm>
        </p:grpSpPr>
        <p:cxnSp>
          <p:nvCxnSpPr>
            <p:cNvPr id="18" name="Straight Connector 17"/>
            <p:cNvCxnSpPr>
              <a:stCxn id="10" idx="1"/>
            </p:cNvCxnSpPr>
            <p:nvPr/>
          </p:nvCxnSpPr>
          <p:spPr>
            <a:xfrm rot="16200000" flipH="1">
              <a:off x="2515818" y="1667936"/>
              <a:ext cx="742499" cy="742242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2273105" y="1760656"/>
              <a:ext cx="1002764" cy="96740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1986905" y="1849491"/>
              <a:ext cx="1174405" cy="113299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1686507" y="1981816"/>
              <a:ext cx="1388904" cy="131334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1559631" y="2203059"/>
              <a:ext cx="1325161" cy="128760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H="1">
              <a:off x="1393806" y="2437550"/>
              <a:ext cx="1322152" cy="124470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1329743" y="2831850"/>
              <a:ext cx="1122463" cy="96740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98175"/>
            <a:ext cx="8686800" cy="4470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An I.D. is output for each questioned pattern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This is a computer “match”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What’s the 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probability patterns truly share a common source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?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Similar problem in genomics for detecting disease from microarray data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They use </a:t>
            </a:r>
            <a:r>
              <a:rPr lang="en-US" sz="2800" i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data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i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Bayes’ theorem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to get an estimate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US" sz="28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7556" y="6090887"/>
            <a:ext cx="845216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No disease</a:t>
            </a:r>
            <a:r>
              <a:rPr lang="en-US" sz="3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genomics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Not a true “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match”</a:t>
            </a:r>
            <a:r>
              <a:rPr lang="en-US" sz="3200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patterns</a:t>
            </a:r>
            <a:endParaRPr lang="en-US" sz="3200" baseline="-250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5468" y="40957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How good of a “match” is it?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Efron Empirical Bayes’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628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Empirical Bayes’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685800"/>
            <a:ext cx="8686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We use Efron’s machinery for “empirical Bayes’ two-groups model”</a:t>
            </a:r>
            <a:r>
              <a:rPr lang="en-US" sz="3200" baseline="30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Efron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193177"/>
            <a:ext cx="8839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4613" lvl="2" indent="-3238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Surprisingly simple!</a:t>
            </a:r>
          </a:p>
          <a:p>
            <a:pPr marL="1801813" lvl="3" indent="-3238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Use binned data to do a Poisson regression</a:t>
            </a:r>
          </a:p>
          <a:p>
            <a:pPr marL="1344613" lvl="2" indent="-3238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Some notation: </a:t>
            </a:r>
          </a:p>
          <a:p>
            <a:pPr marL="1801813" lvl="3" indent="-3238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2800" baseline="30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truly no association, Null hypothesis </a:t>
            </a:r>
          </a:p>
          <a:p>
            <a:pPr marL="1801813" lvl="3" indent="-3238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2800" baseline="30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truly an association, Non-null hypothesis</a:t>
            </a:r>
          </a:p>
          <a:p>
            <a:pPr marL="1801813" lvl="3" indent="-3238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z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a score derived from a machine learning task to I.D. an unknown pattern with a group</a:t>
            </a:r>
          </a:p>
          <a:p>
            <a:pPr marL="2259013" lvl="4" indent="-3238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z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is a </a:t>
            </a:r>
            <a:r>
              <a:rPr lang="en-US" sz="2600" i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Gaussian random variate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for the Null</a:t>
            </a:r>
          </a:p>
        </p:txBody>
      </p:sp>
    </p:spTree>
    <p:extLst>
      <p:ext uri="{BB962C8B-B14F-4D97-AF65-F5344CB8AC3E}">
        <p14:creationId xmlns:p14="http://schemas.microsoft.com/office/powerpoint/2010/main" val="323324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5468" y="248735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Empirical Bayes’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39563"/>
            <a:ext cx="8686800" cy="3354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From Bayes’ Theorem we can get</a:t>
            </a:r>
            <a:r>
              <a:rPr lang="en-US" sz="2800" baseline="30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Efron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lang="en-US" sz="26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477449" y="2176077"/>
            <a:ext cx="7810500" cy="1251519"/>
            <a:chOff x="533400" y="3874682"/>
            <a:chExt cx="7810500" cy="1251519"/>
          </a:xfrm>
        </p:grpSpPr>
        <p:graphicFrame>
          <p:nvGraphicFramePr>
            <p:cNvPr id="440324" name="Object 4"/>
            <p:cNvGraphicFramePr>
              <a:graphicFrameLocks noChangeAspect="1"/>
            </p:cNvGraphicFramePr>
            <p:nvPr/>
          </p:nvGraphicFramePr>
          <p:xfrm>
            <a:off x="5041900" y="3874682"/>
            <a:ext cx="33020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9" name="Equation" r:id="rId3" imgW="1651000" imgH="508000" progId="Equation.DSMT4">
                    <p:embed/>
                  </p:oleObj>
                </mc:Choice>
                <mc:Fallback>
                  <p:oleObj name="Equation" r:id="rId3" imgW="1651000" imgH="508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1900" y="3874682"/>
                          <a:ext cx="3302000" cy="101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22"/>
            <p:cNvSpPr/>
            <p:nvPr/>
          </p:nvSpPr>
          <p:spPr>
            <a:xfrm>
              <a:off x="533400" y="3925872"/>
              <a:ext cx="35052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Estimated probability of not a true “match” given the algorithms' output </a:t>
              </a:r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z</a:t>
              </a:r>
              <a:r>
                <a:rPr lang="en-US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-score associated with its “match”</a:t>
              </a: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3998782" y="4427495"/>
              <a:ext cx="99060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969634" y="3423518"/>
            <a:ext cx="7001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Names:</a:t>
            </a:r>
            <a:r>
              <a:rPr 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Posterior error probability (PEP)</a:t>
            </a:r>
            <a:r>
              <a:rPr lang="en-US" sz="2800" baseline="30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Kall</a:t>
            </a:r>
            <a:endParaRPr lang="en-US" sz="2800" baseline="30000" dirty="0"/>
          </a:p>
        </p:txBody>
      </p:sp>
      <p:sp>
        <p:nvSpPr>
          <p:cNvPr id="14" name="Rectangle 13"/>
          <p:cNvSpPr/>
          <p:nvPr/>
        </p:nvSpPr>
        <p:spPr>
          <a:xfrm>
            <a:off x="1473855" y="3833348"/>
            <a:ext cx="7001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Local false discovery rate (lfdr)</a:t>
            </a:r>
            <a:r>
              <a:rPr lang="en-US" sz="2800" baseline="30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Efron</a:t>
            </a:r>
            <a:endParaRPr lang="en-US" sz="2800" baseline="30000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5468" y="4181558"/>
            <a:ext cx="8686800" cy="12499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Suggested interpretation for casework: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We agree with Gelaman and Shalizi</a:t>
            </a:r>
            <a:r>
              <a:rPr lang="en-US" sz="2400" baseline="30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Gelman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231548" y="6160829"/>
          <a:ext cx="154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0" name="Equation" r:id="rId5" imgW="774700" imgH="266700" progId="Equation.3">
                  <p:embed/>
                </p:oleObj>
              </mc:Choice>
              <mc:Fallback>
                <p:oleObj name="Equation" r:id="rId5" imgW="7747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48" y="6160829"/>
                        <a:ext cx="1549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1625642" y="6147783"/>
            <a:ext cx="71994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Estimated “</a:t>
            </a:r>
            <a:r>
              <a:rPr lang="en-US" sz="2400" b="1" i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believability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” of machine made association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3058" y="5422904"/>
            <a:ext cx="8395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“…posterior model probabilities …[are]… useful as tools for prediction and for understanding structure in data, as long as these probabilities are not taken too seriously.” 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116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35468" y="12757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Empirical Bayes’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761998"/>
            <a:ext cx="8686800" cy="2309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Bootstrap procedure to get estimate of the KNM distribution of “Platt-scores”</a:t>
            </a:r>
            <a:r>
              <a:rPr lang="en-US" sz="2400" baseline="30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Platt,e1071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Use a “Training” set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Use this to get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-values/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z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-values on a “Validation” set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Inspired by Storey and Tibshirani’s Null estimation method</a:t>
            </a:r>
            <a:r>
              <a:rPr lang="en-US" sz="2200" baseline="30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Storey</a:t>
            </a:r>
            <a:endParaRPr lang="en-US" sz="2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74056" y="6488668"/>
            <a:ext cx="859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z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-score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2958" y="3754381"/>
            <a:ext cx="4166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From fit histogram by Efron’s method get:</a:t>
            </a:r>
            <a:endParaRPr lang="en-US" dirty="0"/>
          </a:p>
        </p:txBody>
      </p:sp>
      <p:grpSp>
        <p:nvGrpSpPr>
          <p:cNvPr id="2" name="Group 29"/>
          <p:cNvGrpSpPr/>
          <p:nvPr/>
        </p:nvGrpSpPr>
        <p:grpSpPr>
          <a:xfrm>
            <a:off x="4245786" y="4135806"/>
            <a:ext cx="2230488" cy="378091"/>
            <a:chOff x="4142814" y="3947024"/>
            <a:chExt cx="2230488" cy="378091"/>
          </a:xfrm>
        </p:grpSpPr>
        <p:graphicFrame>
          <p:nvGraphicFramePr>
            <p:cNvPr id="21" name="Object 4"/>
            <p:cNvGraphicFramePr>
              <a:graphicFrameLocks noChangeAspect="1"/>
            </p:cNvGraphicFramePr>
            <p:nvPr/>
          </p:nvGraphicFramePr>
          <p:xfrm>
            <a:off x="4142814" y="3949837"/>
            <a:ext cx="487862" cy="375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59" name="Equation" r:id="rId3" imgW="330200" imgH="254000" progId="Equation.DSMT4">
                    <p:embed/>
                  </p:oleObj>
                </mc:Choice>
                <mc:Fallback>
                  <p:oleObj name="Equation" r:id="rId3" imgW="3302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814" y="3949837"/>
                          <a:ext cx="487862" cy="375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23"/>
            <p:cNvSpPr/>
            <p:nvPr/>
          </p:nvSpPr>
          <p:spPr>
            <a:xfrm>
              <a:off x="4534337" y="3947024"/>
              <a:ext cx="1838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“mixture” density </a:t>
              </a:r>
              <a:endParaRPr lang="en-US" dirty="0"/>
            </a:p>
          </p:txBody>
        </p:sp>
      </p:grpSp>
      <p:grpSp>
        <p:nvGrpSpPr>
          <p:cNvPr id="6" name="Group 27"/>
          <p:cNvGrpSpPr/>
          <p:nvPr/>
        </p:nvGrpSpPr>
        <p:grpSpPr>
          <a:xfrm>
            <a:off x="5363054" y="5926813"/>
            <a:ext cx="2736626" cy="826818"/>
            <a:chOff x="5260082" y="5798098"/>
            <a:chExt cx="2736626" cy="82681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260082" y="5798098"/>
              <a:ext cx="2736626" cy="800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430213" indent="-323850">
                <a:spcBef>
                  <a:spcPts val="800"/>
                </a:spcBef>
                <a:buClr>
                  <a:srgbClr val="000000"/>
                </a:buClr>
                <a:buSzPct val="100000"/>
                <a:tabLst>
                  <a:tab pos="430213" algn="l"/>
                  <a:tab pos="1344613" algn="l"/>
                  <a:tab pos="2259013" algn="l"/>
                  <a:tab pos="3173413" algn="l"/>
                  <a:tab pos="4087813" algn="l"/>
                  <a:tab pos="5002213" algn="l"/>
                  <a:tab pos="5916613" algn="l"/>
                  <a:tab pos="6831013" algn="l"/>
                  <a:tab pos="7745413" algn="l"/>
                  <a:tab pos="8659813" algn="l"/>
                  <a:tab pos="9574213" algn="l"/>
                  <a:tab pos="10488613" algn="l"/>
                </a:tabLst>
              </a:pPr>
              <a:r>
                <a:rPr lang="en-US" sz="2200" i="1" u="sng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We can </a:t>
              </a:r>
              <a:r>
                <a:rPr lang="en-US" sz="2200" b="1" i="1" u="sng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test</a:t>
              </a:r>
              <a:r>
                <a:rPr lang="en-US" sz="2200" i="1" u="sng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the fits to           </a:t>
              </a:r>
            </a:p>
            <a:p>
              <a:pPr marL="430213" indent="-323850">
                <a:spcBef>
                  <a:spcPts val="800"/>
                </a:spcBef>
                <a:buClr>
                  <a:srgbClr val="000000"/>
                </a:buClr>
                <a:buSzPct val="100000"/>
                <a:tabLst>
                  <a:tab pos="430213" algn="l"/>
                  <a:tab pos="1344613" algn="l"/>
                  <a:tab pos="2259013" algn="l"/>
                  <a:tab pos="3173413" algn="l"/>
                  <a:tab pos="4087813" algn="l"/>
                  <a:tab pos="5002213" algn="l"/>
                  <a:tab pos="5916613" algn="l"/>
                  <a:tab pos="6831013" algn="l"/>
                  <a:tab pos="7745413" algn="l"/>
                  <a:tab pos="8659813" algn="l"/>
                  <a:tab pos="9574213" algn="l"/>
                  <a:tab pos="10488613" algn="l"/>
                </a:tabLst>
              </a:pPr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</a:t>
              </a:r>
              <a:r>
                <a:rPr lang="en-US" sz="2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and </a:t>
              </a:r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    </a:t>
              </a:r>
              <a:r>
                <a:rPr lang="en-US" sz="2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!</a:t>
              </a:r>
            </a:p>
          </p:txBody>
        </p:sp>
        <p:graphicFrame>
          <p:nvGraphicFramePr>
            <p:cNvPr id="181255" name="Object 7"/>
            <p:cNvGraphicFramePr>
              <a:graphicFrameLocks noChangeAspect="1"/>
            </p:cNvGraphicFramePr>
            <p:nvPr/>
          </p:nvGraphicFramePr>
          <p:xfrm>
            <a:off x="5373533" y="6232392"/>
            <a:ext cx="487363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60" name="Equation" r:id="rId5" imgW="330200" imgH="254000" progId="Equation.DSMT4">
                    <p:embed/>
                  </p:oleObj>
                </mc:Choice>
                <mc:Fallback>
                  <p:oleObj name="Equation" r:id="rId5" imgW="3302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3533" y="6232392"/>
                          <a:ext cx="487363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56" name="Object 8"/>
            <p:cNvGraphicFramePr>
              <a:graphicFrameLocks noChangeAspect="1"/>
            </p:cNvGraphicFramePr>
            <p:nvPr/>
          </p:nvGraphicFramePr>
          <p:xfrm>
            <a:off x="6366341" y="6193116"/>
            <a:ext cx="884238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61" name="Equation" r:id="rId7" imgW="546100" imgH="266700" progId="Equation.DSMT4">
                    <p:embed/>
                  </p:oleObj>
                </mc:Choice>
                <mc:Fallback>
                  <p:oleObj name="Equation" r:id="rId7" imgW="546100" imgH="266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6341" y="6193116"/>
                          <a:ext cx="884238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Rectangle 26"/>
          <p:cNvSpPr/>
          <p:nvPr/>
        </p:nvSpPr>
        <p:spPr>
          <a:xfrm>
            <a:off x="4880215" y="5095570"/>
            <a:ext cx="4572000" cy="8720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US" sz="2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What’s the point??</a:t>
            </a:r>
            <a:endParaRPr lang="en-US" dirty="0"/>
          </a:p>
        </p:txBody>
      </p:sp>
      <p:pic>
        <p:nvPicPr>
          <p:cNvPr id="28" name="Picture 27" descr="canonical-fdr-fit_df10.pdf"/>
          <p:cNvPicPr>
            <a:picLocks noChangeAspect="1"/>
          </p:cNvPicPr>
          <p:nvPr/>
        </p:nvPicPr>
        <p:blipFill>
          <a:blip r:embed="rId9"/>
          <a:srcRect t="13152" b="10715"/>
          <a:stretch>
            <a:fillRect/>
          </a:stretch>
        </p:blipFill>
        <p:spPr>
          <a:xfrm>
            <a:off x="431921" y="4148112"/>
            <a:ext cx="3863571" cy="2390283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921769" y="4576732"/>
            <a:ext cx="5341664" cy="434359"/>
            <a:chOff x="3818797" y="4387950"/>
            <a:chExt cx="5341664" cy="434359"/>
          </a:xfrm>
        </p:grpSpPr>
        <p:graphicFrame>
          <p:nvGraphicFramePr>
            <p:cNvPr id="30" name="Object 4"/>
            <p:cNvGraphicFramePr>
              <a:graphicFrameLocks noChangeAspect="1"/>
            </p:cNvGraphicFramePr>
            <p:nvPr/>
          </p:nvGraphicFramePr>
          <p:xfrm>
            <a:off x="3818797" y="4390303"/>
            <a:ext cx="884583" cy="4320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62" name="Equation" r:id="rId10" imgW="546100" imgH="266700" progId="Equation.DSMT4">
                    <p:embed/>
                  </p:oleObj>
                </mc:Choice>
                <mc:Fallback>
                  <p:oleObj name="Equation" r:id="rId10" imgW="546100" imgH="266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8797" y="4390303"/>
                          <a:ext cx="884583" cy="4320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30"/>
            <p:cNvSpPr/>
            <p:nvPr/>
          </p:nvSpPr>
          <p:spPr>
            <a:xfrm>
              <a:off x="4630676" y="4387950"/>
              <a:ext cx="4529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z</a:t>
              </a:r>
              <a:r>
                <a:rPr lang="en-US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-density given KNM =&gt; </a:t>
              </a:r>
              <a:r>
                <a:rPr lang="en-US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Should be Gaussian</a:t>
              </a:r>
              <a:r>
                <a:rPr lang="en-US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endParaRPr lang="en-US" dirty="0"/>
            </a:p>
          </p:txBody>
        </p:sp>
      </p:grpSp>
      <p:grpSp>
        <p:nvGrpSpPr>
          <p:cNvPr id="32" name="Group 30"/>
          <p:cNvGrpSpPr/>
          <p:nvPr/>
        </p:nvGrpSpPr>
        <p:grpSpPr>
          <a:xfrm>
            <a:off x="4204043" y="5062933"/>
            <a:ext cx="3388880" cy="447754"/>
            <a:chOff x="4101071" y="4874151"/>
            <a:chExt cx="3388880" cy="447754"/>
          </a:xfrm>
        </p:grpSpPr>
        <p:graphicFrame>
          <p:nvGraphicFramePr>
            <p:cNvPr id="33" name="Object 4"/>
            <p:cNvGraphicFramePr>
              <a:graphicFrameLocks noChangeAspect="1"/>
            </p:cNvGraphicFramePr>
            <p:nvPr/>
          </p:nvGraphicFramePr>
          <p:xfrm>
            <a:off x="4101071" y="4874151"/>
            <a:ext cx="724935" cy="447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63" name="Equation" r:id="rId12" imgW="431800" imgH="266700" progId="Equation.3">
                    <p:embed/>
                  </p:oleObj>
                </mc:Choice>
                <mc:Fallback>
                  <p:oleObj name="Equation" r:id="rId12" imgW="4318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071" y="4874151"/>
                          <a:ext cx="724935" cy="4477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Rectangle 33"/>
            <p:cNvSpPr/>
            <p:nvPr/>
          </p:nvSpPr>
          <p:spPr>
            <a:xfrm>
              <a:off x="4817425" y="4900962"/>
              <a:ext cx="2672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Estimate of prior for KNM</a:t>
              </a:r>
              <a:endParaRPr lang="en-US" dirty="0"/>
            </a:p>
          </p:txBody>
        </p:sp>
      </p:grp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52400" y="2932992"/>
            <a:ext cx="8686800" cy="1039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Use SVM to get KM and KNM “Platt-score” distributions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Use a “Validation” set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60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7" grpId="0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4102" y="710201"/>
            <a:ext cx="794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Posterior Association Probability: Believability Curve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22" name="Picture 21" descr="believability-curve-canonical-efron-d1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4" y="1233420"/>
            <a:ext cx="8491854" cy="562457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92658" y="2771040"/>
            <a:ext cx="285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12D PCA-SVM locfdr fit for </a:t>
            </a:r>
          </a:p>
          <a:p>
            <a:r>
              <a:rPr lang="en-US" dirty="0" smtClean="0">
                <a:latin typeface="Times"/>
                <a:cs typeface="Times"/>
              </a:rPr>
              <a:t>Glock primer shear patterns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41117" y="4375706"/>
            <a:ext cx="20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+/- 2 standard errors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5" name="Curved Down Arrow 24"/>
          <p:cNvSpPr/>
          <p:nvPr/>
        </p:nvSpPr>
        <p:spPr>
          <a:xfrm rot="20556756">
            <a:off x="5028391" y="3861234"/>
            <a:ext cx="1784823" cy="32569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 rot="1381589" flipV="1">
            <a:off x="4999336" y="4953705"/>
            <a:ext cx="1357788" cy="29851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012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04160" y="575046"/>
            <a:ext cx="7697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Likelihood Ratios from Empirical Bayes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393563"/>
            <a:ext cx="8686800" cy="968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From Bayes Theorem: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993358"/>
              </p:ext>
            </p:extLst>
          </p:nvPr>
        </p:nvGraphicFramePr>
        <p:xfrm>
          <a:off x="1527175" y="2994025"/>
          <a:ext cx="5918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4" name="Equation" r:id="rId3" imgW="2959100" imgH="952500" progId="Equation.3">
                  <p:embed/>
                </p:oleObj>
              </mc:Choice>
              <mc:Fallback>
                <p:oleObj name="Equation" r:id="rId3" imgW="2959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2994025"/>
                        <a:ext cx="591820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615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139563"/>
            <a:ext cx="8686800" cy="3354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Once the “fits” for the Empirical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Bayes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method are obtained, it is easy to compute the corresponding likelihood ratios.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Using the identity: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US" sz="26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likelihood ratio can be computed as: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776117" y="4450959"/>
          <a:ext cx="26924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9" name="Equation" r:id="rId3" imgW="1346200" imgH="1003300" progId="Equation.DSMT4">
                  <p:embed/>
                </p:oleObj>
              </mc:Choice>
              <mc:Fallback>
                <p:oleObj name="Equation" r:id="rId3" imgW="13462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117" y="4450959"/>
                        <a:ext cx="2692400" cy="200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2579821" y="3293076"/>
          <a:ext cx="309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0" name="Equation" r:id="rId5" imgW="1549400" imgH="266700" progId="Equation.3">
                  <p:embed/>
                </p:oleObj>
              </mc:Choice>
              <mc:Fallback>
                <p:oleObj name="Equation" r:id="rId5" imgW="15494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821" y="3293076"/>
                        <a:ext cx="3098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4160" y="575046"/>
            <a:ext cx="7697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Likelihood Ratios from Empirical Bayes</a:t>
            </a:r>
          </a:p>
        </p:txBody>
      </p:sp>
    </p:spTree>
    <p:extLst>
      <p:ext uri="{BB962C8B-B14F-4D97-AF65-F5344CB8AC3E}">
        <p14:creationId xmlns:p14="http://schemas.microsoft.com/office/powerpoint/2010/main" val="398444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139563"/>
            <a:ext cx="8686800" cy="3354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Using the fit posteriors and priors we can obtain the likelihood </a:t>
            </a:r>
            <a:r>
              <a:rPr lang="en-US" sz="2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ratios</a:t>
            </a:r>
            <a:r>
              <a:rPr lang="en-US" sz="2000" baseline="30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Tippett</a:t>
            </a:r>
            <a:r>
              <a:rPr lang="en-US" sz="2000" baseline="30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Ramos</a:t>
            </a:r>
          </a:p>
        </p:txBody>
      </p:sp>
      <p:pic>
        <p:nvPicPr>
          <p:cNvPr id="6" name="Picture 5" descr="tippett_12D_cartrige_val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60" y="1850542"/>
            <a:ext cx="6540500" cy="4838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620475" y="3174802"/>
            <a:ext cx="1021127" cy="197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337817" y="4968134"/>
            <a:ext cx="671362" cy="317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6330" y="3294925"/>
            <a:ext cx="2230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Known match LR values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9683" y="4629580"/>
            <a:ext cx="258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Known non-match LR values</a:t>
            </a: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04160" y="575046"/>
            <a:ext cx="7697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Likelihood Ratios from Empirical Bayes</a:t>
            </a:r>
          </a:p>
        </p:txBody>
      </p:sp>
    </p:spTree>
    <p:extLst>
      <p:ext uri="{BB962C8B-B14F-4D97-AF65-F5344CB8AC3E}">
        <p14:creationId xmlns:p14="http://schemas.microsoft.com/office/powerpoint/2010/main" val="146842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25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Frequency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 ratio of the number of observations of interest (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32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) to the total number of observations (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It is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EMPIRICAL!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Probability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(frequentist): frequency of observation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in the limit of a very large number of observations</a:t>
            </a: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Probability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35238" y="2820341"/>
          <a:ext cx="4306887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Equation" r:id="rId4" imgW="1943100" imgH="393700" progId="Equation.3">
                  <p:embed/>
                </p:oleObj>
              </mc:Choice>
              <mc:Fallback>
                <p:oleObj name="Equation" r:id="rId4" imgW="1943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2820341"/>
                        <a:ext cx="4306887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169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25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Belief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 A “Bayesian’s” interpretation of probability. 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An observation (outcome, event) is a “measure of the state of knowlege”</a:t>
            </a:r>
            <a:r>
              <a:rPr lang="en-GB" sz="2800" baseline="30000" dirty="0" smtClean="0">
                <a:solidFill>
                  <a:srgbClr val="000000"/>
                </a:solidFill>
                <a:latin typeface="Times New Roman" pitchFamily="18" charset="0"/>
              </a:rPr>
              <a:t>Jaynes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1992313" lvl="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Bayesian-probabilities reflect degree of belief and can be assigned to any statement </a:t>
            </a:r>
          </a:p>
          <a:p>
            <a:pPr marL="1992313" lvl="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Beliefs (probabilities) can be updated in light of new evidence (data) via Bayes theorem. 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Probability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449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642559"/>
            <a:ext cx="8686800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basic Bayesian philosophy: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636" y="3104703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Prior Knowledge × Data =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26872" y="3098683"/>
            <a:ext cx="4026632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Updated Knowledge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03053" y="3803824"/>
            <a:ext cx="4350451" cy="1126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 algn="ctr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A better understanding of the 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21300" y="5294487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Prior × Data = Posterior</a:t>
            </a:r>
          </a:p>
        </p:txBody>
      </p:sp>
    </p:spTree>
    <p:extLst>
      <p:ext uri="{BB962C8B-B14F-4D97-AF65-F5344CB8AC3E}">
        <p14:creationId xmlns:p14="http://schemas.microsoft.com/office/powerpoint/2010/main" val="232386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33979"/>
            <a:ext cx="8686800" cy="13473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Bayesian-ism can be a lot like a religion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Different “sects” of (dogmatic) Bayesians don’t believe other “sects” are “true Bayesians” </a:t>
            </a:r>
          </a:p>
        </p:txBody>
      </p:sp>
      <p:sp>
        <p:nvSpPr>
          <p:cNvPr id="2" name="Donut 1"/>
          <p:cNvSpPr/>
          <p:nvPr/>
        </p:nvSpPr>
        <p:spPr>
          <a:xfrm>
            <a:off x="431275" y="2778260"/>
            <a:ext cx="4595444" cy="1891853"/>
          </a:xfrm>
          <a:prstGeom prst="donut">
            <a:avLst>
              <a:gd name="adj" fmla="val 21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6018520" y="2538165"/>
            <a:ext cx="2739087" cy="1642456"/>
          </a:xfrm>
          <a:prstGeom prst="donut">
            <a:avLst>
              <a:gd name="adj" fmla="val 21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5235020" y="4714768"/>
            <a:ext cx="3161542" cy="1799253"/>
          </a:xfrm>
          <a:prstGeom prst="donut">
            <a:avLst>
              <a:gd name="adj" fmla="val 21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260" y="5103906"/>
            <a:ext cx="4760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major Bayesian “churches”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727540" y="2967880"/>
            <a:ext cx="403183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Parametric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BUGS (</a:t>
            </a:r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ayesian </a:t>
            </a:r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sing </a:t>
            </a:r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ibbs </a:t>
            </a:r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ampling)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MCMC (Markov-Chain Monte Carlo)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Andrew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</a:rPr>
              <a:t>Gelman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(Columbia)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David </a:t>
            </a:r>
            <a:r>
              <a:rPr lang="en-US" dirty="0" err="1" smtClean="0">
                <a:latin typeface="Times New Roman"/>
                <a:cs typeface="Times New Roman"/>
              </a:rPr>
              <a:t>Speigelhalter</a:t>
            </a:r>
            <a:r>
              <a:rPr lang="en-US" dirty="0" smtClean="0">
                <a:latin typeface="Times New Roman"/>
                <a:cs typeface="Times New Roman"/>
              </a:rPr>
              <a:t> (Cambridge)</a:t>
            </a:r>
            <a:endParaRPr lang="en-GB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3064" y="2725340"/>
            <a:ext cx="26672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Bayes Nets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Graphical Models</a:t>
            </a:r>
          </a:p>
          <a:p>
            <a:pPr algn="ctr"/>
            <a:r>
              <a:rPr lang="en-US" dirty="0" err="1" smtClean="0">
                <a:latin typeface="Times New Roman"/>
                <a:cs typeface="Times New Roman"/>
              </a:rPr>
              <a:t>Steffan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Lauritzen</a:t>
            </a:r>
            <a:r>
              <a:rPr lang="en-US" dirty="0" smtClean="0">
                <a:latin typeface="Times New Roman"/>
                <a:cs typeface="Times New Roman"/>
              </a:rPr>
              <a:t> (Oxford)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Judea Pearl (UCLA)</a:t>
            </a:r>
            <a:endParaRPr lang="en-GB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0305" y="5130377"/>
            <a:ext cx="22230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Empirical Bayes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Data-driven 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Brad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</a:rPr>
              <a:t>Efron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(Stanford)</a:t>
            </a:r>
          </a:p>
        </p:txBody>
      </p:sp>
    </p:spTree>
    <p:extLst>
      <p:ext uri="{BB962C8B-B14F-4D97-AF65-F5344CB8AC3E}">
        <p14:creationId xmlns:p14="http://schemas.microsoft.com/office/powerpoint/2010/main" val="347714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38269"/>
            <a:ext cx="8686800" cy="45093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What’s a Bayesian…??</a:t>
            </a: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Someone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who adheres ONLY to belief interpretation of 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probability?</a:t>
            </a:r>
          </a:p>
          <a:p>
            <a:pPr marL="563563" lvl="1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Someone who uses Bayesian methods?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Only uses Bayesian methods?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Usually likes to beat-up on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frequentist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methodology…</a:t>
            </a:r>
          </a:p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2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53050"/>
            <a:ext cx="8686800" cy="52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Actually DOING Bayesian statistics is hard!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01294" y="1706648"/>
            <a:ext cx="1286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Why?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987452" y="2329764"/>
            <a:ext cx="4811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Parametric Bayesian Methods</a:t>
            </a:r>
            <a:endParaRPr lang="en-US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5468" y="1693418"/>
            <a:ext cx="8686800" cy="480576"/>
            <a:chOff x="135468" y="4176316"/>
            <a:chExt cx="8686800" cy="480576"/>
          </a:xfrm>
        </p:grpSpPr>
        <p:sp>
          <p:nvSpPr>
            <p:cNvPr id="12" name="Smiley Face 11"/>
            <p:cNvSpPr/>
            <p:nvPr/>
          </p:nvSpPr>
          <p:spPr>
            <a:xfrm>
              <a:off x="6455369" y="4255696"/>
              <a:ext cx="436531" cy="34397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35468" y="4176316"/>
              <a:ext cx="8686800" cy="4805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887413" lvl="1" indent="-323850">
                <a:spcBef>
                  <a:spcPts val="800"/>
                </a:spcBef>
                <a:buFont typeface="Times New Roman" pitchFamily="18" charset="0"/>
                <a:buChar char="•"/>
                <a:tabLst>
                  <a:tab pos="430213" algn="l"/>
                  <a:tab pos="1344613" algn="l"/>
                  <a:tab pos="2259013" algn="l"/>
                  <a:tab pos="3173413" algn="l"/>
                  <a:tab pos="4087813" algn="l"/>
                  <a:tab pos="5002213" algn="l"/>
                  <a:tab pos="5916613" algn="l"/>
                  <a:tab pos="6831013" algn="l"/>
                  <a:tab pos="7745413" algn="l"/>
                  <a:tab pos="8659813" algn="l"/>
                  <a:tab pos="9574213" algn="l"/>
                  <a:tab pos="10488613" algn="l"/>
                </a:tabLst>
              </a:pPr>
              <a:r>
                <a:rPr lang="en-GB" sz="2800" dirty="0" smtClean="0">
                  <a:solidFill>
                    <a:srgbClr val="000000"/>
                  </a:solidFill>
                  <a:latin typeface="Times New Roman" pitchFamily="18" charset="0"/>
                </a:rPr>
                <a:t>We will up-date this prior belief later</a:t>
              </a: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88916" y="2919481"/>
            <a:ext cx="8686800" cy="52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All probability functions are “parameterized”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270" y="3737730"/>
            <a:ext cx="3295512" cy="44309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579" y="4478390"/>
            <a:ext cx="3295519" cy="4430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40" y="5518268"/>
            <a:ext cx="3919741" cy="10437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157" y="5225330"/>
            <a:ext cx="4494519" cy="1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5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xit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</TotalTime>
  <Words>2007</Words>
  <Application>Microsoft Macintosh PowerPoint</Application>
  <PresentationFormat>On-screen Show (4:3)</PresentationFormat>
  <Paragraphs>322</Paragraphs>
  <Slides>37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npetraco</cp:lastModifiedBy>
  <cp:revision>86</cp:revision>
  <dcterms:created xsi:type="dcterms:W3CDTF">2011-09-22T13:36:22Z</dcterms:created>
  <dcterms:modified xsi:type="dcterms:W3CDTF">2018-01-31T21:25:05Z</dcterms:modified>
</cp:coreProperties>
</file>