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sldIdLst>
    <p:sldId id="30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305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6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20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printerSettings" Target="printerSettings/printerSettings1.bin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Relationship Id="rId2" Type="http://schemas.openxmlformats.org/officeDocument/2006/relationships/image" Target="../media/image25.emf"/><Relationship Id="rId3" Type="http://schemas.openxmlformats.org/officeDocument/2006/relationships/image" Target="../media/image2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Relationship Id="rId2" Type="http://schemas.openxmlformats.org/officeDocument/2006/relationships/image" Target="../media/image2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Relationship Id="rId2" Type="http://schemas.openxmlformats.org/officeDocument/2006/relationships/image" Target="../media/image32.wmf"/><Relationship Id="rId3" Type="http://schemas.openxmlformats.org/officeDocument/2006/relationships/image" Target="../media/image3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4" Type="http://schemas.openxmlformats.org/officeDocument/2006/relationships/image" Target="../media/image37.emf"/><Relationship Id="rId1" Type="http://schemas.openxmlformats.org/officeDocument/2006/relationships/image" Target="../media/image34.emf"/><Relationship Id="rId2" Type="http://schemas.openxmlformats.org/officeDocument/2006/relationships/image" Target="../media/image3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Relationship Id="rId2" Type="http://schemas.openxmlformats.org/officeDocument/2006/relationships/image" Target="../media/image5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B85B51-7B0B-8A48-B5EB-56417465D5AB}" type="datetimeFigureOut">
              <a:rPr lang="en-US" smtClean="0"/>
              <a:t>1/31/18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49DF-EB0C-FC4B-AD37-9B8B32124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7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B24EC-C302-4742-94E1-DA9B006B342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21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45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76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60EA7-4F5B-DF47-81EF-74CEE1F70D51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695E-0897-3741-8540-0B2F8CB73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4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60EA7-4F5B-DF47-81EF-74CEE1F70D51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695E-0897-3741-8540-0B2F8CB73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89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60EA7-4F5B-DF47-81EF-74CEE1F70D51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695E-0897-3741-8540-0B2F8CB73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30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60EA7-4F5B-DF47-81EF-74CEE1F70D51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695E-0897-3741-8540-0B2F8CB73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60EA7-4F5B-DF47-81EF-74CEE1F70D51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695E-0897-3741-8540-0B2F8CB73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68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60EA7-4F5B-DF47-81EF-74CEE1F70D51}" type="datetimeFigureOut">
              <a:rPr lang="en-US" smtClean="0"/>
              <a:t>1/31/18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695E-0897-3741-8540-0B2F8CB73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12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60EA7-4F5B-DF47-81EF-74CEE1F70D51}" type="datetimeFigureOut">
              <a:rPr lang="en-US" smtClean="0"/>
              <a:t>1/31/18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695E-0897-3741-8540-0B2F8CB73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26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60EA7-4F5B-DF47-81EF-74CEE1F70D51}" type="datetimeFigureOut">
              <a:rPr lang="en-US" smtClean="0"/>
              <a:t>1/31/18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695E-0897-3741-8540-0B2F8CB73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0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60EA7-4F5B-DF47-81EF-74CEE1F70D51}" type="datetimeFigureOut">
              <a:rPr lang="en-US" smtClean="0"/>
              <a:t>1/31/18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695E-0897-3741-8540-0B2F8CB73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6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60EA7-4F5B-DF47-81EF-74CEE1F70D51}" type="datetimeFigureOut">
              <a:rPr lang="en-US" smtClean="0"/>
              <a:t>1/31/18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695E-0897-3741-8540-0B2F8CB73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01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60EA7-4F5B-DF47-81EF-74CEE1F70D51}" type="datetimeFigureOut">
              <a:rPr lang="en-US" smtClean="0"/>
              <a:t>1/31/18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695E-0897-3741-8540-0B2F8CB73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7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60EA7-4F5B-DF47-81EF-74CEE1F70D51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6695E-0897-3741-8540-0B2F8CB73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96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9.wmf"/><Relationship Id="rId6" Type="http://schemas.openxmlformats.org/officeDocument/2006/relationships/image" Target="../media/image11.png"/><Relationship Id="rId7" Type="http://schemas.openxmlformats.org/officeDocument/2006/relationships/oleObject" Target="../embeddings/oleObject2.bin"/><Relationship Id="rId8" Type="http://schemas.openxmlformats.org/officeDocument/2006/relationships/image" Target="../media/image10.wmf"/><Relationship Id="rId9" Type="http://schemas.openxmlformats.org/officeDocument/2006/relationships/image" Target="../media/image12.wmf"/><Relationship Id="rId10" Type="http://schemas.openxmlformats.org/officeDocument/2006/relationships/image" Target="../media/image2.png"/><Relationship Id="rId11" Type="http://schemas.openxmlformats.org/officeDocument/2006/relationships/image" Target="../media/image13.tif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4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5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6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8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rstudio.org/" TargetMode="External"/><Relationship Id="rId4" Type="http://schemas.openxmlformats.org/officeDocument/2006/relationships/hyperlink" Target="http://cran.r-project.org/" TargetMode="External"/><Relationship Id="rId5" Type="http://schemas.openxmlformats.org/officeDocument/2006/relationships/image" Target="../media/image4.jpe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hyperlink" Target="http://www.r-project.org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3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24.e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25.emf"/><Relationship Id="rId7" Type="http://schemas.openxmlformats.org/officeDocument/2006/relationships/oleObject" Target="../embeddings/oleObject5.bin"/><Relationship Id="rId8" Type="http://schemas.openxmlformats.org/officeDocument/2006/relationships/image" Target="../media/image26.emf"/><Relationship Id="rId9" Type="http://schemas.openxmlformats.org/officeDocument/2006/relationships/image" Target="../media/image2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27.e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28.emf"/><Relationship Id="rId7" Type="http://schemas.openxmlformats.org/officeDocument/2006/relationships/image" Target="../media/image2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0.e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29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31.w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32.wmf"/><Relationship Id="rId7" Type="http://schemas.openxmlformats.org/officeDocument/2006/relationships/oleObject" Target="../embeddings/oleObject11.bin"/><Relationship Id="rId8" Type="http://schemas.openxmlformats.org/officeDocument/2006/relationships/image" Target="../media/image33.wmf"/><Relationship Id="rId9" Type="http://schemas.openxmlformats.org/officeDocument/2006/relationships/image" Target="../media/image2.png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oleObject" Target="../embeddings/oleObject12.bin"/><Relationship Id="rId5" Type="http://schemas.openxmlformats.org/officeDocument/2006/relationships/image" Target="../media/image34.e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35.emf"/><Relationship Id="rId8" Type="http://schemas.openxmlformats.org/officeDocument/2006/relationships/oleObject" Target="../embeddings/oleObject14.bin"/><Relationship Id="rId9" Type="http://schemas.openxmlformats.org/officeDocument/2006/relationships/image" Target="../media/image36.emf"/><Relationship Id="rId10" Type="http://schemas.openxmlformats.org/officeDocument/2006/relationships/oleObject" Target="../embeddings/oleObject15.bin"/><Relationship Id="rId11" Type="http://schemas.openxmlformats.org/officeDocument/2006/relationships/image" Target="../media/image37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9.emf"/><Relationship Id="rId5" Type="http://schemas.openxmlformats.org/officeDocument/2006/relationships/oleObject" Target="../embeddings/oleObject16.bin"/><Relationship Id="rId6" Type="http://schemas.openxmlformats.org/officeDocument/2006/relationships/image" Target="../media/image38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2" Type="http://schemas.openxmlformats.org/officeDocument/2006/relationships/hyperlink" Target="http://www.qdexams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tiff"/><Relationship Id="rId3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50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4" Type="http://schemas.openxmlformats.org/officeDocument/2006/relationships/image" Target="../media/image52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4" Type="http://schemas.openxmlformats.org/officeDocument/2006/relationships/image" Target="../media/image53.wmf"/><Relationship Id="rId5" Type="http://schemas.openxmlformats.org/officeDocument/2006/relationships/oleObject" Target="../embeddings/oleObject18.bin"/><Relationship Id="rId6" Type="http://schemas.openxmlformats.org/officeDocument/2006/relationships/image" Target="../media/image54.wmf"/><Relationship Id="rId7" Type="http://schemas.openxmlformats.org/officeDocument/2006/relationships/image" Target="../media/image2.png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55.e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.auckland.ac.nz/~curran" TargetMode="External"/><Relationship Id="rId4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5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Relationship Id="rId3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58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939800"/>
            <a:ext cx="8559800" cy="4699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2943" y="6553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19588" t="19630" r="19486" b="19444"/>
          <a:stretch/>
        </p:blipFill>
        <p:spPr>
          <a:xfrm>
            <a:off x="2971801" y="3972278"/>
            <a:ext cx="673099" cy="52352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09701" y="5817969"/>
            <a:ext cx="5480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/>
                <a:cs typeface="Times New Roman"/>
              </a:rPr>
              <a:t>Introduction and Tutorial for </a:t>
            </a:r>
            <a:endParaRPr lang="en-US" sz="3600" dirty="0">
              <a:latin typeface="Times New Roman"/>
              <a:cs typeface="Times New Roman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19588" t="19630" r="19486" b="19444"/>
          <a:stretch/>
        </p:blipFill>
        <p:spPr>
          <a:xfrm>
            <a:off x="6877989" y="5874457"/>
            <a:ext cx="673099" cy="52352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575720" y="5558532"/>
            <a:ext cx="2385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 New Roman"/>
                <a:cs typeface="Times New Roman"/>
              </a:rPr>
              <a:t>Credit: David </a:t>
            </a:r>
            <a:r>
              <a:rPr lang="en-US" sz="1100" dirty="0" err="1" smtClean="0">
                <a:latin typeface="Times New Roman"/>
                <a:cs typeface="Times New Roman"/>
              </a:rPr>
              <a:t>Pilkey</a:t>
            </a:r>
            <a:r>
              <a:rPr lang="en-US" sz="1100" dirty="0" smtClean="0">
                <a:latin typeface="Times New Roman"/>
                <a:cs typeface="Times New Roman"/>
              </a:rPr>
              <a:t>, Prof. </a:t>
            </a:r>
            <a:r>
              <a:rPr lang="en-US" sz="1100" dirty="0" err="1" smtClean="0">
                <a:latin typeface="Times New Roman"/>
                <a:cs typeface="Times New Roman"/>
              </a:rPr>
              <a:t>Poopypants</a:t>
            </a:r>
            <a:endParaRPr lang="en-US" sz="11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18006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104211"/>
            <a:ext cx="8686800" cy="53483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Input from Excel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 smtClean="0">
                <a:solidFill>
                  <a:srgbClr val="000000"/>
                </a:solidFill>
                <a:latin typeface="Times New Roman" pitchFamily="18" charset="0"/>
              </a:rPr>
              <a:t>Save spreadsheet as a CSV file</a:t>
            </a: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Use </a:t>
            </a:r>
            <a:r>
              <a:rPr lang="en-GB" sz="3200" dirty="0" err="1" smtClean="0">
                <a:solidFill>
                  <a:srgbClr val="000000"/>
                </a:solidFill>
                <a:latin typeface="Times New Roman" pitchFamily="18" charset="0"/>
              </a:rPr>
              <a:t>read.csv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 function</a:t>
            </a: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Needs the </a:t>
            </a:r>
            <a:r>
              <a:rPr lang="en-GB" sz="3200" b="1" dirty="0" smtClean="0">
                <a:solidFill>
                  <a:srgbClr val="000000"/>
                </a:solidFill>
                <a:latin typeface="Times New Roman" pitchFamily="18" charset="0"/>
              </a:rPr>
              <a:t>path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 to the file</a:t>
            </a:r>
            <a:r>
              <a:rPr lang="en-GB" sz="36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How to Load </a:t>
            </a:r>
            <a:r>
              <a:rPr lang="en-GB" sz="4000" dirty="0" err="1" smtClean="0">
                <a:solidFill>
                  <a:srgbClr val="000000"/>
                </a:solidFill>
                <a:latin typeface="Times New Roman" pitchFamily="18" charset="0"/>
              </a:rPr>
              <a:t>Spreadsheets</a:t>
            </a: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 of Data: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6800" y="4428406"/>
            <a:ext cx="7387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"/Users/</a:t>
            </a:r>
            <a:r>
              <a:rPr lang="en-US" sz="2400" dirty="0" err="1" smtClean="0">
                <a:latin typeface="Courier"/>
                <a:cs typeface="Courier"/>
              </a:rPr>
              <a:t>npetraco/latex/papers/data.csv</a:t>
            </a:r>
            <a:r>
              <a:rPr lang="en-US" sz="2400" dirty="0" smtClean="0">
                <a:latin typeface="Courier"/>
                <a:cs typeface="Courier"/>
              </a:rPr>
              <a:t>”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66800" y="3966741"/>
            <a:ext cx="13383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u="sng" dirty="0" smtClean="0">
                <a:solidFill>
                  <a:srgbClr val="000000"/>
                </a:solidFill>
                <a:latin typeface="Times New Roman" pitchFamily="18" charset="0"/>
              </a:rPr>
              <a:t>Mac e.g.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064742" y="5619107"/>
            <a:ext cx="7757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“C:\Users</a:t>
            </a:r>
            <a:r>
              <a:rPr lang="en-US" sz="2400" dirty="0">
                <a:latin typeface="Courier"/>
                <a:cs typeface="Courier"/>
              </a:rPr>
              <a:t>\</a:t>
            </a:r>
            <a:r>
              <a:rPr lang="en-US" sz="2400" dirty="0" err="1" smtClean="0">
                <a:latin typeface="Courier"/>
                <a:cs typeface="Courier"/>
              </a:rPr>
              <a:t>npetraco</a:t>
            </a:r>
            <a:r>
              <a:rPr lang="en-US" sz="2400" dirty="0" err="1">
                <a:latin typeface="Courier"/>
                <a:cs typeface="Courier"/>
              </a:rPr>
              <a:t>\</a:t>
            </a:r>
            <a:r>
              <a:rPr lang="en-US" sz="2400" dirty="0" err="1" smtClean="0">
                <a:latin typeface="Courier"/>
                <a:cs typeface="Courier"/>
              </a:rPr>
              <a:t>latex</a:t>
            </a:r>
            <a:r>
              <a:rPr lang="en-US" sz="2400" dirty="0" err="1">
                <a:latin typeface="Courier"/>
                <a:cs typeface="Courier"/>
              </a:rPr>
              <a:t>\</a:t>
            </a:r>
            <a:r>
              <a:rPr lang="en-US" sz="2400" dirty="0" err="1" smtClean="0">
                <a:latin typeface="Courier"/>
                <a:cs typeface="Courier"/>
              </a:rPr>
              <a:t>papers</a:t>
            </a:r>
            <a:r>
              <a:rPr lang="en-US" sz="2400" dirty="0" err="1">
                <a:latin typeface="Courier"/>
                <a:cs typeface="Courier"/>
              </a:rPr>
              <a:t>\</a:t>
            </a:r>
            <a:r>
              <a:rPr lang="en-US" sz="2400" dirty="0" err="1" smtClean="0">
                <a:latin typeface="Courier"/>
                <a:cs typeface="Courier"/>
              </a:rPr>
              <a:t>data.csv</a:t>
            </a:r>
            <a:r>
              <a:rPr lang="en-US" sz="2400" dirty="0" smtClean="0">
                <a:latin typeface="Courier"/>
                <a:cs typeface="Courier"/>
              </a:rPr>
              <a:t>”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64742" y="5157442"/>
            <a:ext cx="19588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u="sng" dirty="0" smtClean="0">
                <a:solidFill>
                  <a:srgbClr val="000000"/>
                </a:solidFill>
                <a:latin typeface="Times New Roman" pitchFamily="18" charset="0"/>
              </a:rPr>
              <a:t>Windows e.g.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  <a:endParaRPr lang="en-US" sz="2400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93005" y="6215122"/>
            <a:ext cx="8680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“C:\\Users\\npetraco\\latex\\papers\\</a:t>
            </a:r>
            <a:r>
              <a:rPr lang="en-US" sz="2400" dirty="0" err="1" smtClean="0">
                <a:latin typeface="Courier"/>
                <a:cs typeface="Courier"/>
              </a:rPr>
              <a:t>data.csv</a:t>
            </a:r>
            <a:r>
              <a:rPr lang="en-US" sz="2400" dirty="0" smtClean="0">
                <a:latin typeface="Courier"/>
                <a:cs typeface="Courier"/>
              </a:rPr>
              <a:t>”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887205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How to Load </a:t>
            </a:r>
            <a:r>
              <a:rPr lang="en-GB" sz="4000" dirty="0" err="1" smtClean="0">
                <a:solidFill>
                  <a:srgbClr val="000000"/>
                </a:solidFill>
                <a:latin typeface="Times New Roman" pitchFamily="18" charset="0"/>
              </a:rPr>
              <a:t>Spreadsheets</a:t>
            </a: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 of Data: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600" y="1104210"/>
            <a:ext cx="8686800" cy="160957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Load a CSV file that is on your (mine actually…) Desktop. The file is called </a:t>
            </a:r>
            <a:r>
              <a:rPr lang="en-GB" sz="2800" dirty="0" err="1" smtClean="0">
                <a:solidFill>
                  <a:srgbClr val="000000"/>
                </a:solidFill>
                <a:latin typeface="Times New Roman" pitchFamily="18" charset="0"/>
              </a:rPr>
              <a:t>bigdata.csv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and I made it in Excel:</a:t>
            </a:r>
          </a:p>
        </p:txBody>
      </p:sp>
      <p:sp>
        <p:nvSpPr>
          <p:cNvPr id="6" name="Rectangle 5"/>
          <p:cNvSpPr/>
          <p:nvPr/>
        </p:nvSpPr>
        <p:spPr>
          <a:xfrm>
            <a:off x="385017" y="2834101"/>
            <a:ext cx="8454183" cy="3693319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Load the spreadsheet:</a:t>
            </a:r>
          </a:p>
          <a:p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read.csv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("/Users/npetraco/Desktop/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bigdata.csv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")</a:t>
            </a:r>
          </a:p>
          <a:p>
            <a:r>
              <a:rPr lang="en-US" dirty="0" smtClean="0">
                <a:solidFill>
                  <a:srgbClr val="FFFF00"/>
                </a:solidFill>
                <a:latin typeface="Courier"/>
                <a:cs typeface="Courier"/>
              </a:rPr>
              <a:t># We could also do this:</a:t>
            </a:r>
          </a:p>
          <a:p>
            <a:r>
              <a:rPr lang="en-US" dirty="0" smtClean="0">
                <a:solidFill>
                  <a:srgbClr val="FFFF00"/>
                </a:solidFill>
                <a:latin typeface="Courier"/>
                <a:cs typeface="Courier"/>
              </a:rPr>
              <a:t>#</a:t>
            </a:r>
            <a:r>
              <a:rPr lang="en-US" dirty="0" err="1">
                <a:solidFill>
                  <a:srgbClr val="FFFF00"/>
                </a:solidFill>
                <a:latin typeface="Courier"/>
                <a:cs typeface="Courier"/>
              </a:rPr>
              <a:t>dat</a:t>
            </a:r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 &lt;- </a:t>
            </a:r>
            <a:r>
              <a:rPr lang="en-US" dirty="0" err="1">
                <a:solidFill>
                  <a:srgbClr val="FFFF00"/>
                </a:solidFill>
                <a:latin typeface="Courier"/>
                <a:cs typeface="Courier"/>
              </a:rPr>
              <a:t>read.csv</a:t>
            </a:r>
            <a:r>
              <a:rPr lang="en-US" dirty="0" smtClean="0">
                <a:solidFill>
                  <a:srgbClr val="FFFF00"/>
                </a:solidFill>
                <a:latin typeface="Courier"/>
                <a:cs typeface="Courier"/>
              </a:rPr>
              <a:t>(</a:t>
            </a:r>
            <a:r>
              <a:rPr lang="en-US" dirty="0" err="1" smtClean="0">
                <a:solidFill>
                  <a:srgbClr val="FFFF00"/>
                </a:solidFill>
                <a:latin typeface="Courier"/>
                <a:cs typeface="Courier"/>
              </a:rPr>
              <a:t>file.choose</a:t>
            </a:r>
            <a:r>
              <a:rPr lang="en-US" dirty="0" smtClean="0">
                <a:solidFill>
                  <a:srgbClr val="FFFF00"/>
                </a:solidFill>
                <a:latin typeface="Courier"/>
                <a:cs typeface="Courier"/>
              </a:rPr>
              <a:t>())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Extract column 1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x &lt;-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[,1]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Extract column 2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y &lt;-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[,2]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Plot the data: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plot(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x,y</a:t>
            </a:r>
            <a:r>
              <a:rPr lang="en-US" dirty="0" smtClean="0">
                <a:solidFill>
                  <a:schemeClr val="bg1"/>
                </a:solidFill>
                <a:latin typeface="Courier"/>
                <a:cs typeface="Courier"/>
              </a:rPr>
              <a:t>)</a:t>
            </a:r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372556" y="2756122"/>
            <a:ext cx="522111" cy="10115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17888" y="2398889"/>
            <a:ext cx="424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This brings up the choose file menu instead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92687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381451"/>
            <a:ext cx="8686800" cy="237210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Matrices: </a:t>
            </a:r>
            <a:r>
              <a:rPr lang="en-GB" sz="2800" b="1" dirty="0" smtClean="0">
                <a:solidFill>
                  <a:srgbClr val="000000"/>
                </a:solidFill>
                <a:latin typeface="Times New Roman" pitchFamily="18" charset="0"/>
              </a:rPr>
              <a:t>X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X[,1] returns column 1 of matrix </a:t>
            </a:r>
            <a:r>
              <a:rPr lang="en-GB" sz="2400" b="1" dirty="0" smtClean="0">
                <a:solidFill>
                  <a:srgbClr val="000000"/>
                </a:solidFill>
                <a:latin typeface="Times New Roman" pitchFamily="18" charset="0"/>
              </a:rPr>
              <a:t>X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X[3,] returns row 3 of matrix </a:t>
            </a:r>
            <a:r>
              <a:rPr lang="en-GB" sz="2400" b="1" dirty="0" smtClean="0">
                <a:solidFill>
                  <a:srgbClr val="000000"/>
                </a:solidFill>
                <a:latin typeface="Times New Roman" pitchFamily="18" charset="0"/>
              </a:rPr>
              <a:t>X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Handy functions for data frames and matrices:</a:t>
            </a: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 smtClean="0">
                <a:solidFill>
                  <a:srgbClr val="000000"/>
                </a:solidFill>
                <a:latin typeface="Courier"/>
                <a:cs typeface="Courier"/>
              </a:rPr>
              <a:t>dim</a:t>
            </a:r>
            <a:r>
              <a:rPr lang="en-GB" sz="2400" dirty="0" smtClean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GB" sz="2400" b="1" dirty="0" err="1" smtClean="0">
                <a:solidFill>
                  <a:srgbClr val="000000"/>
                </a:solidFill>
                <a:latin typeface="Courier"/>
                <a:cs typeface="Courier"/>
              </a:rPr>
              <a:t>nrow</a:t>
            </a:r>
            <a:r>
              <a:rPr lang="en-GB" sz="2400" dirty="0" smtClean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GB" sz="2400" b="1" dirty="0" err="1" smtClean="0">
                <a:solidFill>
                  <a:srgbClr val="000000"/>
                </a:solidFill>
                <a:latin typeface="Courier"/>
                <a:cs typeface="Courier"/>
              </a:rPr>
              <a:t>ncol</a:t>
            </a:r>
            <a:r>
              <a:rPr lang="en-GB" sz="2400" dirty="0" smtClean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GB" sz="2400" b="1" dirty="0" err="1" smtClean="0">
                <a:solidFill>
                  <a:srgbClr val="000000"/>
                </a:solidFill>
                <a:latin typeface="Courier"/>
                <a:cs typeface="Courier"/>
              </a:rPr>
              <a:t>rbind</a:t>
            </a:r>
            <a:r>
              <a:rPr lang="en-GB" sz="2400" dirty="0" smtClean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GB" sz="2400" b="1" dirty="0" err="1" smtClean="0">
                <a:solidFill>
                  <a:srgbClr val="000000"/>
                </a:solidFill>
                <a:latin typeface="Courier"/>
                <a:cs typeface="Courier"/>
              </a:rPr>
              <a:t>cbind</a:t>
            </a:r>
            <a:endParaRPr lang="en-GB" sz="2400" b="1" dirty="0" smtClean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More Handy       Commands: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6" name="Picture 5" descr="R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049" y="653333"/>
            <a:ext cx="698048" cy="530518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3752099"/>
            <a:ext cx="8686800" cy="238623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User defined functions syntax: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 err="1" smtClean="0">
                <a:solidFill>
                  <a:srgbClr val="000000"/>
                </a:solidFill>
                <a:latin typeface="Courier"/>
                <a:cs typeface="Courier"/>
              </a:rPr>
              <a:t>func.name</a:t>
            </a:r>
            <a:r>
              <a:rPr lang="en-GB" sz="2400" b="1" dirty="0" smtClean="0">
                <a:solidFill>
                  <a:srgbClr val="000000"/>
                </a:solidFill>
                <a:latin typeface="Courier"/>
                <a:cs typeface="Courier"/>
              </a:rPr>
              <a:t> &lt;- </a:t>
            </a:r>
            <a:r>
              <a:rPr lang="en-GB" sz="2400" b="1" dirty="0" err="1" smtClean="0">
                <a:solidFill>
                  <a:srgbClr val="000000"/>
                </a:solidFill>
                <a:latin typeface="Courier"/>
                <a:cs typeface="Courier"/>
              </a:rPr>
              <a:t>function(arguements</a:t>
            </a:r>
            <a:r>
              <a:rPr lang="en-GB" sz="2400" b="1" dirty="0" smtClean="0">
                <a:solidFill>
                  <a:srgbClr val="000000"/>
                </a:solidFill>
                <a:latin typeface="Courier"/>
                <a:cs typeface="Courier"/>
              </a:rPr>
              <a:t>) {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 smtClean="0">
                <a:solidFill>
                  <a:srgbClr val="000000"/>
                </a:solidFill>
                <a:latin typeface="Courier"/>
                <a:cs typeface="Courier"/>
              </a:rPr>
              <a:t>			do something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 smtClean="0">
                <a:solidFill>
                  <a:srgbClr val="000000"/>
                </a:solidFill>
                <a:latin typeface="Courier"/>
                <a:cs typeface="Courier"/>
              </a:rPr>
              <a:t>			</a:t>
            </a:r>
            <a:r>
              <a:rPr lang="en-GB" sz="2400" b="1" dirty="0" err="1" smtClean="0">
                <a:solidFill>
                  <a:srgbClr val="000000"/>
                </a:solidFill>
                <a:latin typeface="Courier"/>
                <a:cs typeface="Courier"/>
              </a:rPr>
              <a:t>return(output</a:t>
            </a:r>
            <a:r>
              <a:rPr lang="en-GB" sz="2400" b="1" dirty="0" smtClean="0">
                <a:solidFill>
                  <a:srgbClr val="000000"/>
                </a:solidFill>
                <a:latin typeface="Courier"/>
                <a:cs typeface="Courier"/>
              </a:rPr>
              <a:t>)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 smtClean="0">
                <a:solidFill>
                  <a:srgbClr val="000000"/>
                </a:solidFill>
                <a:latin typeface="Courier"/>
                <a:cs typeface="Courier"/>
              </a:rPr>
              <a:t>  }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28600" y="6334411"/>
            <a:ext cx="8686800" cy="52356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To use it: </a:t>
            </a:r>
            <a:r>
              <a:rPr lang="en-GB" sz="2400" b="1" dirty="0" err="1" smtClean="0">
                <a:solidFill>
                  <a:srgbClr val="000000"/>
                </a:solidFill>
                <a:latin typeface="Courier"/>
                <a:cs typeface="Courier"/>
              </a:rPr>
              <a:t>func.name</a:t>
            </a:r>
            <a:r>
              <a:rPr lang="en-GB" sz="2400" b="1" dirty="0" smtClean="0">
                <a:solidFill>
                  <a:srgbClr val="000000"/>
                </a:solidFill>
                <a:latin typeface="Courier"/>
                <a:cs typeface="Courier"/>
              </a:rPr>
              <a:t>(values)  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400" b="1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695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More Handy R Commands: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385017" y="1440889"/>
            <a:ext cx="8454183" cy="4524316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dirty="0" smtClean="0">
                <a:solidFill>
                  <a:srgbClr val="FFFF00"/>
                </a:solidFill>
                <a:latin typeface="Courier"/>
                <a:cs typeface="Courier"/>
              </a:rPr>
              <a:t>Enter some data in a Matrix:</a:t>
            </a:r>
            <a:endParaRPr lang="en-US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"/>
                <a:cs typeface="Courier"/>
              </a:rPr>
              <a:t>X 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&lt;-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rbind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 c(0.99, 0.92, 0.84, 0.39, 0.36),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 c(0.87, 0.73, 0.80, 0.76, 0.87),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 c(0.50, 0.11, 0.14, 0.43, 0.62),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 c(0.08, 0.41, 0.68, 0.49, 0.02)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dirty="0" smtClean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dirty="0" smtClean="0">
                <a:solidFill>
                  <a:srgbClr val="FFFF00"/>
                </a:solidFill>
                <a:latin typeface="Courier"/>
                <a:cs typeface="Courier"/>
              </a:rPr>
              <a:t>What happens when we execute each of these line?:</a:t>
            </a:r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X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X[1,3]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X[2,]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X[,1]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X[5,]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X[5]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55644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More Handy R Commands: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100" y="1676400"/>
            <a:ext cx="39878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325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Brief example: Best fit line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35117" y="1850108"/>
            <a:ext cx="8904168" cy="2677656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Data: GC-Ethanol from Daniel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Azevedo</a:t>
            </a:r>
            <a:endParaRPr lang="en-US" sz="140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"/>
                <a:cs typeface="Courier"/>
              </a:rPr>
              <a:t>AreaRatio</a:t>
            </a:r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     &lt;- c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(0.1716393,0.2905149,0.5521852,0.8684159,1.046752,1.279638)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Concentration &lt;- c(0.05,0.1,0.2,0.3,0.4,0.5)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Scatter plot: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plot(Concentration,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AreaRatio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Best fit line: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fit &lt;- lm(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AreaRatio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~ Concentration)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Plot the line on the scatter plot: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abline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(fit)</a:t>
            </a:r>
          </a:p>
        </p:txBody>
      </p:sp>
    </p:spTree>
    <p:extLst>
      <p:ext uri="{BB962C8B-B14F-4D97-AF65-F5344CB8AC3E}">
        <p14:creationId xmlns:p14="http://schemas.microsoft.com/office/powerpoint/2010/main" val="230431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Brief example: Best fit line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767" y="1459726"/>
            <a:ext cx="6297789" cy="490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898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31775" y="148284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charset="0"/>
              </a:rPr>
              <a:t>R commands not to forget</a:t>
            </a:r>
            <a:endParaRPr lang="en-GB" sz="400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231775" y="1407692"/>
            <a:ext cx="8607425" cy="528658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marL="1344613" lvl="2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Courier"/>
                <a:cs typeface="Courier"/>
              </a:rPr>
              <a:t>&lt;-</a:t>
            </a:r>
            <a:r>
              <a:rPr lang="en-GB" sz="2400" dirty="0" smtClean="0">
                <a:solidFill>
                  <a:srgbClr val="000000"/>
                </a:solidFill>
                <a:latin typeface="Times New Roman" charset="0"/>
              </a:rPr>
              <a:t> (assignment or “gets”)</a:t>
            </a:r>
          </a:p>
          <a:p>
            <a:pPr marL="1344613" lvl="2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Courier"/>
                <a:cs typeface="Courier"/>
              </a:rPr>
              <a:t>?</a:t>
            </a:r>
            <a:r>
              <a:rPr lang="en-GB" sz="2400" dirty="0" smtClean="0">
                <a:solidFill>
                  <a:srgbClr val="000000"/>
                </a:solidFill>
                <a:latin typeface="Times New Roman" charset="0"/>
              </a:rPr>
              <a:t>  (to get help with a command)</a:t>
            </a:r>
          </a:p>
          <a:p>
            <a:pPr marL="1344613" lvl="2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Courier"/>
                <a:cs typeface="Courier"/>
              </a:rPr>
              <a:t>: </a:t>
            </a:r>
            <a:r>
              <a:rPr lang="en-GB" sz="2400" dirty="0" smtClean="0">
                <a:solidFill>
                  <a:srgbClr val="000000"/>
                </a:solidFill>
                <a:latin typeface="Times New Roman" charset="0"/>
              </a:rPr>
              <a:t>  (range operator)</a:t>
            </a:r>
          </a:p>
          <a:p>
            <a:pPr marL="1344613" lvl="2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Courier"/>
                <a:cs typeface="Courier"/>
              </a:rPr>
              <a:t>c </a:t>
            </a:r>
            <a:r>
              <a:rPr lang="en-GB" sz="2400" dirty="0" smtClean="0">
                <a:solidFill>
                  <a:srgbClr val="000000"/>
                </a:solidFill>
                <a:latin typeface="Times New Roman" charset="0"/>
              </a:rPr>
              <a:t> (“collect”)</a:t>
            </a:r>
          </a:p>
          <a:p>
            <a:pPr marL="1344613" lvl="2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Courier"/>
                <a:cs typeface="Courier"/>
              </a:rPr>
              <a:t>s</a:t>
            </a:r>
            <a:r>
              <a:rPr lang="en-GB" sz="2400" dirty="0" smtClean="0">
                <a:solidFill>
                  <a:srgbClr val="000000"/>
                </a:solidFill>
                <a:latin typeface="Courier"/>
                <a:cs typeface="Courier"/>
              </a:rPr>
              <a:t>ample</a:t>
            </a:r>
          </a:p>
          <a:p>
            <a:pPr marL="1344613" lvl="2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err="1" smtClean="0">
                <a:solidFill>
                  <a:srgbClr val="000000"/>
                </a:solidFill>
                <a:latin typeface="Courier"/>
                <a:cs typeface="Courier"/>
              </a:rPr>
              <a:t>seq</a:t>
            </a:r>
            <a:r>
              <a:rPr lang="en-GB" sz="2400" dirty="0" smtClean="0">
                <a:solidFill>
                  <a:srgbClr val="000000"/>
                </a:solidFill>
                <a:latin typeface="Times New Roman" charset="0"/>
              </a:rPr>
              <a:t> (generate a sequence)</a:t>
            </a:r>
          </a:p>
          <a:p>
            <a:pPr marL="1344613" lvl="2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Courier"/>
                <a:cs typeface="Courier"/>
              </a:rPr>
              <a:t>p</a:t>
            </a:r>
            <a:r>
              <a:rPr lang="en-GB" sz="2400" dirty="0" smtClean="0">
                <a:solidFill>
                  <a:srgbClr val="000000"/>
                </a:solidFill>
                <a:latin typeface="Courier"/>
                <a:cs typeface="Courier"/>
              </a:rPr>
              <a:t>lot</a:t>
            </a:r>
          </a:p>
          <a:p>
            <a:pPr marL="1344613" lvl="2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Courier"/>
                <a:cs typeface="Courier"/>
              </a:rPr>
              <a:t>library</a:t>
            </a:r>
          </a:p>
          <a:p>
            <a:pPr marL="1344613" lvl="2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err="1" smtClean="0">
                <a:solidFill>
                  <a:srgbClr val="000000"/>
                </a:solidFill>
                <a:latin typeface="Courier"/>
                <a:cs typeface="Courier"/>
              </a:rPr>
              <a:t>install.packages</a:t>
            </a:r>
            <a:r>
              <a:rPr lang="en-GB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(to install libraries you </a:t>
            </a:r>
            <a:r>
              <a:rPr lang="en-GB" sz="2400" i="1" u="sng" dirty="0" smtClean="0">
                <a:solidFill>
                  <a:srgbClr val="000000"/>
                </a:solidFill>
                <a:latin typeface="Times New Roman"/>
                <a:cs typeface="Times New Roman"/>
              </a:rPr>
              <a:t>don’t</a:t>
            </a:r>
            <a:r>
              <a:rPr lang="en-GB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have)</a:t>
            </a:r>
          </a:p>
          <a:p>
            <a:pPr marL="1344613" lvl="2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charset="0"/>
              </a:rPr>
              <a:t>For matrices and vectors: </a:t>
            </a:r>
            <a:r>
              <a:rPr lang="en-GB" sz="2400" dirty="0" smtClean="0">
                <a:solidFill>
                  <a:srgbClr val="000000"/>
                </a:solidFill>
                <a:latin typeface="Courier"/>
                <a:cs typeface="Courier"/>
              </a:rPr>
              <a:t>x[,3]</a:t>
            </a:r>
            <a:r>
              <a:rPr lang="en-GB" sz="2400" dirty="0" smtClean="0">
                <a:solidFill>
                  <a:srgbClr val="000000"/>
                </a:solidFill>
                <a:latin typeface="Times New Roman" charset="0"/>
              </a:rPr>
              <a:t> vs. </a:t>
            </a:r>
            <a:r>
              <a:rPr lang="en-GB" sz="2400" dirty="0">
                <a:solidFill>
                  <a:srgbClr val="000000"/>
                </a:solidFill>
                <a:latin typeface="Courier"/>
                <a:cs typeface="Courier"/>
              </a:rPr>
              <a:t>x</a:t>
            </a:r>
            <a:r>
              <a:rPr lang="en-GB" sz="2400" dirty="0" smtClean="0">
                <a:solidFill>
                  <a:srgbClr val="000000"/>
                </a:solidFill>
                <a:latin typeface="Courier"/>
                <a:cs typeface="Courier"/>
              </a:rPr>
              <a:t>[3,]</a:t>
            </a:r>
            <a:r>
              <a:rPr lang="en-GB" sz="2400" dirty="0" smtClean="0">
                <a:solidFill>
                  <a:srgbClr val="000000"/>
                </a:solidFill>
                <a:latin typeface="Times New Roman" charset="0"/>
              </a:rPr>
              <a:t> vs. </a:t>
            </a:r>
            <a:r>
              <a:rPr lang="en-GB" sz="2400" dirty="0">
                <a:solidFill>
                  <a:srgbClr val="000000"/>
                </a:solidFill>
                <a:latin typeface="Courier"/>
                <a:cs typeface="Courier"/>
              </a:rPr>
              <a:t>x[</a:t>
            </a:r>
            <a:r>
              <a:rPr lang="en-GB" sz="2400" dirty="0" smtClean="0">
                <a:solidFill>
                  <a:srgbClr val="000000"/>
                </a:solidFill>
                <a:latin typeface="Courier"/>
                <a:cs typeface="Courier"/>
              </a:rPr>
              <a:t>,]</a:t>
            </a:r>
            <a:r>
              <a:rPr lang="en-GB" sz="2400" dirty="0" smtClean="0">
                <a:solidFill>
                  <a:srgbClr val="000000"/>
                </a:solidFill>
                <a:latin typeface="Times New Roman" charset="0"/>
              </a:rPr>
              <a:t> vs. </a:t>
            </a:r>
            <a:r>
              <a:rPr lang="en-GB" sz="2400" dirty="0">
                <a:solidFill>
                  <a:srgbClr val="000000"/>
                </a:solidFill>
                <a:latin typeface="Courier"/>
                <a:cs typeface="Courier"/>
              </a:rPr>
              <a:t>x</a:t>
            </a:r>
            <a:r>
              <a:rPr lang="en-GB" sz="2400" dirty="0" smtClean="0">
                <a:solidFill>
                  <a:srgbClr val="000000"/>
                </a:solidFill>
                <a:latin typeface="Courier"/>
                <a:cs typeface="Courier"/>
              </a:rPr>
              <a:t>[3,3</a:t>
            </a:r>
            <a:r>
              <a:rPr lang="en-GB" sz="2400" dirty="0">
                <a:solidFill>
                  <a:srgbClr val="000000"/>
                </a:solidFill>
                <a:latin typeface="Courier"/>
                <a:cs typeface="Courier"/>
              </a:rPr>
              <a:t>]</a:t>
            </a:r>
            <a:r>
              <a:rPr lang="en-GB" sz="2400" dirty="0" smtClean="0">
                <a:solidFill>
                  <a:srgbClr val="000000"/>
                </a:solidFill>
                <a:latin typeface="Times New Roman" charset="0"/>
              </a:rPr>
              <a:t> vs. </a:t>
            </a:r>
            <a:r>
              <a:rPr lang="en-GB" sz="2400" dirty="0">
                <a:solidFill>
                  <a:srgbClr val="000000"/>
                </a:solidFill>
                <a:latin typeface="Courier"/>
                <a:cs typeface="Courier"/>
              </a:rPr>
              <a:t>x</a:t>
            </a:r>
            <a:r>
              <a:rPr lang="en-GB" sz="2400" dirty="0" smtClean="0">
                <a:solidFill>
                  <a:srgbClr val="000000"/>
                </a:solidFill>
                <a:latin typeface="Courier"/>
                <a:cs typeface="Courier"/>
              </a:rPr>
              <a:t>[]</a:t>
            </a:r>
            <a:r>
              <a:rPr lang="en-GB" sz="2400" dirty="0">
                <a:solidFill>
                  <a:srgbClr val="000000"/>
                </a:solidFill>
                <a:latin typeface="Times New Roman" charset="0"/>
              </a:rPr>
              <a:t> vs. </a:t>
            </a:r>
            <a:r>
              <a:rPr lang="en-GB" sz="2400" dirty="0">
                <a:solidFill>
                  <a:srgbClr val="000000"/>
                </a:solidFill>
                <a:latin typeface="Courier"/>
                <a:cs typeface="Courier"/>
              </a:rPr>
              <a:t>x</a:t>
            </a:r>
            <a:r>
              <a:rPr lang="en-GB" sz="2400" dirty="0" smtClean="0">
                <a:solidFill>
                  <a:srgbClr val="000000"/>
                </a:solidFill>
                <a:latin typeface="Courier"/>
                <a:cs typeface="Courier"/>
              </a:rPr>
              <a:t>[1:3]</a:t>
            </a:r>
            <a:r>
              <a:rPr lang="en-GB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etc…</a:t>
            </a:r>
            <a:r>
              <a:rPr lang="en-GB" sz="2400" dirty="0" smtClean="0">
                <a:solidFill>
                  <a:srgbClr val="000000"/>
                </a:solidFill>
                <a:latin typeface="Times New Roman" charset="0"/>
              </a:rPr>
              <a:t> 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1125212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"/>
          <p:cNvSpPr>
            <a:spLocks noChangeArrowheads="1"/>
          </p:cNvSpPr>
          <p:nvPr/>
        </p:nvSpPr>
        <p:spPr bwMode="auto">
          <a:xfrm>
            <a:off x="14288" y="152400"/>
            <a:ext cx="9104312" cy="175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Graphing and Summarizing Data</a:t>
            </a:r>
          </a:p>
        </p:txBody>
      </p:sp>
      <p:graphicFrame>
        <p:nvGraphicFramePr>
          <p:cNvPr id="1026" name="Object 9"/>
          <p:cNvGraphicFramePr>
            <a:graphicFrameLocks noChangeAspect="1"/>
          </p:cNvGraphicFramePr>
          <p:nvPr/>
        </p:nvGraphicFramePr>
        <p:xfrm>
          <a:off x="4094163" y="6067425"/>
          <a:ext cx="73025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r:id="rId4" imgW="723960" imgH="361800" progId="">
                  <p:embed/>
                </p:oleObj>
              </mc:Choice>
              <mc:Fallback>
                <p:oleObj r:id="rId4" imgW="723960" imgH="361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4163" y="6067425"/>
                        <a:ext cx="73025" cy="18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9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8600" y="2105375"/>
            <a:ext cx="3825623" cy="3469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7" name="Object 10"/>
          <p:cNvGraphicFramePr>
            <a:graphicFrameLocks noChangeAspect="1"/>
          </p:cNvGraphicFramePr>
          <p:nvPr/>
        </p:nvGraphicFramePr>
        <p:xfrm>
          <a:off x="4994275" y="6067425"/>
          <a:ext cx="73025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r:id="rId7" imgW="76320" imgH="181080" progId="">
                  <p:embed/>
                </p:oleObj>
              </mc:Choice>
              <mc:Fallback>
                <p:oleObj r:id="rId7" imgW="76320" imgH="1810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4275" y="6067425"/>
                        <a:ext cx="73025" cy="18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133600" y="3095975"/>
            <a:ext cx="1418375" cy="91065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82943" y="6553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1" name="Picture 10" descr="howland_sigs.tif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61996" y="2521295"/>
            <a:ext cx="4577204" cy="247968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231341" y="4924775"/>
            <a:ext cx="7132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Osborn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6574633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1775" y="2064085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 dirty="0" smtClean="0">
                <a:solidFill>
                  <a:srgbClr val="000000"/>
                </a:solidFill>
                <a:latin typeface="Times New Roman" pitchFamily="18" charset="0"/>
              </a:rPr>
              <a:t>First Thing: Look at your Data</a:t>
            </a:r>
            <a:endParaRPr lang="en-GB" sz="4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59583" y="377591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 smtClean="0">
                <a:solidFill>
                  <a:srgbClr val="000000"/>
                </a:solidFill>
                <a:latin typeface="Times New Roman" pitchFamily="18" charset="0"/>
              </a:rPr>
              <a:t>Some Handy Graphics</a:t>
            </a:r>
            <a:endParaRPr lang="en-GB" sz="36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632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104211"/>
            <a:ext cx="8686800" cy="53483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 smtClean="0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 is not a black box!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Codes available for review;  totally transparent!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 smtClean="0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  maintained by a professional group of statisticians, and computational scientists</a:t>
            </a:r>
            <a:endParaRPr lang="en-GB" sz="28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u="sng" dirty="0" smtClean="0">
                <a:solidFill>
                  <a:srgbClr val="000000"/>
                </a:solidFill>
                <a:latin typeface="Times New Roman" pitchFamily="18" charset="0"/>
              </a:rPr>
              <a:t>From very simple to state-of-the-art procedures available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Very good graphics for exhibits and papers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 smtClean="0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 is extensible (it is a full scripting language)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Coding/syntax similar to Python and MATLAB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Easy to link to C/C++ routines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Why       ?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6" name="Picture 5" descr="R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8699" y="639965"/>
            <a:ext cx="698048" cy="530518"/>
          </a:xfrm>
          <a:prstGeom prst="rect">
            <a:avLst/>
          </a:prstGeom>
        </p:spPr>
      </p:pic>
      <p:pic>
        <p:nvPicPr>
          <p:cNvPr id="7" name="Picture 6" descr="R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833" y="1504547"/>
            <a:ext cx="391280" cy="297374"/>
          </a:xfrm>
          <a:prstGeom prst="rect">
            <a:avLst/>
          </a:prstGeom>
        </p:spPr>
      </p:pic>
      <p:pic>
        <p:nvPicPr>
          <p:cNvPr id="8" name="Picture 7" descr="R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99" y="2626600"/>
            <a:ext cx="391280" cy="297374"/>
          </a:xfrm>
          <a:prstGeom prst="rect">
            <a:avLst/>
          </a:prstGeom>
        </p:spPr>
      </p:pic>
      <p:pic>
        <p:nvPicPr>
          <p:cNvPr id="9" name="Picture 8" descr="R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090" y="5016734"/>
            <a:ext cx="391280" cy="297374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33198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958512"/>
            <a:ext cx="8686800" cy="45760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b="1" dirty="0" smtClean="0">
                <a:solidFill>
                  <a:srgbClr val="000000"/>
                </a:solidFill>
                <a:latin typeface="Times New Roman" pitchFamily="18" charset="0"/>
              </a:rPr>
              <a:t>Scatter plots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: plot any </a:t>
            </a:r>
            <a:r>
              <a:rPr lang="en-GB" sz="2800" i="1" u="sng" dirty="0" smtClean="0">
                <a:solidFill>
                  <a:srgbClr val="000000"/>
                </a:solidFill>
                <a:latin typeface="Times New Roman" pitchFamily="18" charset="0"/>
              </a:rPr>
              <a:t>two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variables against each other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1524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First Thing: Look at your Data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596" y="1378289"/>
            <a:ext cx="5600032" cy="560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18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978315" y="2000156"/>
            <a:ext cx="912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In R: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228600" y="1021643"/>
            <a:ext cx="8686800" cy="88468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Loading data from a spread sheet and </a:t>
            </a:r>
            <a:r>
              <a:rPr lang="en-GB" sz="2800" b="1" dirty="0" smtClean="0">
                <a:solidFill>
                  <a:srgbClr val="000000"/>
                </a:solidFill>
                <a:latin typeface="Times New Roman" pitchFamily="18" charset="0"/>
              </a:rPr>
              <a:t>scatter plots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231775" y="1524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First Thing: Look at your Data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0" y="2675141"/>
            <a:ext cx="9144000" cy="1754327"/>
          </a:xfrm>
          <a:prstGeom prst="rect">
            <a:avLst/>
          </a:prstGeom>
          <a:solidFill>
            <a:srgbClr val="000045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Load Glass data from spread sheet. This was originally collected by the FSS:</a:t>
            </a:r>
          </a:p>
          <a:p>
            <a:r>
              <a:rPr lang="en-US" sz="1200" dirty="0" smtClean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200" dirty="0" err="1" smtClean="0">
                <a:solidFill>
                  <a:srgbClr val="FFFF00"/>
                </a:solidFill>
                <a:latin typeface="Courier"/>
                <a:cs typeface="Courier"/>
              </a:rPr>
              <a:t>glass.dat</a:t>
            </a:r>
            <a:r>
              <a:rPr lang="en-US" sz="1200" dirty="0" smtClean="0">
                <a:solidFill>
                  <a:srgbClr val="FFFF00"/>
                </a:solidFill>
                <a:latin typeface="Courier"/>
                <a:cs typeface="Courier"/>
              </a:rPr>
              <a:t> </a:t>
            </a:r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&lt;- </a:t>
            </a:r>
            <a:r>
              <a:rPr lang="en-US" sz="1200" dirty="0" err="1">
                <a:solidFill>
                  <a:srgbClr val="FFFF00"/>
                </a:solidFill>
                <a:latin typeface="Courier"/>
                <a:cs typeface="Courier"/>
              </a:rPr>
              <a:t>read.csv</a:t>
            </a:r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("/Users/npetraco/latex/talks/CADOJ_17/Notes/data</a:t>
            </a:r>
            <a:r>
              <a:rPr lang="en-US" sz="1200" dirty="0" smtClean="0">
                <a:solidFill>
                  <a:srgbClr val="FFFF00"/>
                </a:solidFill>
                <a:latin typeface="Courier"/>
                <a:cs typeface="Courier"/>
              </a:rPr>
              <a:t>/</a:t>
            </a:r>
            <a:r>
              <a:rPr lang="en-US" sz="1200" dirty="0" err="1" smtClean="0">
                <a:solidFill>
                  <a:srgbClr val="FFFF00"/>
                </a:solidFill>
                <a:latin typeface="Courier"/>
                <a:cs typeface="Courier"/>
              </a:rPr>
              <a:t>Glass.csv</a:t>
            </a:r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", </a:t>
            </a:r>
            <a:r>
              <a:rPr lang="en-US" sz="1200" dirty="0" smtClean="0">
                <a:solidFill>
                  <a:srgbClr val="FFFF00"/>
                </a:solidFill>
                <a:latin typeface="Courier"/>
                <a:cs typeface="Courier"/>
              </a:rPr>
              <a:t>header </a:t>
            </a:r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= T</a:t>
            </a:r>
            <a:r>
              <a:rPr lang="en-US" sz="1200" dirty="0" smtClean="0">
                <a:solidFill>
                  <a:srgbClr val="FFFF00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200" dirty="0" err="1" smtClean="0">
                <a:solidFill>
                  <a:schemeClr val="bg1"/>
                </a:solidFill>
                <a:latin typeface="Courier"/>
                <a:cs typeface="Courier"/>
              </a:rPr>
              <a:t>glass.dat</a:t>
            </a:r>
            <a:r>
              <a:rPr lang="en-US" sz="1200" dirty="0" smtClean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&lt;-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read.csv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file.choose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(), header = T)</a:t>
            </a:r>
          </a:p>
          <a:p>
            <a:endParaRPr lang="en-US" sz="120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sz="1200" dirty="0" err="1" smtClean="0">
                <a:solidFill>
                  <a:schemeClr val="bg1"/>
                </a:solidFill>
                <a:latin typeface="Courier"/>
                <a:cs typeface="Courier"/>
              </a:rPr>
              <a:t>glass.dat</a:t>
            </a:r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head(</a:t>
            </a:r>
            <a:r>
              <a:rPr lang="en-US" sz="1200" dirty="0" err="1" smtClean="0">
                <a:solidFill>
                  <a:schemeClr val="bg1"/>
                </a:solidFill>
                <a:latin typeface="Courier"/>
                <a:cs typeface="Courier"/>
              </a:rPr>
              <a:t>glass.dat</a:t>
            </a:r>
            <a:r>
              <a:rPr lang="en-US" sz="1200" dirty="0" smtClean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 smtClean="0">
                <a:solidFill>
                  <a:srgbClr val="FFFF00"/>
                </a:solidFill>
                <a:latin typeface="Courier"/>
                <a:cs typeface="Courier"/>
              </a:rPr>
              <a:t># Scatter Plot:</a:t>
            </a:r>
            <a:endParaRPr lang="en-US" sz="120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plot(</a:t>
            </a:r>
            <a:r>
              <a:rPr lang="en-US" sz="1200" dirty="0" err="1" smtClean="0">
                <a:solidFill>
                  <a:schemeClr val="bg1"/>
                </a:solidFill>
                <a:latin typeface="Courier"/>
                <a:cs typeface="Courier"/>
              </a:rPr>
              <a:t>glass.dat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[,4], </a:t>
            </a:r>
            <a:r>
              <a:rPr lang="en-US" sz="1200" dirty="0" err="1" smtClean="0">
                <a:solidFill>
                  <a:schemeClr val="bg1"/>
                </a:solidFill>
                <a:latin typeface="Courier"/>
                <a:cs typeface="Courier"/>
              </a:rPr>
              <a:t>glass.dat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[</a:t>
            </a:r>
            <a:r>
              <a:rPr lang="en-US" sz="1200" dirty="0" smtClean="0">
                <a:solidFill>
                  <a:schemeClr val="bg1"/>
                </a:solidFill>
                <a:latin typeface="Courier"/>
                <a:cs typeface="Courier"/>
              </a:rPr>
              <a:t>,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6</a:t>
            </a:r>
            <a:r>
              <a:rPr lang="en-US" sz="1200" dirty="0" smtClean="0">
                <a:solidFill>
                  <a:schemeClr val="bg1"/>
                </a:solidFill>
                <a:latin typeface="Courier"/>
                <a:cs typeface="Courier"/>
              </a:rPr>
              <a:t>])</a:t>
            </a:r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285361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838200"/>
            <a:ext cx="8686800" cy="5715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b="1" dirty="0" smtClean="0">
                <a:solidFill>
                  <a:srgbClr val="000000"/>
                </a:solidFill>
                <a:latin typeface="Times New Roman" pitchFamily="18" charset="0"/>
              </a:rPr>
              <a:t>Pairs plots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: do many scatter plots at once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1524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First Thing: Look at your Data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295400"/>
            <a:ext cx="55626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693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68184" y="838200"/>
            <a:ext cx="8686800" cy="81948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Gasoline data: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1524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First Thing: Look at your Data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879" y="1657684"/>
            <a:ext cx="5733716" cy="520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627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838200"/>
            <a:ext cx="8686800" cy="5715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b="1" dirty="0" smtClean="0">
                <a:solidFill>
                  <a:srgbClr val="000000"/>
                </a:solidFill>
                <a:latin typeface="Times New Roman" pitchFamily="18" charset="0"/>
              </a:rPr>
              <a:t>Histograms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: “bin” a variable and plot frequencies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1524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First Thing: Look at your Data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329" y="1722889"/>
            <a:ext cx="6399463" cy="500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238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838200"/>
            <a:ext cx="8686800" cy="88468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b="1" dirty="0" smtClean="0">
                <a:solidFill>
                  <a:srgbClr val="000000"/>
                </a:solidFill>
                <a:latin typeface="Times New Roman" pitchFamily="18" charset="0"/>
              </a:rPr>
              <a:t>Histograms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: “bin” a variable and plot frequencies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1524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First Thing: Look at your Data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01" y="1722889"/>
            <a:ext cx="8531135" cy="3811637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 flipH="1" flipV="1">
            <a:off x="2860871" y="4692303"/>
            <a:ext cx="294105" cy="1109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57968" y="5841986"/>
            <a:ext cx="8150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Each bar is a “bin” that contains a number of data points: </a:t>
            </a:r>
            <a:r>
              <a:rPr lang="en-US" sz="2400" b="1" dirty="0" smtClean="0">
                <a:latin typeface="Times New Roman"/>
                <a:cs typeface="Times New Roman"/>
              </a:rPr>
              <a:t>counts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1630976" y="4946303"/>
            <a:ext cx="1524000" cy="855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2286029" y="4812619"/>
            <a:ext cx="868947" cy="989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154976" y="4692303"/>
            <a:ext cx="267369" cy="1109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154976" y="4692303"/>
            <a:ext cx="842211" cy="1109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3154976" y="4879461"/>
            <a:ext cx="1483895" cy="9224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154976" y="4879461"/>
            <a:ext cx="1911685" cy="9224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154976" y="4879461"/>
            <a:ext cx="2459790" cy="9224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154976" y="4879461"/>
            <a:ext cx="3048000" cy="9224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154976" y="4879461"/>
            <a:ext cx="3662919" cy="9224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3154976" y="4879461"/>
            <a:ext cx="4157550" cy="9224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3154976" y="4946303"/>
            <a:ext cx="4852708" cy="855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352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302871" y="3411269"/>
            <a:ext cx="912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In R: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228600" y="838200"/>
            <a:ext cx="8686800" cy="88468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b="1" dirty="0" smtClean="0">
                <a:solidFill>
                  <a:srgbClr val="000000"/>
                </a:solidFill>
                <a:latin typeface="Times New Roman" pitchFamily="18" charset="0"/>
              </a:rPr>
              <a:t>Histograms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: counts in each bin:</a:t>
            </a: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231775" y="1524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First Thing: Look at your Data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266374" y="2615977"/>
            <a:ext cx="6649026" cy="2031325"/>
          </a:xfrm>
          <a:prstGeom prst="rect">
            <a:avLst/>
          </a:prstGeom>
          <a:solidFill>
            <a:srgbClr val="000045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library(</a:t>
            </a:r>
            <a:r>
              <a:rPr lang="en-US" sz="1400" dirty="0" err="1" smtClean="0">
                <a:solidFill>
                  <a:schemeClr val="bg1"/>
                </a:solidFill>
                <a:latin typeface="Courier"/>
                <a:cs typeface="Courier"/>
              </a:rPr>
              <a:t>mlbench</a:t>
            </a:r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)    </a:t>
            </a:r>
            <a:r>
              <a:rPr lang="en-US" sz="1400" dirty="0" smtClean="0">
                <a:solidFill>
                  <a:srgbClr val="FFFF00"/>
                </a:solidFill>
                <a:latin typeface="Courier"/>
                <a:cs typeface="Courier"/>
              </a:rPr>
              <a:t># Load a library containing some data</a:t>
            </a:r>
          </a:p>
          <a:p>
            <a:endParaRPr lang="en-US" sz="1400" dirty="0" smtClean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data(Glass)         </a:t>
            </a:r>
            <a:r>
              <a:rPr lang="en-US" sz="1400" dirty="0" smtClean="0">
                <a:solidFill>
                  <a:srgbClr val="FFFF00"/>
                </a:solidFill>
                <a:latin typeface="Courier"/>
                <a:cs typeface="Courier"/>
              </a:rPr>
              <a:t># Load Glass data set 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Glass               </a:t>
            </a:r>
            <a:r>
              <a:rPr lang="en-US" sz="1400" dirty="0" smtClean="0">
                <a:solidFill>
                  <a:srgbClr val="FFFF00"/>
                </a:solidFill>
                <a:latin typeface="Courier"/>
                <a:cs typeface="Courier"/>
              </a:rPr>
              <a:t># Take a look at Glass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head(Glass)         </a:t>
            </a:r>
            <a:r>
              <a:rPr lang="en-US" sz="1400" dirty="0" smtClean="0">
                <a:solidFill>
                  <a:srgbClr val="FFFF00"/>
                </a:solidFill>
                <a:latin typeface="Courier"/>
                <a:cs typeface="Courier"/>
              </a:rPr>
              <a:t># Just look at the top of Glass</a:t>
            </a:r>
          </a:p>
          <a:p>
            <a:endParaRPr lang="en-US" sz="1400" dirty="0" smtClean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RI &lt;- Glass[,1]     </a:t>
            </a:r>
            <a:r>
              <a:rPr lang="en-US" sz="1400" dirty="0" smtClean="0">
                <a:solidFill>
                  <a:srgbClr val="FFFF00"/>
                </a:solidFill>
                <a:latin typeface="Courier"/>
                <a:cs typeface="Courier"/>
              </a:rPr>
              <a:t># Pull out the RIs. They are in column 1</a:t>
            </a:r>
          </a:p>
          <a:p>
            <a:endParaRPr lang="en-US" sz="1400" dirty="0" smtClean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"/>
                <a:cs typeface="Courier"/>
              </a:rPr>
              <a:t>hist</a:t>
            </a:r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(RI)            </a:t>
            </a:r>
            <a:r>
              <a:rPr lang="en-US" sz="1400" dirty="0" smtClean="0">
                <a:solidFill>
                  <a:srgbClr val="FFFF00"/>
                </a:solidFill>
                <a:latin typeface="Courier"/>
                <a:cs typeface="Courier"/>
              </a:rPr>
              <a:t># Make a histogram for the RIs</a:t>
            </a:r>
            <a:endParaRPr lang="en-US" sz="1400" dirty="0">
              <a:solidFill>
                <a:srgbClr val="FFFF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983296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838200"/>
            <a:ext cx="8686800" cy="5715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b="1" dirty="0" smtClean="0">
                <a:solidFill>
                  <a:srgbClr val="000000"/>
                </a:solidFill>
                <a:latin typeface="Times New Roman" pitchFamily="18" charset="0"/>
              </a:rPr>
              <a:t>Box and Whiskers plots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1524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First Thing: Look at your Data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6690" y="1676400"/>
            <a:ext cx="7391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eft-Right Arrow 7"/>
          <p:cNvSpPr/>
          <p:nvPr/>
        </p:nvSpPr>
        <p:spPr bwMode="auto">
          <a:xfrm>
            <a:off x="1039090" y="2362200"/>
            <a:ext cx="7010400" cy="152400"/>
          </a:xfrm>
          <a:prstGeom prst="leftRightArrow">
            <a:avLst/>
          </a:prstGeom>
          <a:solidFill>
            <a:srgbClr val="26FA2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rot="5400000" flipH="1" flipV="1">
            <a:off x="4163290" y="4897580"/>
            <a:ext cx="381000" cy="381000"/>
          </a:xfrm>
          <a:prstGeom prst="straightConnector1">
            <a:avLst/>
          </a:prstGeom>
          <a:solidFill>
            <a:srgbClr val="00B8FF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rot="16200000" flipV="1">
            <a:off x="6005945" y="4876800"/>
            <a:ext cx="381000" cy="381000"/>
          </a:xfrm>
          <a:prstGeom prst="straightConnector1">
            <a:avLst/>
          </a:prstGeom>
          <a:solidFill>
            <a:srgbClr val="00B8FF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rot="5400000" flipH="1" flipV="1">
            <a:off x="5091543" y="5105398"/>
            <a:ext cx="457205" cy="1588"/>
          </a:xfrm>
          <a:prstGeom prst="straightConnector1">
            <a:avLst/>
          </a:prstGeom>
          <a:solidFill>
            <a:srgbClr val="00B8FF"/>
          </a:solidFill>
          <a:ln w="349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Rectangle 11"/>
          <p:cNvSpPr/>
          <p:nvPr/>
        </p:nvSpPr>
        <p:spPr>
          <a:xfrm>
            <a:off x="3110345" y="5085340"/>
            <a:ext cx="1242648" cy="62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25</a:t>
            </a:r>
            <a:r>
              <a:rPr lang="en-GB" baseline="30000" dirty="0" smtClean="0">
                <a:solidFill>
                  <a:srgbClr val="000000"/>
                </a:solidFill>
                <a:latin typeface="Times New Roman" pitchFamily="18" charset="0"/>
              </a:rPr>
              <a:t>th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-%tile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GB" baseline="30000" dirty="0" smtClean="0">
                <a:solidFill>
                  <a:srgbClr val="000000"/>
                </a:solidFill>
                <a:latin typeface="Times New Roman" pitchFamily="18" charset="0"/>
              </a:rPr>
              <a:t>st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-quartile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349642" y="5085340"/>
            <a:ext cx="1268296" cy="62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75</a:t>
            </a:r>
            <a:r>
              <a:rPr lang="en-GB" baseline="30000" dirty="0" smtClean="0">
                <a:solidFill>
                  <a:srgbClr val="000000"/>
                </a:solidFill>
                <a:latin typeface="Times New Roman" pitchFamily="18" charset="0"/>
              </a:rPr>
              <a:t>th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-%tile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GB" baseline="30000" dirty="0" smtClean="0">
                <a:solidFill>
                  <a:srgbClr val="000000"/>
                </a:solidFill>
                <a:latin typeface="Times New Roman" pitchFamily="18" charset="0"/>
              </a:rPr>
              <a:t>rd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-quartile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797937" y="5198534"/>
            <a:ext cx="1099981" cy="62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median</a:t>
            </a:r>
          </a:p>
          <a:p>
            <a:pPr algn="ctr"/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50</a:t>
            </a:r>
            <a:r>
              <a:rPr lang="en-GB" baseline="30000" dirty="0" smtClean="0">
                <a:solidFill>
                  <a:srgbClr val="000000"/>
                </a:solidFill>
                <a:latin typeface="Times New Roman" pitchFamily="18" charset="0"/>
              </a:rPr>
              <a:t>th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-%tile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39490" y="2037340"/>
            <a:ext cx="697627" cy="360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range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3855" y="3505200"/>
            <a:ext cx="990600" cy="533400"/>
          </a:xfrm>
          <a:prstGeom prst="ellipse">
            <a:avLst/>
          </a:prstGeom>
          <a:solidFill>
            <a:srgbClr val="26FA26">
              <a:alpha val="71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0055" y="3505200"/>
            <a:ext cx="859531" cy="570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600" dirty="0" smtClean="0">
                <a:solidFill>
                  <a:srgbClr val="000000"/>
                </a:solidFill>
                <a:latin typeface="Times New Roman" pitchFamily="18" charset="0"/>
              </a:rPr>
              <a:t>possible</a:t>
            </a:r>
          </a:p>
          <a:p>
            <a:pPr algn="ctr"/>
            <a:r>
              <a:rPr lang="en-GB" sz="1600" dirty="0" smtClean="0">
                <a:solidFill>
                  <a:srgbClr val="000000"/>
                </a:solidFill>
                <a:latin typeface="Times New Roman" pitchFamily="18" charset="0"/>
              </a:rPr>
              <a:t>outliers</a:t>
            </a:r>
            <a:endParaRPr lang="en-US" sz="1600" dirty="0"/>
          </a:p>
        </p:txBody>
      </p:sp>
      <p:sp>
        <p:nvSpPr>
          <p:cNvPr id="18" name="Oval 17"/>
          <p:cNvSpPr/>
          <p:nvPr/>
        </p:nvSpPr>
        <p:spPr bwMode="auto">
          <a:xfrm>
            <a:off x="8125690" y="3505200"/>
            <a:ext cx="990600" cy="533400"/>
          </a:xfrm>
          <a:prstGeom prst="ellipse">
            <a:avLst/>
          </a:prstGeom>
          <a:solidFill>
            <a:srgbClr val="26FA26">
              <a:alpha val="71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01890" y="3505200"/>
            <a:ext cx="859531" cy="570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600" dirty="0" smtClean="0">
                <a:solidFill>
                  <a:srgbClr val="000000"/>
                </a:solidFill>
                <a:latin typeface="Times New Roman" pitchFamily="18" charset="0"/>
              </a:rPr>
              <a:t>possible</a:t>
            </a:r>
          </a:p>
          <a:p>
            <a:pPr algn="ctr"/>
            <a:r>
              <a:rPr lang="en-GB" sz="1600" dirty="0" smtClean="0">
                <a:solidFill>
                  <a:srgbClr val="000000"/>
                </a:solidFill>
                <a:latin typeface="Times New Roman" pitchFamily="18" charset="0"/>
              </a:rPr>
              <a:t>outliers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4419600" y="6096000"/>
            <a:ext cx="53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RI</a:t>
            </a:r>
          </a:p>
        </p:txBody>
      </p:sp>
    </p:spTree>
    <p:extLst>
      <p:ext uri="{BB962C8B-B14F-4D97-AF65-F5344CB8AC3E}">
        <p14:creationId xmlns:p14="http://schemas.microsoft.com/office/powerpoint/2010/main" val="766114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  <p:bldP spid="13" grpId="0"/>
      <p:bldP spid="14" grpId="0"/>
      <p:bldP spid="15" grpId="0"/>
      <p:bldP spid="16" grpId="0" animBg="1"/>
      <p:bldP spid="17" grpId="0"/>
      <p:bldP spid="18" grpId="0" animBg="1"/>
      <p:bldP spid="1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127125"/>
            <a:ext cx="8686800" cy="5273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Note the relationship: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231775" y="168272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Visualizing Data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267690" y="3782290"/>
            <a:ext cx="180110" cy="16279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058890" y="3761510"/>
            <a:ext cx="180110" cy="16279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pic>
        <p:nvPicPr>
          <p:cNvPr id="7168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4258733"/>
            <a:ext cx="57912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693337"/>
            <a:ext cx="65532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79397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091583" y="2533971"/>
            <a:ext cx="912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In R: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44" y="5046958"/>
            <a:ext cx="1202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Result: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228600" y="838200"/>
            <a:ext cx="8686800" cy="88468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b="1" dirty="0" smtClean="0">
                <a:solidFill>
                  <a:srgbClr val="000000"/>
                </a:solidFill>
                <a:latin typeface="Times New Roman" pitchFamily="18" charset="0"/>
              </a:rPr>
              <a:t>Box-and-whiskers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231775" y="1524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First Thing: Look at your Data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9357" r="3992" b="11891"/>
          <a:stretch/>
        </p:blipFill>
        <p:spPr>
          <a:xfrm>
            <a:off x="1053464" y="4077368"/>
            <a:ext cx="3837017" cy="24597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7571" t="9551" r="3032" b="6822"/>
          <a:stretch/>
        </p:blipFill>
        <p:spPr>
          <a:xfrm>
            <a:off x="5365772" y="4077368"/>
            <a:ext cx="3473428" cy="253936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34525" y="2301602"/>
            <a:ext cx="4278760" cy="954107"/>
          </a:xfrm>
          <a:prstGeom prst="rect">
            <a:avLst/>
          </a:prstGeom>
          <a:solidFill>
            <a:srgbClr val="000045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Box and whiskers plots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boxplot(RI)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boxplot(RI, horizontal = T, range = 0)</a:t>
            </a:r>
          </a:p>
          <a:p>
            <a:endParaRPr lang="en-US" sz="1400" dirty="0">
              <a:solidFill>
                <a:srgbClr val="3366FF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613834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104211"/>
            <a:ext cx="8686800" cy="53483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Where to get information on </a:t>
            </a:r>
            <a:r>
              <a:rPr lang="en-GB" sz="3200" b="1" dirty="0" smtClean="0">
                <a:solidFill>
                  <a:srgbClr val="000000"/>
                </a:solidFill>
                <a:latin typeface="Times New Roman" pitchFamily="18" charset="0"/>
              </a:rPr>
              <a:t>R 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R: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hlinkClick r:id="rId2"/>
              </a:rPr>
              <a:t>http://www.r-project.org/</a:t>
            </a:r>
            <a:endParaRPr lang="en-US" sz="24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Just need the </a:t>
            </a:r>
            <a:r>
              <a:rPr 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base</a:t>
            </a:r>
            <a:endParaRPr lang="en-GB" sz="24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err="1" smtClean="0">
                <a:solidFill>
                  <a:srgbClr val="000000"/>
                </a:solidFill>
                <a:latin typeface="Times New Roman" pitchFamily="18" charset="0"/>
              </a:rPr>
              <a:t>RStudio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: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hlinkClick r:id="rId3"/>
              </a:rPr>
              <a:t>http://rstudio.org/</a:t>
            </a:r>
            <a:endParaRPr lang="en-GB" sz="24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A great IDE for R</a:t>
            </a: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Work on all platforms</a:t>
            </a: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Sometimes slows down performance…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CRAN: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hlinkClick r:id="rId4"/>
              </a:rPr>
              <a:t>http://cran.r-project.org/</a:t>
            </a:r>
            <a:endParaRPr lang="en-GB" sz="24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Library repository for R</a:t>
            </a: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Click on Search on the left of the website to search for package/info on packages 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Why       ?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6" name="Picture 5" descr="R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8699" y="639965"/>
            <a:ext cx="698048" cy="530518"/>
          </a:xfrm>
          <a:prstGeom prst="rect">
            <a:avLst/>
          </a:prstGeom>
        </p:spPr>
      </p:pic>
      <p:pic>
        <p:nvPicPr>
          <p:cNvPr id="7" name="Picture 6" descr="R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6640" y="1495966"/>
            <a:ext cx="391280" cy="297374"/>
          </a:xfrm>
          <a:prstGeom prst="rect">
            <a:avLst/>
          </a:prstGeom>
        </p:spPr>
      </p:pic>
      <p:pic>
        <p:nvPicPr>
          <p:cNvPr id="10" name="Picture 9" descr="R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4324" y="2043063"/>
            <a:ext cx="391280" cy="297374"/>
          </a:xfrm>
          <a:prstGeom prst="rect">
            <a:avLst/>
          </a:prstGeom>
        </p:spPr>
      </p:pic>
      <p:pic>
        <p:nvPicPr>
          <p:cNvPr id="13" name="Picture 12" descr="R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8589" y="3450274"/>
            <a:ext cx="391280" cy="297374"/>
          </a:xfrm>
          <a:prstGeom prst="rect">
            <a:avLst/>
          </a:prstGeom>
        </p:spPr>
      </p:pic>
      <p:pic>
        <p:nvPicPr>
          <p:cNvPr id="14" name="Picture 13" descr="R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5192" y="5303672"/>
            <a:ext cx="391280" cy="297374"/>
          </a:xfrm>
          <a:prstGeom prst="rect">
            <a:avLst/>
          </a:prstGeom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40099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1775" y="2064085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 dirty="0" smtClean="0">
                <a:solidFill>
                  <a:srgbClr val="000000"/>
                </a:solidFill>
                <a:latin typeface="Times New Roman" pitchFamily="18" charset="0"/>
              </a:rPr>
              <a:t>Next: Numbers to Summarize Data</a:t>
            </a:r>
            <a:endParaRPr lang="en-GB" sz="4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59583" y="377591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 smtClean="0">
                <a:solidFill>
                  <a:srgbClr val="000000"/>
                </a:solidFill>
                <a:latin typeface="Times New Roman" pitchFamily="18" charset="0"/>
              </a:rPr>
              <a:t>Some Descriptive Statistics</a:t>
            </a:r>
            <a:endParaRPr lang="en-GB" sz="36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6493933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61858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990601"/>
            <a:ext cx="8686800" cy="90771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Given a sample from some population:</a:t>
            </a: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231775" y="168275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 dirty="0" smtClean="0">
                <a:solidFill>
                  <a:srgbClr val="000000"/>
                </a:solidFill>
                <a:latin typeface="Times New Roman" pitchFamily="18" charset="0"/>
              </a:rPr>
              <a:t>Measures of Central Tendency</a:t>
            </a:r>
            <a:endParaRPr lang="en-GB" sz="4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5537126"/>
            <a:ext cx="9144000" cy="1168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For reference see (available on-line): </a:t>
            </a:r>
          </a:p>
          <a:p>
            <a:pPr algn="ctr"/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“</a:t>
            </a:r>
            <a:r>
              <a:rPr lang="en-GB" u="sng" dirty="0" smtClean="0">
                <a:solidFill>
                  <a:srgbClr val="000000"/>
                </a:solidFill>
                <a:latin typeface="Times New Roman" pitchFamily="18" charset="0"/>
              </a:rPr>
              <a:t>The Dynamic Character of Disguised Behaviour for Text-based, Mixed and Stylized Signatures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”</a:t>
            </a:r>
          </a:p>
          <a:p>
            <a:pPr algn="ctr"/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LA Mohammed, B Found, M Caligiuri and D Rogers</a:t>
            </a:r>
          </a:p>
          <a:p>
            <a:pPr algn="ctr"/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J Forensic Sci  </a:t>
            </a:r>
            <a:r>
              <a:rPr lang="en-GB" b="1" dirty="0" smtClean="0">
                <a:solidFill>
                  <a:srgbClr val="000000"/>
                </a:solidFill>
                <a:latin typeface="Times New Roman" pitchFamily="18" charset="0"/>
              </a:rPr>
              <a:t>56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(1),S136-S141 (2011)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0" y="1739208"/>
            <a:ext cx="8686800" cy="368834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What is a good “summary” value which well describes the sample?</a:t>
            </a:r>
          </a:p>
          <a:p>
            <a:pPr marL="1344613" lvl="2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We will look at:</a:t>
            </a:r>
          </a:p>
          <a:p>
            <a:pPr marL="1801813" lvl="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 smtClean="0">
                <a:solidFill>
                  <a:srgbClr val="000000"/>
                </a:solidFill>
                <a:latin typeface="Times New Roman" pitchFamily="18" charset="0"/>
              </a:rPr>
              <a:t>Average (arithmetic mean)</a:t>
            </a:r>
          </a:p>
          <a:p>
            <a:pPr marL="1801813" lvl="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 smtClean="0">
                <a:solidFill>
                  <a:srgbClr val="000000"/>
                </a:solidFill>
                <a:latin typeface="Times New Roman" pitchFamily="18" charset="0"/>
              </a:rPr>
              <a:t>Median</a:t>
            </a:r>
          </a:p>
          <a:p>
            <a:pPr marL="1801813" lvl="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 smtClean="0">
                <a:solidFill>
                  <a:srgbClr val="000000"/>
                </a:solidFill>
                <a:latin typeface="Times New Roman" pitchFamily="18" charset="0"/>
              </a:rPr>
              <a:t>Mode</a:t>
            </a:r>
          </a:p>
        </p:txBody>
      </p:sp>
    </p:spTree>
    <p:extLst>
      <p:ext uri="{BB962C8B-B14F-4D97-AF65-F5344CB8AC3E}">
        <p14:creationId xmlns:p14="http://schemas.microsoft.com/office/powerpoint/2010/main" val="276279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31775" y="762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Histogram Points of Interest 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1219200"/>
            <a:ext cx="3429000" cy="2438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620713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u="sng" dirty="0" smtClean="0">
                <a:solidFill>
                  <a:srgbClr val="000000"/>
                </a:solidFill>
                <a:latin typeface="Times New Roman" pitchFamily="18" charset="0"/>
              </a:rPr>
              <a:t>Velocity</a:t>
            </a:r>
            <a:r>
              <a:rPr lang="en-GB" sz="24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for the </a:t>
            </a:r>
            <a:r>
              <a:rPr lang="en-GB" sz="2400" b="1" i="1" dirty="0" smtClean="0">
                <a:solidFill>
                  <a:srgbClr val="000000"/>
                </a:solidFill>
                <a:latin typeface="Times New Roman" pitchFamily="18" charset="0"/>
              </a:rPr>
              <a:t>first segment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 of </a:t>
            </a:r>
            <a:r>
              <a:rPr lang="en-GB" sz="2400" b="1" i="1" dirty="0" smtClean="0">
                <a:solidFill>
                  <a:srgbClr val="000000"/>
                </a:solidFill>
                <a:latin typeface="Times New Roman" pitchFamily="18" charset="0"/>
              </a:rPr>
              <a:t>genuine signatures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 in (soon to be classic) Mohammed </a:t>
            </a:r>
            <a:r>
              <a:rPr lang="en-GB" sz="2400" i="1" dirty="0" smtClean="0">
                <a:solidFill>
                  <a:srgbClr val="000000"/>
                </a:solidFill>
                <a:latin typeface="Times New Roman" pitchFamily="18" charset="0"/>
              </a:rPr>
              <a:t>et al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. study</a:t>
            </a:r>
            <a:r>
              <a:rPr lang="en-GB" sz="2000" dirty="0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  <a:endParaRPr lang="en-GB" sz="2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685800"/>
            <a:ext cx="5791200" cy="6172200"/>
          </a:xfrm>
          <a:prstGeom prst="rect">
            <a:avLst/>
          </a:prstGeom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3657600"/>
            <a:ext cx="3581400" cy="1447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620713" indent="-514350">
              <a:spcBef>
                <a:spcPts val="800"/>
              </a:spcBef>
              <a:buFont typeface="Arial" pitchFamily="34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What is a good summary number?</a:t>
            </a:r>
          </a:p>
          <a:p>
            <a:pPr marL="1077913" lvl="1" indent="-514350">
              <a:spcBef>
                <a:spcPts val="800"/>
              </a:spcBef>
              <a:buFont typeface="Arial" pitchFamily="34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 smtClean="0">
                <a:solidFill>
                  <a:srgbClr val="000000"/>
                </a:solidFill>
                <a:latin typeface="Times New Roman" pitchFamily="18" charset="0"/>
              </a:rPr>
              <a:t>“Central Tendency”</a:t>
            </a:r>
          </a:p>
        </p:txBody>
      </p:sp>
      <p:sp>
        <p:nvSpPr>
          <p:cNvPr id="8" name="Rectangle 7"/>
          <p:cNvSpPr/>
          <p:nvPr/>
        </p:nvSpPr>
        <p:spPr>
          <a:xfrm>
            <a:off x="-76199" y="5334000"/>
            <a:ext cx="3657600" cy="810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0713" indent="-514350">
              <a:spcBef>
                <a:spcPts val="800"/>
              </a:spcBef>
              <a:buFont typeface="Arial" pitchFamily="34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How spread out is the data?</a:t>
            </a:r>
          </a:p>
        </p:txBody>
      </p:sp>
    </p:spTree>
    <p:extLst>
      <p:ext uri="{BB962C8B-B14F-4D97-AF65-F5344CB8AC3E}">
        <p14:creationId xmlns:p14="http://schemas.microsoft.com/office/powerpoint/2010/main" val="2437905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990600"/>
            <a:ext cx="8686800" cy="5273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Arithmetic sample mean (</a:t>
            </a:r>
            <a:r>
              <a:rPr lang="en-GB" sz="3200" b="1" dirty="0" smtClean="0">
                <a:solidFill>
                  <a:srgbClr val="000000"/>
                </a:solidFill>
                <a:latin typeface="Times New Roman" pitchFamily="18" charset="0"/>
              </a:rPr>
              <a:t>average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):</a:t>
            </a:r>
          </a:p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600" dirty="0" smtClean="0">
                <a:solidFill>
                  <a:srgbClr val="000000"/>
                </a:solidFill>
                <a:latin typeface="Times New Roman" pitchFamily="18" charset="0"/>
              </a:rPr>
              <a:t>The sum of data divided by number of observations:</a:t>
            </a:r>
            <a:endParaRPr lang="en-GB" sz="26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231775" y="92075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Measures of Central Tendency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57200" y="2728913"/>
          <a:ext cx="5708650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Equation" r:id="rId3" imgW="2489200" imgH="444500" progId="Equation.DSMT4">
                  <p:embed/>
                </p:oleObj>
              </mc:Choice>
              <mc:Fallback>
                <p:oleObj name="Equation" r:id="rId3" imgW="24892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728913"/>
                        <a:ext cx="5708650" cy="1017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1495934"/>
              </p:ext>
            </p:extLst>
          </p:nvPr>
        </p:nvGraphicFramePr>
        <p:xfrm>
          <a:off x="2574925" y="4068763"/>
          <a:ext cx="3554413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Equation" r:id="rId5" imgW="1549400" imgH="419100" progId="Equation.3">
                  <p:embed/>
                </p:oleObj>
              </mc:Choice>
              <mc:Fallback>
                <p:oleObj name="Equation" r:id="rId5" imgW="15494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4925" y="4068763"/>
                        <a:ext cx="3554413" cy="960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2" name="Object 4"/>
          <p:cNvGraphicFramePr>
            <a:graphicFrameLocks noChangeAspect="1"/>
          </p:cNvGraphicFramePr>
          <p:nvPr/>
        </p:nvGraphicFramePr>
        <p:xfrm>
          <a:off x="3536950" y="5276850"/>
          <a:ext cx="163195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Equation" r:id="rId7" imgW="711200" imgH="457200" progId="Equation.3">
                  <p:embed/>
                </p:oleObj>
              </mc:Choice>
              <mc:Fallback>
                <p:oleObj name="Equation" r:id="rId7" imgW="711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6950" y="5276850"/>
                        <a:ext cx="1631950" cy="1047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6779217" y="2990393"/>
            <a:ext cx="2262158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intuitive formula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6781800" y="5643568"/>
            <a:ext cx="1928733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fancy formula</a:t>
            </a:r>
            <a:endParaRPr lang="en-US" sz="2400" dirty="0"/>
          </a:p>
        </p:txBody>
      </p:sp>
      <p:cxnSp>
        <p:nvCxnSpPr>
          <p:cNvPr id="10" name="Straight Arrow Connector 9"/>
          <p:cNvCxnSpPr/>
          <p:nvPr/>
        </p:nvCxnSpPr>
        <p:spPr bwMode="auto">
          <a:xfrm rot="10800000">
            <a:off x="6215106" y="3243306"/>
            <a:ext cx="607017" cy="16209"/>
          </a:xfrm>
          <a:prstGeom prst="straightConnector1">
            <a:avLst/>
          </a:prstGeom>
          <a:solidFill>
            <a:srgbClr val="00B8FF"/>
          </a:solidFill>
          <a:ln w="3492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rot="10800000">
            <a:off x="5181600" y="5867400"/>
            <a:ext cx="1597618" cy="50534"/>
          </a:xfrm>
          <a:prstGeom prst="straightConnector1">
            <a:avLst/>
          </a:prstGeom>
          <a:solidFill>
            <a:srgbClr val="00B8FF"/>
          </a:solidFill>
          <a:ln w="3492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74925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0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0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990600"/>
            <a:ext cx="8686800" cy="5273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Example from L.A.M. study: </a:t>
            </a:r>
          </a:p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Compute the </a:t>
            </a:r>
            <a:r>
              <a:rPr lang="en-GB" sz="2800" u="sng" dirty="0" smtClean="0">
                <a:solidFill>
                  <a:srgbClr val="000000"/>
                </a:solidFill>
                <a:latin typeface="Times New Roman" pitchFamily="18" charset="0"/>
              </a:rPr>
              <a:t>average absolute size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of </a:t>
            </a:r>
            <a:r>
              <a:rPr lang="en-GB" sz="2800" u="sng" dirty="0" smtClean="0">
                <a:solidFill>
                  <a:srgbClr val="000000"/>
                </a:solidFill>
                <a:latin typeface="Times New Roman" pitchFamily="18" charset="0"/>
              </a:rPr>
              <a:t>segment 1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for the </a:t>
            </a:r>
            <a:r>
              <a:rPr lang="en-GB" sz="2800" u="sng" dirty="0" smtClean="0">
                <a:solidFill>
                  <a:srgbClr val="000000"/>
                </a:solidFill>
                <a:latin typeface="Times New Roman" pitchFamily="18" charset="0"/>
              </a:rPr>
              <a:t>genuine signature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of </a:t>
            </a:r>
            <a:r>
              <a:rPr lang="en-GB" sz="2800" u="sng" dirty="0" smtClean="0">
                <a:solidFill>
                  <a:srgbClr val="000000"/>
                </a:solidFill>
                <a:latin typeface="Times New Roman" pitchFamily="18" charset="0"/>
              </a:rPr>
              <a:t>subject 2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231775" y="92075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Measures of Central Tendency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6070600" y="3748088"/>
          <a:ext cx="2387600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Equation" r:id="rId3" imgW="1117600" imgH="457200" progId="Equation.DSMT4">
                  <p:embed/>
                </p:oleObj>
              </mc:Choice>
              <mc:Fallback>
                <p:oleObj name="Equation" r:id="rId3" imgW="11176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0600" y="3748088"/>
                        <a:ext cx="2387600" cy="976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5"/>
          <p:cNvGraphicFramePr>
            <a:graphicFrameLocks noChangeAspect="1"/>
          </p:cNvGraphicFramePr>
          <p:nvPr/>
        </p:nvGraphicFramePr>
        <p:xfrm>
          <a:off x="5813425" y="5195888"/>
          <a:ext cx="2979738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Equation" r:id="rId5" imgW="1193800" imgH="177800" progId="Equation.3">
                  <p:embed/>
                </p:oleObj>
              </mc:Choice>
              <mc:Fallback>
                <p:oleObj name="Equation" r:id="rId5" imgW="11938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3425" y="5195888"/>
                        <a:ext cx="2979738" cy="442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Connector 13"/>
          <p:cNvCxnSpPr/>
          <p:nvPr/>
        </p:nvCxnSpPr>
        <p:spPr bwMode="auto">
          <a:xfrm>
            <a:off x="7391400" y="5181600"/>
            <a:ext cx="1371600" cy="1588"/>
          </a:xfrm>
          <a:prstGeom prst="line">
            <a:avLst/>
          </a:prstGeom>
          <a:solidFill>
            <a:srgbClr val="00B8FF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90327" y="3124200"/>
          <a:ext cx="4057873" cy="3492500"/>
        </p:xfrm>
        <a:graphic>
          <a:graphicData uri="http://schemas.openxmlformats.org/drawingml/2006/table">
            <a:tbl>
              <a:tblPr/>
              <a:tblGrid>
                <a:gridCol w="2071538"/>
                <a:gridCol w="1986335"/>
              </a:tblGrid>
              <a:tr h="165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Subj. 2; Gen; Seg. </a:t>
                      </a:r>
                      <a:r>
                        <a:rPr lang="en-US" sz="2000" b="0" i="0" u="none" strike="noStrike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lang="en-US" sz="2000" b="0" i="0" u="none" strike="noStrike" dirty="0"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Absolute </a:t>
                      </a:r>
                      <a:r>
                        <a:rPr lang="en-US" sz="2000" b="0" i="0" u="none" strike="noStrike" dirty="0" smtClean="0">
                          <a:latin typeface="Times New Roman"/>
                          <a:cs typeface="Times New Roman"/>
                        </a:rPr>
                        <a:t>Size (cm)</a:t>
                      </a:r>
                      <a:endParaRPr lang="en-US" sz="2000" b="0" i="0" u="none" strike="noStrike" dirty="0"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0.0548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0.2951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0.1026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0.1005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0.2491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0.1287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0.0496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0.2299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0.256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0.0538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56833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838200"/>
            <a:ext cx="8686800" cy="5273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Example: </a:t>
            </a:r>
          </a:p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More useful: Consider again Absolute Average Velocity for Genuine Signatures across all writers in the LAM study:  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231775" y="92075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Measures of Central Tendency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2362200"/>
            <a:ext cx="4267200" cy="4267200"/>
          </a:xfrm>
          <a:prstGeom prst="rect">
            <a:avLst/>
          </a:prstGeom>
        </p:spPr>
      </p:pic>
      <p:graphicFrame>
        <p:nvGraphicFramePr>
          <p:cNvPr id="234500" name="Object 4"/>
          <p:cNvGraphicFramePr>
            <a:graphicFrameLocks noChangeAspect="1"/>
          </p:cNvGraphicFramePr>
          <p:nvPr/>
        </p:nvGraphicFramePr>
        <p:xfrm>
          <a:off x="4491038" y="4510087"/>
          <a:ext cx="4043362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Equation" r:id="rId5" imgW="1892300" imgH="457200" progId="Equation.3">
                  <p:embed/>
                </p:oleObj>
              </mc:Choice>
              <mc:Fallback>
                <p:oleObj name="Equation" r:id="rId5" imgW="18923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1038" y="4510087"/>
                        <a:ext cx="4043362" cy="976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2481305" y="2924832"/>
            <a:ext cx="6502914" cy="3624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92 subjects × 10 measurements/subject = 920 velocity measurements 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 rot="5400000">
            <a:off x="2133600" y="3505200"/>
            <a:ext cx="1447800" cy="9906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rot="5400000" flipH="1" flipV="1">
            <a:off x="1050035" y="6391822"/>
            <a:ext cx="762000" cy="1795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1413476" y="6019800"/>
            <a:ext cx="6571156" cy="76200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 rot="16200000" flipH="1">
            <a:off x="7570220" y="5604593"/>
            <a:ext cx="846781" cy="79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28" name="Rectangle 27"/>
          <p:cNvSpPr/>
          <p:nvPr/>
        </p:nvSpPr>
        <p:spPr>
          <a:xfrm>
            <a:off x="4267200" y="4038600"/>
            <a:ext cx="4765848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Average</a:t>
            </a:r>
            <a:r>
              <a:rPr lang="en-US" sz="2400" dirty="0" smtClean="0">
                <a:solidFill>
                  <a:schemeClr val="tx1"/>
                </a:solidFill>
                <a:latin typeface="Times New Roman"/>
                <a:cs typeface="Times New Roman"/>
              </a:rPr>
              <a:t>  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Absolute Average Velocity:</a:t>
            </a:r>
            <a:endParaRPr lang="en-US" sz="24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2560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279525"/>
            <a:ext cx="8686800" cy="5273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Sample</a:t>
            </a:r>
            <a:r>
              <a:rPr lang="en-GB" sz="3200" b="1" dirty="0" smtClean="0">
                <a:solidFill>
                  <a:srgbClr val="000000"/>
                </a:solidFill>
                <a:latin typeface="Times New Roman" pitchFamily="18" charset="0"/>
              </a:rPr>
              <a:t> median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600" b="1" i="1" u="sng" dirty="0" smtClean="0">
                <a:solidFill>
                  <a:srgbClr val="000000"/>
                </a:solidFill>
                <a:latin typeface="Times New Roman" pitchFamily="18" charset="0"/>
              </a:rPr>
              <a:t>Ordering </a:t>
            </a:r>
            <a:r>
              <a:rPr lang="en-GB" sz="2600" dirty="0" smtClean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GB" sz="2600" i="1" dirty="0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600" dirty="0" smtClean="0">
                <a:solidFill>
                  <a:srgbClr val="000000"/>
                </a:solidFill>
                <a:latin typeface="Times New Roman" pitchFamily="18" charset="0"/>
              </a:rPr>
              <a:t> pieces of data from smallest value to largest value, the median is the “</a:t>
            </a:r>
            <a:r>
              <a:rPr lang="en-GB" sz="2600" u="sng" dirty="0" smtClean="0">
                <a:solidFill>
                  <a:srgbClr val="000000"/>
                </a:solidFill>
                <a:latin typeface="Times New Roman" pitchFamily="18" charset="0"/>
              </a:rPr>
              <a:t>middle value</a:t>
            </a:r>
            <a:r>
              <a:rPr lang="en-GB" sz="2600" dirty="0" smtClean="0">
                <a:solidFill>
                  <a:srgbClr val="000000"/>
                </a:solidFill>
                <a:latin typeface="Times New Roman" pitchFamily="18" charset="0"/>
              </a:rPr>
              <a:t>”:</a:t>
            </a:r>
          </a:p>
          <a:p>
            <a:pPr marL="1344613" lvl="2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8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If </a:t>
            </a:r>
            <a:r>
              <a:rPr lang="en-GB" sz="2400" i="1" u="sng" dirty="0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400" u="sng" dirty="0" smtClean="0">
                <a:solidFill>
                  <a:srgbClr val="000000"/>
                </a:solidFill>
                <a:latin typeface="Times New Roman" pitchFamily="18" charset="0"/>
              </a:rPr>
              <a:t> is odd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, median is	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          largest data point.</a:t>
            </a:r>
          </a:p>
          <a:p>
            <a:pPr marL="1344613" lvl="2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4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If </a:t>
            </a:r>
            <a:r>
              <a:rPr lang="en-GB" sz="2400" i="1" u="sng" dirty="0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400" u="sng" dirty="0" smtClean="0">
                <a:solidFill>
                  <a:srgbClr val="000000"/>
                </a:solidFill>
                <a:latin typeface="Times New Roman" pitchFamily="18" charset="0"/>
              </a:rPr>
              <a:t> is even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, median is average of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	 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       and  	   largest data points.</a:t>
            </a: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231775" y="92075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Measures of Central Tendency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267200" y="3032125"/>
          <a:ext cx="814021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" name="Equation" r:id="rId3" imgW="419040" imgH="431640" progId="Equation.DSMT4">
                  <p:embed/>
                </p:oleObj>
              </mc:Choice>
              <mc:Fallback>
                <p:oleObj name="Equation" r:id="rId3" imgW="4190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032125"/>
                        <a:ext cx="814021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19" name="Object 3"/>
          <p:cNvGraphicFramePr>
            <a:graphicFrameLocks noChangeAspect="1"/>
          </p:cNvGraphicFramePr>
          <p:nvPr/>
        </p:nvGraphicFramePr>
        <p:xfrm>
          <a:off x="5334000" y="3981160"/>
          <a:ext cx="444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" name="Equation" r:id="rId5" imgW="228600" imgH="431640" progId="Equation.3">
                  <p:embed/>
                </p:oleObj>
              </mc:Choice>
              <mc:Fallback>
                <p:oleObj name="Equation" r:id="rId5" imgW="2286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981160"/>
                        <a:ext cx="4445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0" name="Object 4"/>
          <p:cNvGraphicFramePr>
            <a:graphicFrameLocks noChangeAspect="1"/>
          </p:cNvGraphicFramePr>
          <p:nvPr/>
        </p:nvGraphicFramePr>
        <p:xfrm>
          <a:off x="6400800" y="4050435"/>
          <a:ext cx="814388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" name="Equation" r:id="rId7" imgW="419040" imgH="393480" progId="Equation.3">
                  <p:embed/>
                </p:oleObj>
              </mc:Choice>
              <mc:Fallback>
                <p:oleObj name="Equation" r:id="rId7" imgW="4190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050435"/>
                        <a:ext cx="814388" cy="763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12193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990600"/>
            <a:ext cx="8686800" cy="5273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Example from L.A.M. study: </a:t>
            </a:r>
          </a:p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Compute the </a:t>
            </a:r>
            <a:r>
              <a:rPr lang="en-GB" sz="2800" u="sng" dirty="0" smtClean="0">
                <a:solidFill>
                  <a:srgbClr val="000000"/>
                </a:solidFill>
                <a:latin typeface="Times New Roman" pitchFamily="18" charset="0"/>
              </a:rPr>
              <a:t>median absolute size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of </a:t>
            </a:r>
            <a:r>
              <a:rPr lang="en-GB" sz="2800" u="sng" dirty="0" smtClean="0">
                <a:solidFill>
                  <a:srgbClr val="000000"/>
                </a:solidFill>
                <a:latin typeface="Times New Roman" pitchFamily="18" charset="0"/>
              </a:rPr>
              <a:t>segment 1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for the </a:t>
            </a:r>
            <a:r>
              <a:rPr lang="en-GB" sz="2800" u="sng" dirty="0" smtClean="0">
                <a:solidFill>
                  <a:srgbClr val="000000"/>
                </a:solidFill>
                <a:latin typeface="Times New Roman" pitchFamily="18" charset="0"/>
              </a:rPr>
              <a:t>genuine signature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of </a:t>
            </a:r>
            <a:r>
              <a:rPr lang="en-GB" sz="2800" u="sng" dirty="0" smtClean="0">
                <a:solidFill>
                  <a:srgbClr val="000000"/>
                </a:solidFill>
                <a:latin typeface="Times New Roman" pitchFamily="18" charset="0"/>
              </a:rPr>
              <a:t>subject 2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231775" y="92075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Measures of Central Tendency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829846"/>
              </p:ext>
            </p:extLst>
          </p:nvPr>
        </p:nvGraphicFramePr>
        <p:xfrm>
          <a:off x="0" y="3124200"/>
          <a:ext cx="4057873" cy="3492500"/>
        </p:xfrm>
        <a:graphic>
          <a:graphicData uri="http://schemas.openxmlformats.org/drawingml/2006/table">
            <a:tbl>
              <a:tblPr/>
              <a:tblGrid>
                <a:gridCol w="2071538"/>
                <a:gridCol w="1986335"/>
              </a:tblGrid>
              <a:tr h="165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Subj. 2; Gen; Seg. </a:t>
                      </a:r>
                      <a:r>
                        <a:rPr lang="en-US" sz="2000" b="0" i="0" u="none" strike="noStrike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lang="en-US" sz="2000" b="0" i="0" u="none" strike="noStrike" dirty="0"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Absolute </a:t>
                      </a:r>
                      <a:r>
                        <a:rPr lang="en-US" sz="2000" b="0" i="0" u="none" strike="noStrike" dirty="0" smtClean="0">
                          <a:latin typeface="Times New Roman"/>
                          <a:cs typeface="Times New Roman"/>
                        </a:rPr>
                        <a:t>Size (cm)</a:t>
                      </a:r>
                      <a:endParaRPr lang="en-US" sz="2000" b="0" i="0" u="none" strike="noStrike" dirty="0"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0.0548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0.2951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0.1026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0.1005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0.2491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0.1287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0.0496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0.2299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0.256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0.0538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1217812"/>
              </p:ext>
            </p:extLst>
          </p:nvPr>
        </p:nvGraphicFramePr>
        <p:xfrm>
          <a:off x="7322540" y="3441302"/>
          <a:ext cx="79057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1" name="Equation" r:id="rId4" imgW="406400" imgH="177800" progId="Equation.3">
                  <p:embed/>
                </p:oleObj>
              </mc:Choice>
              <mc:Fallback>
                <p:oleObj name="Equation" r:id="rId4" imgW="4064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2540" y="3441302"/>
                        <a:ext cx="790575" cy="34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2491111"/>
              </p:ext>
            </p:extLst>
          </p:nvPr>
        </p:nvGraphicFramePr>
        <p:xfrm>
          <a:off x="6864161" y="3876487"/>
          <a:ext cx="690562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2" name="Equation" r:id="rId6" imgW="355600" imgH="406400" progId="Equation.3">
                  <p:embed/>
                </p:oleObj>
              </mc:Choice>
              <mc:Fallback>
                <p:oleObj name="Equation" r:id="rId6" imgW="3556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4161" y="3876487"/>
                        <a:ext cx="690562" cy="7889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6519849"/>
              </p:ext>
            </p:extLst>
          </p:nvPr>
        </p:nvGraphicFramePr>
        <p:xfrm>
          <a:off x="7854950" y="3882869"/>
          <a:ext cx="1060450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3" name="Equation" r:id="rId8" imgW="546100" imgH="406400" progId="Equation.3">
                  <p:embed/>
                </p:oleObj>
              </mc:Choice>
              <mc:Fallback>
                <p:oleObj name="Equation" r:id="rId8" imgW="5461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4950" y="3882869"/>
                        <a:ext cx="1060450" cy="788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951008"/>
              </p:ext>
            </p:extLst>
          </p:nvPr>
        </p:nvGraphicFramePr>
        <p:xfrm>
          <a:off x="4213709" y="3117884"/>
          <a:ext cx="1986335" cy="3378200"/>
        </p:xfrm>
        <a:graphic>
          <a:graphicData uri="http://schemas.openxmlformats.org/drawingml/2006/table">
            <a:tbl>
              <a:tblPr/>
              <a:tblGrid>
                <a:gridCol w="1986335"/>
              </a:tblGrid>
              <a:tr h="165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latin typeface="Times New Roman"/>
                          <a:cs typeface="Times New Roman"/>
                        </a:rPr>
                        <a:t>Ordered</a:t>
                      </a:r>
                      <a:endParaRPr lang="en-US" sz="2000" b="0" i="0" u="none" strike="noStrike" dirty="0"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0.0496</a:t>
                      </a:r>
                    </a:p>
                    <a:p>
                      <a:pPr algn="ctr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0.0538 </a:t>
                      </a:r>
                    </a:p>
                    <a:p>
                      <a:pPr algn="ctr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0.0548 </a:t>
                      </a:r>
                    </a:p>
                    <a:p>
                      <a:pPr algn="ctr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0.1005 </a:t>
                      </a:r>
                    </a:p>
                    <a:p>
                      <a:pPr algn="ctr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0.1026 </a:t>
                      </a:r>
                    </a:p>
                    <a:p>
                      <a:pPr algn="ctr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0.1287 </a:t>
                      </a:r>
                    </a:p>
                    <a:p>
                      <a:pPr algn="ctr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0.2299 </a:t>
                      </a:r>
                    </a:p>
                    <a:p>
                      <a:pPr algn="ctr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0.2491 </a:t>
                      </a:r>
                    </a:p>
                    <a:p>
                      <a:pPr algn="ctr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0.2560 </a:t>
                      </a:r>
                    </a:p>
                    <a:p>
                      <a:pPr algn="ctr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0.2951</a:t>
                      </a:r>
                      <a:endParaRPr lang="en-US" sz="2400" b="0" i="0" u="none" strike="noStrike" dirty="0" smtClean="0"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>
            <a:off x="5641466" y="4321783"/>
            <a:ext cx="1222695" cy="5020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641466" y="4665475"/>
            <a:ext cx="2213484" cy="4635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725661"/>
              </p:ext>
            </p:extLst>
          </p:nvPr>
        </p:nvGraphicFramePr>
        <p:xfrm>
          <a:off x="5842000" y="5766166"/>
          <a:ext cx="3302000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4" name="Equation" r:id="rId10" imgW="1701800" imgH="406400" progId="Equation.3">
                  <p:embed/>
                </p:oleObj>
              </mc:Choice>
              <mc:Fallback>
                <p:oleObj name="Equation" r:id="rId10" imgW="17018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0" y="5766166"/>
                        <a:ext cx="3302000" cy="7889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5641466" y="4823858"/>
            <a:ext cx="558578" cy="10533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641466" y="5129041"/>
            <a:ext cx="1506361" cy="748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295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838200"/>
            <a:ext cx="8686800" cy="5273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Example: </a:t>
            </a:r>
          </a:p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 smtClean="0">
                <a:solidFill>
                  <a:srgbClr val="000000"/>
                </a:solidFill>
                <a:latin typeface="Times New Roman" pitchFamily="18" charset="0"/>
              </a:rPr>
              <a:t>Median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 of Average Absolute Velocity for Genuine Signatures, LAM: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231775" y="92075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Measures of Central Tendency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2362200"/>
            <a:ext cx="4267200" cy="4267200"/>
          </a:xfrm>
          <a:prstGeom prst="rect">
            <a:avLst/>
          </a:prstGeom>
        </p:spPr>
      </p:pic>
      <p:graphicFrame>
        <p:nvGraphicFramePr>
          <p:cNvPr id="234500" name="Object 4"/>
          <p:cNvGraphicFramePr>
            <a:graphicFrameLocks noChangeAspect="1"/>
          </p:cNvGraphicFramePr>
          <p:nvPr/>
        </p:nvGraphicFramePr>
        <p:xfrm>
          <a:off x="4217726" y="2438400"/>
          <a:ext cx="4805624" cy="181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Equation" r:id="rId5" imgW="2349500" imgH="889000" progId="Equation.3">
                  <p:embed/>
                </p:oleObj>
              </mc:Choice>
              <mc:Fallback>
                <p:oleObj name="Equation" r:id="rId5" imgW="23495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7726" y="2438400"/>
                        <a:ext cx="4805624" cy="1817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Straight Arrow Connector 16"/>
          <p:cNvCxnSpPr/>
          <p:nvPr/>
        </p:nvCxnSpPr>
        <p:spPr bwMode="auto">
          <a:xfrm rot="5400000" flipH="1" flipV="1">
            <a:off x="1216453" y="6244624"/>
            <a:ext cx="464752" cy="1588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1337276" y="5943600"/>
            <a:ext cx="7187514" cy="83820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 rot="16200000" flipH="1">
            <a:off x="7625437" y="5058322"/>
            <a:ext cx="1752600" cy="1795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rot="5400000" flipH="1" flipV="1">
            <a:off x="968341" y="6391822"/>
            <a:ext cx="762000" cy="1795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Rectangle 19"/>
          <p:cNvSpPr/>
          <p:nvPr/>
        </p:nvSpPr>
        <p:spPr>
          <a:xfrm>
            <a:off x="1317643" y="6390313"/>
            <a:ext cx="451090" cy="2723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solidFill>
                  <a:srgbClr val="000000"/>
                </a:solidFill>
                <a:latin typeface="Times New Roman" pitchFamily="18" charset="0"/>
              </a:rPr>
              <a:t>Avg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97393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843" y="1806943"/>
            <a:ext cx="9050074" cy="4893646"/>
          </a:xfrm>
          <a:prstGeom prst="rect">
            <a:avLst/>
          </a:prstGeom>
          <a:solidFill>
            <a:srgbClr val="000045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A nice set of plotting tools: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library(lattice)</a:t>
            </a:r>
          </a:p>
          <a:p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A realistic and complex data set commonly encountered in practice:</a:t>
            </a:r>
          </a:p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Collected by Linton Mohammed </a:t>
            </a:r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  <a:hlinkClick r:id="rId2"/>
              </a:rPr>
              <a:t>http://www.qdexams.com</a:t>
            </a:r>
            <a:r>
              <a:rPr lang="en-US" sz="1200" dirty="0" smtClean="0">
                <a:solidFill>
                  <a:srgbClr val="FFFF00"/>
                </a:solidFill>
                <a:latin typeface="Courier"/>
                <a:cs typeface="Courier"/>
                <a:hlinkClick r:id="rId2"/>
              </a:rPr>
              <a:t>/</a:t>
            </a:r>
            <a:endParaRPr lang="en-US" sz="1200" dirty="0" smtClean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sz="1200" dirty="0" err="1" smtClean="0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sz="1200" dirty="0" smtClean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&lt;-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read.csv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("/Users/npetraco/latex/papers/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linton_handwriting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/LAM_study_mod.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csv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",header=TRUE)</a:t>
            </a:r>
          </a:p>
          <a:p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A trick to refer to columns directly by name instead of indices...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attach(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names(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levels(Subject)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levels(Condition)</a:t>
            </a:r>
          </a:p>
          <a:p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Pluck out some data to take a closer look at: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samp.of.data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[which(Condition=="GEN"  &amp; Segment==1), ]</a:t>
            </a:r>
          </a:p>
          <a:p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colnames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samp.of.data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AvgAbsVelocity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samp.of.data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[,9]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length(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AvgAbsVelocity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histogram(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AvgAbsVelocity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Mean and median of sample: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mean(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AvgAbsVelocity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median(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AvgAbsVelocity</a:t>
            </a:r>
            <a:r>
              <a:rPr lang="en-US" sz="1200" dirty="0" smtClean="0">
                <a:solidFill>
                  <a:schemeClr val="bg1"/>
                </a:solidFill>
                <a:latin typeface="Courier"/>
                <a:cs typeface="Courier"/>
              </a:rPr>
              <a:t>)</a:t>
            </a:r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31775" y="92075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Measures of Central Tendency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84188" y="1253062"/>
            <a:ext cx="4262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Load up </a:t>
            </a:r>
            <a:r>
              <a:rPr lang="en-US" sz="2400" dirty="0" err="1">
                <a:latin typeface="Times New Roman"/>
                <a:cs typeface="Times New Roman"/>
              </a:rPr>
              <a:t>LAM_study_mod.csv</a:t>
            </a:r>
            <a:endParaRPr lang="en-US" sz="2400" dirty="0">
              <a:latin typeface="Times New Roman"/>
              <a:cs typeface="Times New Roman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0900" y="5221037"/>
            <a:ext cx="27178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837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489205" y="23821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Finding our way around R/</a:t>
            </a:r>
            <a:r>
              <a:rPr lang="en-GB" sz="4000" dirty="0" err="1" smtClean="0">
                <a:solidFill>
                  <a:srgbClr val="000000"/>
                </a:solidFill>
                <a:latin typeface="Times New Roman" pitchFamily="18" charset="0"/>
              </a:rPr>
              <a:t>RStudio</a:t>
            </a: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5" name="Picture 14" descr="RStudio_screencap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39" y="1132970"/>
            <a:ext cx="8829724" cy="55712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179731">
            <a:off x="840928" y="2471220"/>
            <a:ext cx="4305498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FF0000"/>
                </a:solidFill>
              </a:rPr>
              <a:t>Script Window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179731">
            <a:off x="1523377" y="5221976"/>
            <a:ext cx="299478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Command Line</a:t>
            </a:r>
            <a:endParaRPr lang="en-US" sz="3600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10800000" flipV="1">
            <a:off x="368978" y="5740383"/>
            <a:ext cx="2479874" cy="797991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028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533400" y="685801"/>
            <a:ext cx="8001000" cy="1844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Sample</a:t>
            </a:r>
            <a:r>
              <a:rPr lang="en-GB" sz="3200" b="1" dirty="0" smtClean="0">
                <a:solidFill>
                  <a:srgbClr val="000000"/>
                </a:solidFill>
                <a:latin typeface="Times New Roman" pitchFamily="18" charset="0"/>
              </a:rPr>
              <a:t> mode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600" dirty="0" smtClean="0">
                <a:solidFill>
                  <a:srgbClr val="000000"/>
                </a:solidFill>
                <a:latin typeface="Times New Roman" pitchFamily="18" charset="0"/>
              </a:rPr>
              <a:t>Needs careful definition but basically:</a:t>
            </a:r>
          </a:p>
          <a:p>
            <a:pPr marL="1344613" lvl="2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600" dirty="0" smtClean="0">
                <a:solidFill>
                  <a:srgbClr val="000000"/>
                </a:solidFill>
                <a:latin typeface="Times New Roman" pitchFamily="18" charset="0"/>
              </a:rPr>
              <a:t>The data value that occurs the most</a:t>
            </a: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231775" y="92075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Measures of Central Tendency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33400" y="2628515"/>
            <a:ext cx="8001000" cy="1844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600" dirty="0" smtClean="0">
                <a:solidFill>
                  <a:srgbClr val="000000"/>
                </a:solidFill>
                <a:latin typeface="Times New Roman" pitchFamily="18" charset="0"/>
              </a:rPr>
              <a:t>Tabulate the data and see which value(s) occur the most: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618" y="4057519"/>
            <a:ext cx="8610600" cy="1066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8584" y="5327516"/>
            <a:ext cx="1612900" cy="889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5928" y="3707683"/>
            <a:ext cx="941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Sample: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34336" y="636061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mode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13" name="Straight Arrow Connector 12"/>
          <p:cNvCxnSpPr>
            <a:stCxn id="21" idx="3"/>
          </p:cNvCxnSpPr>
          <p:nvPr/>
        </p:nvCxnSpPr>
        <p:spPr>
          <a:xfrm flipV="1">
            <a:off x="3331963" y="5867386"/>
            <a:ext cx="1256036" cy="6778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861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533400" y="882701"/>
            <a:ext cx="8001000" cy="1844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Sample</a:t>
            </a:r>
            <a:r>
              <a:rPr lang="en-GB" sz="2400" b="1" dirty="0" smtClean="0">
                <a:solidFill>
                  <a:srgbClr val="000000"/>
                </a:solidFill>
                <a:latin typeface="Times New Roman" pitchFamily="18" charset="0"/>
              </a:rPr>
              <a:t> mode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231775" y="92075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Measures of Central Tendency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33400" y="1466805"/>
            <a:ext cx="8001000" cy="1844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 smtClean="0">
                <a:solidFill>
                  <a:srgbClr val="000000"/>
                </a:solidFill>
                <a:latin typeface="Times New Roman" pitchFamily="18" charset="0"/>
              </a:rPr>
              <a:t>Computing modes can get tricky if there are more than one (</a:t>
            </a:r>
            <a:r>
              <a:rPr lang="en-GB" sz="2000" b="1" dirty="0" smtClean="0">
                <a:solidFill>
                  <a:srgbClr val="000000"/>
                </a:solidFill>
                <a:latin typeface="Times New Roman" pitchFamily="18" charset="0"/>
              </a:rPr>
              <a:t>multi-modal</a:t>
            </a:r>
            <a:r>
              <a:rPr lang="en-GB" sz="2000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8102" y="3126403"/>
            <a:ext cx="941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Sample: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07315" y="6196634"/>
            <a:ext cx="1018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m</a:t>
            </a:r>
            <a:r>
              <a:rPr lang="en-US" dirty="0" smtClean="0">
                <a:latin typeface="Times New Roman"/>
                <a:cs typeface="Times New Roman"/>
              </a:rPr>
              <a:t>odes…</a:t>
            </a: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440" y="2795880"/>
            <a:ext cx="4349106" cy="10570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9382" y="2223458"/>
            <a:ext cx="3163401" cy="23725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7146" y="4421813"/>
            <a:ext cx="2311400" cy="889000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V="1">
            <a:off x="2825480" y="5030595"/>
            <a:ext cx="1033953" cy="1350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1" idx="3"/>
          </p:cNvCxnSpPr>
          <p:nvPr/>
        </p:nvCxnSpPr>
        <p:spPr>
          <a:xfrm flipV="1">
            <a:off x="2825480" y="4951838"/>
            <a:ext cx="1841283" cy="14294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957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533400" y="882701"/>
            <a:ext cx="8001000" cy="1844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Sample</a:t>
            </a:r>
            <a:r>
              <a:rPr lang="en-GB" sz="2400" b="1" dirty="0" smtClean="0">
                <a:solidFill>
                  <a:srgbClr val="000000"/>
                </a:solidFill>
                <a:latin typeface="Times New Roman" pitchFamily="18" charset="0"/>
              </a:rPr>
              <a:t> mode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231775" y="92075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Measures of Central Tendency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33400" y="1535720"/>
            <a:ext cx="8001000" cy="33475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 smtClean="0">
                <a:solidFill>
                  <a:srgbClr val="000000"/>
                </a:solidFill>
                <a:latin typeface="Times New Roman" pitchFamily="18" charset="0"/>
              </a:rPr>
              <a:t>What’s the mode here?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6094" y="1816158"/>
            <a:ext cx="941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Sample:</a:t>
            </a: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65800"/>
            <a:ext cx="9144000" cy="13252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23" y="3681882"/>
            <a:ext cx="9057852" cy="313673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4010" y="2488841"/>
            <a:ext cx="4725836" cy="365850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4010" y="2488841"/>
            <a:ext cx="4725836" cy="354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593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533400" y="685800"/>
            <a:ext cx="8001000" cy="5273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Sample</a:t>
            </a:r>
            <a:r>
              <a:rPr lang="en-GB" sz="3200" b="1" dirty="0" smtClean="0">
                <a:solidFill>
                  <a:srgbClr val="000000"/>
                </a:solidFill>
                <a:latin typeface="Times New Roman" pitchFamily="18" charset="0"/>
              </a:rPr>
              <a:t> mode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b="1" dirty="0" smtClean="0">
                <a:solidFill>
                  <a:srgbClr val="000000"/>
                </a:solidFill>
                <a:latin typeface="Times New Roman" pitchFamily="18" charset="0"/>
              </a:rPr>
              <a:t>Mode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of Average Absolute Velocity for Genuine Signatures, LAM:</a:t>
            </a: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231775" y="92075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Measures of Central Tendency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303162"/>
            <a:ext cx="4267200" cy="42672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 bwMode="auto">
          <a:xfrm rot="5400000" flipH="1" flipV="1">
            <a:off x="1216453" y="6185586"/>
            <a:ext cx="464752" cy="1588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rot="5400000" flipH="1" flipV="1">
            <a:off x="1089281" y="6211844"/>
            <a:ext cx="533400" cy="31237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Rectangle 10"/>
          <p:cNvSpPr/>
          <p:nvPr/>
        </p:nvSpPr>
        <p:spPr>
          <a:xfrm>
            <a:off x="1317643" y="6331275"/>
            <a:ext cx="451090" cy="2723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solidFill>
                  <a:srgbClr val="000000"/>
                </a:solidFill>
                <a:latin typeface="Times New Roman" pitchFamily="18" charset="0"/>
              </a:rPr>
              <a:t>Avg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4943738" y="3258519"/>
            <a:ext cx="229526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600" dirty="0" smtClean="0">
                <a:solidFill>
                  <a:srgbClr val="000000"/>
                </a:solidFill>
                <a:latin typeface="Times New Roman" pitchFamily="18" charset="0"/>
              </a:rPr>
              <a:t>mode = 9.2541</a:t>
            </a:r>
            <a:endParaRPr lang="en-GB" sz="24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31562" y="6341762"/>
            <a:ext cx="466794" cy="2723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solidFill>
                  <a:srgbClr val="000000"/>
                </a:solidFill>
                <a:latin typeface="Times New Roman" pitchFamily="18" charset="0"/>
              </a:rPr>
              <a:t>Med</a:t>
            </a:r>
            <a:endParaRPr lang="en-US" sz="1200" dirty="0"/>
          </a:p>
        </p:txBody>
      </p:sp>
      <p:cxnSp>
        <p:nvCxnSpPr>
          <p:cNvPr id="17" name="Straight Arrow Connector 16"/>
          <p:cNvCxnSpPr/>
          <p:nvPr/>
        </p:nvCxnSpPr>
        <p:spPr bwMode="auto">
          <a:xfrm rot="16200000" flipV="1">
            <a:off x="1392025" y="6091709"/>
            <a:ext cx="745866" cy="481915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1981200" y="6688438"/>
            <a:ext cx="4419600" cy="17162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rot="5400000">
            <a:off x="4914108" y="5218906"/>
            <a:ext cx="2971797" cy="1588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4150555" y="2635785"/>
            <a:ext cx="4986762" cy="461665"/>
          </a:xfrm>
          <a:prstGeom prst="rect">
            <a:avLst/>
          </a:prstGeom>
          <a:solidFill>
            <a:srgbClr val="000045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Mode: (kind of.... AVOID!):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AvgAbsVelocity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[rev(order(table(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AvgAbsVelocity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)))[1]</a:t>
            </a:r>
            <a:r>
              <a:rPr lang="en-US" sz="1200" dirty="0" smtClean="0">
                <a:solidFill>
                  <a:schemeClr val="bg1"/>
                </a:solidFill>
                <a:latin typeface="Courier"/>
                <a:cs typeface="Courier"/>
              </a:rPr>
              <a:t>]</a:t>
            </a:r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800069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1775" y="92075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Measures of Central Tendency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28600" y="838200"/>
            <a:ext cx="8686800" cy="5273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Some trivia: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511099"/>
            <a:ext cx="3894083" cy="25095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103" y="2438400"/>
            <a:ext cx="4201297" cy="25908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41283" y="5541104"/>
            <a:ext cx="3713702" cy="9304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Nice and symmetric:</a:t>
            </a:r>
          </a:p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Mean = Median = Mode</a:t>
            </a:r>
            <a:endParaRPr lang="en-US" sz="2800" dirty="0"/>
          </a:p>
        </p:txBody>
      </p:sp>
      <p:cxnSp>
        <p:nvCxnSpPr>
          <p:cNvPr id="9" name="Straight Arrow Connector 8"/>
          <p:cNvCxnSpPr/>
          <p:nvPr/>
        </p:nvCxnSpPr>
        <p:spPr bwMode="auto">
          <a:xfrm rot="5400000" flipH="1" flipV="1">
            <a:off x="6082671" y="4702312"/>
            <a:ext cx="1379152" cy="1588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Rectangle 10"/>
          <p:cNvSpPr/>
          <p:nvPr/>
        </p:nvSpPr>
        <p:spPr>
          <a:xfrm>
            <a:off x="6233597" y="5257800"/>
            <a:ext cx="1005403" cy="5124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Mean</a:t>
            </a:r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6553200" y="1447800"/>
            <a:ext cx="1162122" cy="5124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Modes</a:t>
            </a:r>
            <a:endParaRPr lang="en-US" sz="2800" dirty="0"/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 bwMode="auto">
          <a:xfrm rot="5400000">
            <a:off x="6490354" y="1794493"/>
            <a:ext cx="478153" cy="809663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rot="16200000" flipH="1">
            <a:off x="6834354" y="2262353"/>
            <a:ext cx="1005487" cy="413405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414979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990600"/>
            <a:ext cx="8686800" cy="3124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 smtClean="0">
                <a:solidFill>
                  <a:srgbClr val="000000"/>
                </a:solidFill>
                <a:latin typeface="Times New Roman" pitchFamily="18" charset="0"/>
              </a:rPr>
              <a:t>Sample variance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600" dirty="0" smtClean="0">
                <a:solidFill>
                  <a:srgbClr val="000000"/>
                </a:solidFill>
                <a:latin typeface="Times New Roman" pitchFamily="18" charset="0"/>
              </a:rPr>
              <a:t>(Almost) the average of squared deviations from the sample mean.</a:t>
            </a:r>
          </a:p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6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6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6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6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231775" y="228600"/>
            <a:ext cx="8607425" cy="68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Measures of Data Spread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77829" name="Object 5"/>
          <p:cNvGraphicFramePr>
            <a:graphicFrameLocks noChangeAspect="1"/>
          </p:cNvGraphicFramePr>
          <p:nvPr/>
        </p:nvGraphicFramePr>
        <p:xfrm>
          <a:off x="2819400" y="2633141"/>
          <a:ext cx="305752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name="Equation" r:id="rId3" imgW="1333440" imgH="431640" progId="Equation.3">
                  <p:embed/>
                </p:oleObj>
              </mc:Choice>
              <mc:Fallback>
                <p:oleObj name="Equation" r:id="rId3" imgW="13334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633141"/>
                        <a:ext cx="3057525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Arrow Connector 11"/>
          <p:cNvCxnSpPr/>
          <p:nvPr/>
        </p:nvCxnSpPr>
        <p:spPr bwMode="auto">
          <a:xfrm rot="10800000" flipV="1">
            <a:off x="4495800" y="2556941"/>
            <a:ext cx="609600" cy="152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rot="5400000" flipH="1" flipV="1">
            <a:off x="4533900" y="3357041"/>
            <a:ext cx="381000" cy="3048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rot="16200000" flipV="1">
            <a:off x="5379028" y="3363969"/>
            <a:ext cx="339434" cy="18011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Rectangle 19"/>
          <p:cNvSpPr/>
          <p:nvPr/>
        </p:nvSpPr>
        <p:spPr>
          <a:xfrm>
            <a:off x="3657600" y="3719945"/>
            <a:ext cx="1223412" cy="360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data point </a:t>
            </a:r>
            <a:r>
              <a:rPr lang="en-GB" i="1" dirty="0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endParaRPr lang="en-US" i="1" dirty="0"/>
          </a:p>
        </p:txBody>
      </p:sp>
      <p:sp>
        <p:nvSpPr>
          <p:cNvPr id="21" name="Rectangle 20"/>
          <p:cNvSpPr/>
          <p:nvPr/>
        </p:nvSpPr>
        <p:spPr>
          <a:xfrm>
            <a:off x="5189468" y="3567545"/>
            <a:ext cx="1396536" cy="360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sample mean</a:t>
            </a:r>
            <a:endParaRPr lang="en-US" i="1" dirty="0"/>
          </a:p>
        </p:txBody>
      </p:sp>
      <p:sp>
        <p:nvSpPr>
          <p:cNvPr id="22" name="Rectangle 21"/>
          <p:cNvSpPr/>
          <p:nvPr/>
        </p:nvSpPr>
        <p:spPr>
          <a:xfrm>
            <a:off x="5043055" y="2362200"/>
            <a:ext cx="2223686" cy="360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there are </a:t>
            </a:r>
            <a:r>
              <a:rPr lang="en-GB" i="1" dirty="0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 data points</a:t>
            </a:r>
            <a:endParaRPr lang="en-US" i="1" dirty="0"/>
          </a:p>
        </p:txBody>
      </p:sp>
      <p:graphicFrame>
        <p:nvGraphicFramePr>
          <p:cNvPr id="77830" name="Object 6"/>
          <p:cNvGraphicFramePr>
            <a:graphicFrameLocks noChangeAspect="1"/>
          </p:cNvGraphicFramePr>
          <p:nvPr/>
        </p:nvGraphicFramePr>
        <p:xfrm>
          <a:off x="4211785" y="4297215"/>
          <a:ext cx="1165225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" name="Equation" r:id="rId5" imgW="507960" imgH="253800" progId="Equation.3">
                  <p:embed/>
                </p:oleObj>
              </mc:Choice>
              <mc:Fallback>
                <p:oleObj name="Equation" r:id="rId5" imgW="5079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785" y="4297215"/>
                        <a:ext cx="1165225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5" name="Rectangle 14"/>
          <p:cNvSpPr/>
          <p:nvPr/>
        </p:nvSpPr>
        <p:spPr>
          <a:xfrm>
            <a:off x="159952" y="4366577"/>
            <a:ext cx="8686800" cy="1805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600" b="1" dirty="0" smtClean="0">
                <a:solidFill>
                  <a:srgbClr val="000000"/>
                </a:solidFill>
                <a:latin typeface="Times New Roman" pitchFamily="18" charset="0"/>
              </a:rPr>
              <a:t>Standard deviation </a:t>
            </a:r>
            <a:r>
              <a:rPr lang="en-GB" sz="2600" dirty="0" smtClean="0">
                <a:solidFill>
                  <a:srgbClr val="000000"/>
                </a:solidFill>
                <a:latin typeface="Times New Roman" pitchFamily="18" charset="0"/>
              </a:rPr>
              <a:t>is </a:t>
            </a:r>
          </a:p>
          <a:p>
            <a:pPr marL="1344613" lvl="2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The sample average and standard dev. are the most common measures of central tendency and spread</a:t>
            </a:r>
          </a:p>
          <a:p>
            <a:pPr marL="1344613" lvl="2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Sample average and standard dev </a:t>
            </a:r>
            <a:r>
              <a:rPr lang="en-GB" sz="2400" i="1" u="sng" dirty="0" smtClean="0">
                <a:solidFill>
                  <a:srgbClr val="000000"/>
                </a:solidFill>
                <a:latin typeface="Times New Roman" pitchFamily="18" charset="0"/>
              </a:rPr>
              <a:t>have the same units</a:t>
            </a:r>
          </a:p>
        </p:txBody>
      </p:sp>
    </p:spTree>
    <p:extLst>
      <p:ext uri="{BB962C8B-B14F-4D97-AF65-F5344CB8AC3E}">
        <p14:creationId xmlns:p14="http://schemas.microsoft.com/office/powerpoint/2010/main" val="2148387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7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7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1775" y="228600"/>
            <a:ext cx="8607425" cy="68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Measures of Data Spread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231775" y="988377"/>
            <a:ext cx="86868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600" b="1" dirty="0" smtClean="0">
                <a:solidFill>
                  <a:srgbClr val="000000"/>
                </a:solidFill>
                <a:latin typeface="Times New Roman" pitchFamily="18" charset="0"/>
              </a:rPr>
              <a:t>Standard deviation </a:t>
            </a:r>
            <a:r>
              <a:rPr lang="en-GB" sz="2600" dirty="0" smtClean="0">
                <a:solidFill>
                  <a:srgbClr val="000000"/>
                </a:solidFill>
                <a:latin typeface="Times New Roman" pitchFamily="18" charset="0"/>
              </a:rPr>
              <a:t>is “instructive” to do by hand a few times:</a:t>
            </a:r>
          </a:p>
        </p:txBody>
      </p:sp>
      <p:sp>
        <p:nvSpPr>
          <p:cNvPr id="5" name="Rectangle 4"/>
          <p:cNvSpPr/>
          <p:nvPr/>
        </p:nvSpPr>
        <p:spPr>
          <a:xfrm>
            <a:off x="384175" y="2131377"/>
            <a:ext cx="86868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63563" lvl="1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600" dirty="0" smtClean="0">
                <a:solidFill>
                  <a:srgbClr val="000000"/>
                </a:solidFill>
                <a:latin typeface="Times New Roman" pitchFamily="18" charset="0"/>
              </a:rPr>
              <a:t>Compute the standard deviation of the following blood alcohol volumes assayed in 10 samples of 10 </a:t>
            </a:r>
            <a:r>
              <a:rPr lang="en-GB" sz="26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m</a:t>
            </a:r>
            <a:r>
              <a:rPr lang="en-GB" sz="2600" dirty="0" smtClean="0">
                <a:solidFill>
                  <a:srgbClr val="000000"/>
                </a:solidFill>
                <a:latin typeface="Times New Roman" pitchFamily="18" charset="0"/>
              </a:rPr>
              <a:t>L of blood drawn from a drunk driving suspect (units: </a:t>
            </a:r>
            <a:r>
              <a:rPr lang="en-GB" sz="2600" dirty="0" err="1" smtClean="0">
                <a:solidFill>
                  <a:srgbClr val="000000"/>
                </a:solidFill>
                <a:latin typeface="Times New Roman" pitchFamily="18" charset="0"/>
              </a:rPr>
              <a:t>nL</a:t>
            </a:r>
            <a:r>
              <a:rPr lang="en-GB" sz="2600" dirty="0" smtClean="0">
                <a:solidFill>
                  <a:srgbClr val="000000"/>
                </a:solidFill>
                <a:latin typeface="Times New Roman" pitchFamily="18" charset="0"/>
              </a:rPr>
              <a:t>):</a:t>
            </a:r>
          </a:p>
        </p:txBody>
      </p:sp>
      <p:sp>
        <p:nvSpPr>
          <p:cNvPr id="6" name="Rectangle 5"/>
          <p:cNvSpPr/>
          <p:nvPr/>
        </p:nvSpPr>
        <p:spPr>
          <a:xfrm>
            <a:off x="1216996" y="3696910"/>
            <a:ext cx="71432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7.97, 7.80, 7.79, 8.12, 8.12, 8.22, 8.03, 7.97, 7.88, 8.08</a:t>
            </a:r>
            <a:endParaRPr lang="en-US" sz="2400" dirty="0">
              <a:latin typeface="Times New Roman"/>
              <a:cs typeface="Times New Roman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872" y="5162130"/>
            <a:ext cx="4991100" cy="1651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111" y="4189779"/>
            <a:ext cx="9113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To prevent writers cramp: </a:t>
            </a:r>
          </a:p>
          <a:p>
            <a:r>
              <a:rPr lang="en-US" b="1" dirty="0" err="1" smtClean="0">
                <a:latin typeface="Courier"/>
                <a:cs typeface="Courier"/>
              </a:rPr>
              <a:t>sd</a:t>
            </a:r>
            <a:r>
              <a:rPr lang="en-US" b="1" dirty="0" smtClean="0">
                <a:latin typeface="Courier"/>
                <a:cs typeface="Courier"/>
              </a:rPr>
              <a:t>(c(</a:t>
            </a:r>
            <a:r>
              <a:rPr lang="en-US" b="1" dirty="0">
                <a:latin typeface="Courier"/>
                <a:cs typeface="Courier"/>
              </a:rPr>
              <a:t>7.97, 7.80, 7.79, 8.12, 8.12, 8.22, 8.03, 7.97, 7.88, </a:t>
            </a:r>
            <a:r>
              <a:rPr lang="en-US" b="1" dirty="0" smtClean="0">
                <a:latin typeface="Courier"/>
                <a:cs typeface="Courier"/>
              </a:rPr>
              <a:t>8.08))</a:t>
            </a:r>
            <a:endParaRPr lang="en-US" b="1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248585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524000"/>
            <a:ext cx="8686800" cy="4800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 smtClean="0">
                <a:solidFill>
                  <a:srgbClr val="000000"/>
                </a:solidFill>
                <a:latin typeface="Times New Roman" pitchFamily="18" charset="0"/>
              </a:rPr>
              <a:t>Sample</a:t>
            </a:r>
            <a:r>
              <a:rPr lang="en-GB" sz="3600" b="1" dirty="0" smtClean="0">
                <a:solidFill>
                  <a:srgbClr val="000000"/>
                </a:solidFill>
                <a:latin typeface="Times New Roman" pitchFamily="18" charset="0"/>
              </a:rPr>
              <a:t> range</a:t>
            </a:r>
            <a:r>
              <a:rPr lang="en-GB" sz="3600" dirty="0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The difference between the largest and smallest value in the sample</a:t>
            </a:r>
          </a:p>
          <a:p>
            <a:pPr marL="1344613" lvl="2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Very sensitive to outliers (extreme observations)</a:t>
            </a: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b="1" dirty="0" smtClean="0">
                <a:solidFill>
                  <a:srgbClr val="000000"/>
                </a:solidFill>
                <a:latin typeface="Times New Roman" pitchFamily="18" charset="0"/>
              </a:rPr>
              <a:t>Percentiles</a:t>
            </a:r>
            <a:r>
              <a:rPr lang="en-GB" sz="3600" dirty="0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GB" sz="3200" i="1" dirty="0" smtClean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sz="3200" baseline="30000" dirty="0" smtClean="0">
                <a:solidFill>
                  <a:srgbClr val="000000"/>
                </a:solidFill>
                <a:latin typeface="Times New Roman" pitchFamily="18" charset="0"/>
              </a:rPr>
              <a:t>th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 percentile data value, </a:t>
            </a:r>
            <a:r>
              <a:rPr lang="en-GB" sz="3200" i="1" dirty="0" smtClean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, means that  </a:t>
            </a:r>
            <a:r>
              <a:rPr lang="en-GB" sz="3200" i="1" dirty="0" smtClean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-percent of the data are smaller than or equal to </a:t>
            </a:r>
            <a:r>
              <a:rPr lang="en-GB" sz="3200" i="1" dirty="0" smtClean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 marL="1344613" lvl="2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Median = 50</a:t>
            </a:r>
            <a:r>
              <a:rPr lang="en-GB" sz="2800" baseline="30000" dirty="0" smtClean="0">
                <a:solidFill>
                  <a:srgbClr val="000000"/>
                </a:solidFill>
                <a:latin typeface="Times New Roman" pitchFamily="18" charset="0"/>
              </a:rPr>
              <a:t>th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percentile</a:t>
            </a: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231775" y="609600"/>
            <a:ext cx="8607425" cy="68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800" dirty="0" smtClean="0">
                <a:solidFill>
                  <a:srgbClr val="000000"/>
                </a:solidFill>
                <a:latin typeface="Times New Roman" pitchFamily="18" charset="0"/>
              </a:rPr>
              <a:t>Measures of Data Spread</a:t>
            </a:r>
            <a:endParaRPr lang="en-GB" sz="4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13794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228600" y="1381462"/>
            <a:ext cx="8686800" cy="56630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What is the sample </a:t>
            </a:r>
            <a:r>
              <a:rPr lang="en-GB" sz="2800" b="1" dirty="0" smtClean="0">
                <a:solidFill>
                  <a:srgbClr val="000000"/>
                </a:solidFill>
                <a:latin typeface="Times New Roman" pitchFamily="18" charset="0"/>
              </a:rPr>
              <a:t>range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of </a:t>
            </a:r>
            <a:r>
              <a:rPr lang="en-GB" sz="2800" dirty="0" err="1" smtClean="0">
                <a:solidFill>
                  <a:srgbClr val="000000"/>
                </a:solidFill>
                <a:latin typeface="Times New Roman" pitchFamily="18" charset="0"/>
              </a:rPr>
              <a:t>deoxypyridinoline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800" dirty="0" err="1" smtClean="0">
                <a:solidFill>
                  <a:srgbClr val="000000"/>
                </a:solidFill>
                <a:latin typeface="Times New Roman" pitchFamily="18" charset="0"/>
              </a:rPr>
              <a:t>conc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?</a:t>
            </a:r>
            <a:endParaRPr lang="en-GB" sz="28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31775" y="609600"/>
            <a:ext cx="8607425" cy="68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800" dirty="0" smtClean="0">
                <a:solidFill>
                  <a:srgbClr val="000000"/>
                </a:solidFill>
                <a:latin typeface="Times New Roman" pitchFamily="18" charset="0"/>
              </a:rPr>
              <a:t>Measures of Data Spread</a:t>
            </a:r>
            <a:endParaRPr lang="en-GB" sz="4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25768" y="1982813"/>
            <a:ext cx="79798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0.62, 0.64, 1.14, 1.04, 1.07, 1.83, 1.32, 1.19, 1.28, 0.85, 1.36, 1.16, 1.00, 1.69, 1.62, 1.25, 1.49, 1.45, 1.14, 2.40, 3.05, 2.81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6770" y="3198377"/>
            <a:ext cx="7295462" cy="2031325"/>
          </a:xfrm>
          <a:prstGeom prst="rect">
            <a:avLst/>
          </a:prstGeom>
          <a:solidFill>
            <a:srgbClr val="000045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Dr. James </a:t>
            </a:r>
            <a:r>
              <a:rPr lang="en-US" sz="1400" dirty="0" smtClean="0">
                <a:solidFill>
                  <a:srgbClr val="FFFF00"/>
                </a:solidFill>
                <a:latin typeface="Courier"/>
                <a:cs typeface="Courier"/>
              </a:rPr>
              <a:t>Curran's </a:t>
            </a:r>
            <a:r>
              <a:rPr lang="en-US" sz="1400" dirty="0" err="1" smtClean="0">
                <a:solidFill>
                  <a:srgbClr val="FFFF00"/>
                </a:solidFill>
                <a:latin typeface="Courier"/>
                <a:cs typeface="Courier"/>
              </a:rPr>
              <a:t>dafs</a:t>
            </a:r>
            <a:r>
              <a:rPr lang="en-US" sz="1400" dirty="0" smtClean="0">
                <a:solidFill>
                  <a:srgbClr val="FFFF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3366FF"/>
                </a:solidFill>
                <a:latin typeface="Courier"/>
                <a:cs typeface="Courier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  <a:hlinkClick r:id="rId3"/>
              </a:rPr>
              <a:t>http://www.stat.auckland.ac.nz/~curran</a:t>
            </a:r>
            <a:r>
              <a:rPr lang="en-US" sz="1400" dirty="0">
                <a:solidFill>
                  <a:srgbClr val="3366FF"/>
                </a:solidFill>
                <a:latin typeface="Courier"/>
                <a:cs typeface="Courier"/>
              </a:rPr>
              <a:t>) </a:t>
            </a:r>
            <a:endParaRPr lang="en-US" sz="1400" dirty="0" smtClean="0">
              <a:solidFill>
                <a:srgbClr val="3366FF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400" dirty="0" err="1" smtClean="0">
                <a:solidFill>
                  <a:srgbClr val="FFFF00"/>
                </a:solidFill>
                <a:latin typeface="Courier"/>
                <a:cs typeface="Courier"/>
              </a:rPr>
              <a:t>dpd.df</a:t>
            </a:r>
            <a:r>
              <a:rPr lang="en-US" sz="1400" dirty="0" smtClean="0">
                <a:solidFill>
                  <a:srgbClr val="FFFF00"/>
                </a:solidFill>
                <a:latin typeface="Courier"/>
                <a:cs typeface="Courier"/>
              </a:rPr>
              <a:t> &lt;- </a:t>
            </a:r>
            <a:r>
              <a:rPr lang="en-US" sz="1400" dirty="0" err="1" smtClean="0">
                <a:solidFill>
                  <a:srgbClr val="FFFF00"/>
                </a:solidFill>
                <a:latin typeface="Courier"/>
                <a:cs typeface="Courier"/>
              </a:rPr>
              <a:t>read.csv</a:t>
            </a:r>
            <a:r>
              <a:rPr lang="en-US" sz="1400" dirty="0" smtClean="0">
                <a:solidFill>
                  <a:srgbClr val="FFFF00"/>
                </a:solidFill>
                <a:latin typeface="Courier"/>
                <a:cs typeface="Courier"/>
              </a:rPr>
              <a:t>(</a:t>
            </a:r>
            <a:r>
              <a:rPr lang="en-US" sz="1400" dirty="0" err="1" smtClean="0">
                <a:solidFill>
                  <a:srgbClr val="FFFF00"/>
                </a:solidFill>
                <a:latin typeface="Courier"/>
                <a:cs typeface="Courier"/>
              </a:rPr>
              <a:t>file.choose</a:t>
            </a:r>
            <a:r>
              <a:rPr lang="en-US" sz="1400" dirty="0" smtClean="0">
                <a:solidFill>
                  <a:srgbClr val="FFFF00"/>
                </a:solidFill>
                <a:latin typeface="Courier"/>
                <a:cs typeface="Courier"/>
              </a:rPr>
              <a:t>())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library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dafs</a:t>
            </a:r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data(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dpd.df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              </a:t>
            </a:r>
            <a:r>
              <a:rPr lang="en-US" sz="1400" dirty="0" smtClean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Deoxypyridinoline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 data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range(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dpd.df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[,5])         </a:t>
            </a:r>
            <a:r>
              <a:rPr lang="en-US" sz="1400" dirty="0" smtClean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Look at column 5 for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Deoxypyridinoline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 </a:t>
            </a:r>
            <a:endParaRPr lang="en-US" sz="1400" dirty="0" smtClean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3366FF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3366FF"/>
                </a:solidFill>
                <a:latin typeface="Courier"/>
                <a:cs typeface="Courier"/>
              </a:rPr>
              <a:t>                         </a:t>
            </a:r>
            <a:r>
              <a:rPr lang="en-US" sz="1400" dirty="0" smtClean="0">
                <a:solidFill>
                  <a:srgbClr val="FFFF00"/>
                </a:solidFill>
                <a:latin typeface="Courier"/>
                <a:cs typeface="Courier"/>
              </a:rPr>
              <a:t># concentration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and get its range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diff(range(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dpd.df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[,5]))  </a:t>
            </a:r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Range as defined in the notes</a:t>
            </a:r>
          </a:p>
          <a:p>
            <a:endParaRPr lang="en-US" sz="1400" dirty="0" smtClean="0">
              <a:solidFill>
                <a:schemeClr val="bg1"/>
              </a:solidFill>
              <a:latin typeface="Courier"/>
              <a:cs typeface="Courier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3555" y="5597877"/>
            <a:ext cx="63373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167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228600" y="1524000"/>
            <a:ext cx="8686800" cy="118811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Box-and-whisker plot again for reference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err="1" smtClean="0">
                <a:solidFill>
                  <a:srgbClr val="000000"/>
                </a:solidFill>
                <a:latin typeface="Times New Roman" pitchFamily="18" charset="0"/>
              </a:rPr>
              <a:t>Deoxypyridinoline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400" dirty="0" err="1" smtClean="0">
                <a:solidFill>
                  <a:srgbClr val="000000"/>
                </a:solidFill>
                <a:latin typeface="Times New Roman" pitchFamily="18" charset="0"/>
              </a:rPr>
              <a:t>conc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?</a:t>
            </a:r>
            <a:endParaRPr lang="en-GB" sz="24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31775" y="609600"/>
            <a:ext cx="8607425" cy="68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800" dirty="0" smtClean="0">
                <a:solidFill>
                  <a:srgbClr val="000000"/>
                </a:solidFill>
                <a:latin typeface="Times New Roman" pitchFamily="18" charset="0"/>
              </a:rPr>
              <a:t>Measures of Data Spread</a:t>
            </a:r>
            <a:endParaRPr lang="en-GB" sz="4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5801" t="8495" r="2784"/>
          <a:stretch/>
        </p:blipFill>
        <p:spPr>
          <a:xfrm>
            <a:off x="1084713" y="3425825"/>
            <a:ext cx="6878669" cy="2470301"/>
          </a:xfrm>
          <a:prstGeom prst="rect">
            <a:avLst/>
          </a:prstGeom>
        </p:spPr>
      </p:pic>
      <p:sp>
        <p:nvSpPr>
          <p:cNvPr id="10" name="Left-Right Arrow 9"/>
          <p:cNvSpPr/>
          <p:nvPr/>
        </p:nvSpPr>
        <p:spPr bwMode="auto">
          <a:xfrm>
            <a:off x="1388960" y="3896858"/>
            <a:ext cx="6256945" cy="152400"/>
          </a:xfrm>
          <a:prstGeom prst="leftRightArrow">
            <a:avLst/>
          </a:prstGeom>
          <a:solidFill>
            <a:srgbClr val="26FA2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rot="5400000" flipH="1" flipV="1">
            <a:off x="2139406" y="4937270"/>
            <a:ext cx="381000" cy="381000"/>
          </a:xfrm>
          <a:prstGeom prst="straightConnector1">
            <a:avLst/>
          </a:prstGeom>
          <a:solidFill>
            <a:srgbClr val="00B8FF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rot="16200000" flipV="1">
            <a:off x="3982061" y="4916490"/>
            <a:ext cx="381000" cy="381000"/>
          </a:xfrm>
          <a:prstGeom prst="straightConnector1">
            <a:avLst/>
          </a:prstGeom>
          <a:solidFill>
            <a:srgbClr val="00B8FF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rot="5400000" flipH="1" flipV="1">
            <a:off x="2829555" y="5145088"/>
            <a:ext cx="457205" cy="1588"/>
          </a:xfrm>
          <a:prstGeom prst="straightConnector1">
            <a:avLst/>
          </a:prstGeom>
          <a:solidFill>
            <a:srgbClr val="00B8FF"/>
          </a:solidFill>
          <a:ln w="349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Rectangle 13"/>
          <p:cNvSpPr/>
          <p:nvPr/>
        </p:nvSpPr>
        <p:spPr>
          <a:xfrm>
            <a:off x="1086461" y="5125030"/>
            <a:ext cx="1242648" cy="62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25</a:t>
            </a:r>
            <a:r>
              <a:rPr lang="en-GB" baseline="30000" dirty="0" smtClean="0">
                <a:solidFill>
                  <a:srgbClr val="000000"/>
                </a:solidFill>
                <a:latin typeface="Times New Roman" pitchFamily="18" charset="0"/>
              </a:rPr>
              <a:t>th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-%tile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GB" baseline="30000" dirty="0" smtClean="0">
                <a:solidFill>
                  <a:srgbClr val="000000"/>
                </a:solidFill>
                <a:latin typeface="Times New Roman" pitchFamily="18" charset="0"/>
              </a:rPr>
              <a:t>st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-quartile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325758" y="5125030"/>
            <a:ext cx="1268296" cy="62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75</a:t>
            </a:r>
            <a:r>
              <a:rPr lang="en-GB" baseline="30000" dirty="0" smtClean="0">
                <a:solidFill>
                  <a:srgbClr val="000000"/>
                </a:solidFill>
                <a:latin typeface="Times New Roman" pitchFamily="18" charset="0"/>
              </a:rPr>
              <a:t>th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-%tile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GB" baseline="30000" dirty="0" smtClean="0">
                <a:solidFill>
                  <a:srgbClr val="000000"/>
                </a:solidFill>
                <a:latin typeface="Times New Roman" pitchFamily="18" charset="0"/>
              </a:rPr>
              <a:t>rd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-quartile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35949" y="5238224"/>
            <a:ext cx="1099981" cy="62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median</a:t>
            </a:r>
          </a:p>
          <a:p>
            <a:pPr algn="ctr"/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50</a:t>
            </a:r>
            <a:r>
              <a:rPr lang="en-GB" baseline="30000" dirty="0" smtClean="0">
                <a:solidFill>
                  <a:srgbClr val="000000"/>
                </a:solidFill>
                <a:latin typeface="Times New Roman" pitchFamily="18" charset="0"/>
              </a:rPr>
              <a:t>th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-%tile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098501" y="3514124"/>
            <a:ext cx="697627" cy="360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range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84188" y="2552495"/>
            <a:ext cx="79798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0.62, 0.64, 1.14, 1.04, 1.07, 1.83, 1.32, 1.19, 1.28, 0.85, 1.36, 1.16, 1.00, 1.69, 1.62, 1.25, 1.49, 1.45, 1.14, 2.40, 3.05, 2.81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2143" y="5896126"/>
            <a:ext cx="8803812" cy="954107"/>
          </a:xfrm>
          <a:prstGeom prst="rect">
            <a:avLst/>
          </a:prstGeom>
          <a:solidFill>
            <a:srgbClr val="000045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FF00"/>
                </a:solidFill>
                <a:latin typeface="Courier"/>
                <a:cs typeface="Courier"/>
              </a:rPr>
              <a:t># Box and whiskers plots:</a:t>
            </a:r>
            <a:endParaRPr lang="en-US" sz="140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boxplot(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dpd.df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[,5], horizontal = T, range = 0,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xlab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= "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Deoxypyridinoline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conc</a:t>
            </a:r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.”)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summary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dpd.df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[,5])      </a:t>
            </a:r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Common summary </a:t>
            </a:r>
            <a:r>
              <a:rPr lang="en-US" sz="1400" dirty="0" smtClean="0">
                <a:solidFill>
                  <a:srgbClr val="FFFF00"/>
                </a:solidFill>
                <a:latin typeface="Courier"/>
                <a:cs typeface="Courier"/>
              </a:rPr>
              <a:t>statistics</a:t>
            </a:r>
            <a:endParaRPr lang="en-US" sz="1400" dirty="0">
              <a:solidFill>
                <a:srgbClr val="FFFF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455400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/>
      <p:bldP spid="15" grpId="0"/>
      <p:bldP spid="16" grpId="0"/>
      <p:bldP spid="17" grpId="0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104211"/>
            <a:ext cx="8686800" cy="53483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Basic Input and Output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Handy       Commands: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6" name="Picture 5" descr="R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208" y="639965"/>
            <a:ext cx="698048" cy="53051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15288" y="2376798"/>
            <a:ext cx="2110805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3200" dirty="0" err="1">
                <a:solidFill>
                  <a:srgbClr val="000000"/>
                </a:solidFill>
                <a:latin typeface="Courier"/>
                <a:cs typeface="Courier"/>
              </a:rPr>
              <a:t>x</a:t>
            </a:r>
            <a:r>
              <a:rPr lang="en-US" sz="3200" dirty="0" smtClean="0">
                <a:solidFill>
                  <a:srgbClr val="000000"/>
                </a:solidFill>
                <a:latin typeface="Courier"/>
                <a:cs typeface="Courier"/>
              </a:rPr>
              <a:t> &lt;- 4</a:t>
            </a:r>
          </a:p>
        </p:txBody>
      </p:sp>
      <p:sp>
        <p:nvSpPr>
          <p:cNvPr id="8" name="Rectangle 7"/>
          <p:cNvSpPr/>
          <p:nvPr/>
        </p:nvSpPr>
        <p:spPr>
          <a:xfrm>
            <a:off x="2336789" y="4760925"/>
            <a:ext cx="675038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3200" dirty="0" err="1">
                <a:solidFill>
                  <a:srgbClr val="000000"/>
                </a:solidFill>
                <a:latin typeface="Courier"/>
                <a:cs typeface="Courier"/>
              </a:rPr>
              <a:t>x</a:t>
            </a:r>
            <a:r>
              <a:rPr lang="en-US" sz="3200" dirty="0" smtClean="0">
                <a:solidFill>
                  <a:srgbClr val="000000"/>
                </a:solidFill>
                <a:latin typeface="Courier"/>
                <a:cs typeface="Courier"/>
              </a:rPr>
              <a:t> &lt;- “text goes in quotes”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0452" y="3303510"/>
            <a:ext cx="187991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Times New Roman"/>
                <a:cs typeface="Times New Roman"/>
              </a:rPr>
              <a:t>variables</a:t>
            </a:r>
            <a:r>
              <a:rPr lang="en-US" sz="2800" dirty="0" smtClean="0">
                <a:latin typeface="Times New Roman"/>
                <a:cs typeface="Times New Roman"/>
              </a:rPr>
              <a:t>: </a:t>
            </a:r>
          </a:p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store </a:t>
            </a:r>
          </a:p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information</a:t>
            </a:r>
            <a:endParaRPr lang="en-US" sz="2800" dirty="0">
              <a:latin typeface="Times New Roman"/>
              <a:cs typeface="Times New Roman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102316" y="2961574"/>
            <a:ext cx="1573892" cy="6422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1651846" y="4054298"/>
            <a:ext cx="1364306" cy="4633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6200000" flipV="1">
            <a:off x="4182205" y="3040792"/>
            <a:ext cx="1132632" cy="7485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 flipV="1">
            <a:off x="3415288" y="3981371"/>
            <a:ext cx="1707498" cy="9867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59821" y="1918515"/>
            <a:ext cx="2428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Times New Roman"/>
                <a:cs typeface="Times New Roman"/>
              </a:rPr>
              <a:t>Numeric input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84158" y="5345701"/>
            <a:ext cx="35620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Times New Roman"/>
                <a:cs typeface="Times New Roman"/>
              </a:rPr>
              <a:t>Text (character) input</a:t>
            </a:r>
            <a:endParaRPr lang="en-US" sz="2800" dirty="0" smtClean="0">
              <a:latin typeface="Times New Roman"/>
              <a:cs typeface="Times New Roman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141500" y="3657856"/>
            <a:ext cx="3519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Times New Roman"/>
                <a:cs typeface="Times New Roman"/>
              </a:rPr>
              <a:t>Assignment operator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59117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231775" y="381000"/>
            <a:ext cx="8607425" cy="68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800" dirty="0" smtClean="0">
                <a:solidFill>
                  <a:srgbClr val="000000"/>
                </a:solidFill>
                <a:latin typeface="Times New Roman" pitchFamily="18" charset="0"/>
              </a:rPr>
              <a:t>Measures of Data Spread</a:t>
            </a:r>
            <a:endParaRPr lang="en-GB" sz="4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331" y="1004000"/>
            <a:ext cx="6718459" cy="4812899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1730113" y="5663353"/>
            <a:ext cx="1143262" cy="4207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2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GB" sz="2200" baseline="30000" dirty="0" smtClean="0">
                <a:solidFill>
                  <a:srgbClr val="000000"/>
                </a:solidFill>
                <a:latin typeface="Times New Roman" pitchFamily="18" charset="0"/>
              </a:rPr>
              <a:t>st</a:t>
            </a:r>
            <a:r>
              <a:rPr lang="en-GB" sz="2200" dirty="0" smtClean="0">
                <a:solidFill>
                  <a:srgbClr val="000000"/>
                </a:solidFill>
                <a:latin typeface="Times New Roman" pitchFamily="18" charset="0"/>
              </a:rPr>
              <a:t>-%tile</a:t>
            </a:r>
            <a:endParaRPr lang="en-US" sz="2200" dirty="0"/>
          </a:p>
        </p:txBody>
      </p:sp>
      <p:sp>
        <p:nvSpPr>
          <p:cNvPr id="31" name="Rectangle 30"/>
          <p:cNvSpPr/>
          <p:nvPr/>
        </p:nvSpPr>
        <p:spPr>
          <a:xfrm>
            <a:off x="6115803" y="5457342"/>
            <a:ext cx="1305165" cy="4207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200" dirty="0" smtClean="0">
                <a:solidFill>
                  <a:srgbClr val="000000"/>
                </a:solidFill>
                <a:latin typeface="Times New Roman" pitchFamily="18" charset="0"/>
              </a:rPr>
              <a:t>99</a:t>
            </a:r>
            <a:r>
              <a:rPr lang="en-GB" sz="2200" baseline="30000" dirty="0" smtClean="0">
                <a:solidFill>
                  <a:srgbClr val="000000"/>
                </a:solidFill>
                <a:latin typeface="Times New Roman" pitchFamily="18" charset="0"/>
              </a:rPr>
              <a:t>th</a:t>
            </a:r>
            <a:r>
              <a:rPr lang="en-GB" sz="2200" dirty="0" smtClean="0">
                <a:solidFill>
                  <a:srgbClr val="000000"/>
                </a:solidFill>
                <a:latin typeface="Times New Roman" pitchFamily="18" charset="0"/>
              </a:rPr>
              <a:t>-%tile</a:t>
            </a:r>
            <a:endParaRPr lang="en-US" sz="2200" dirty="0"/>
          </a:p>
        </p:txBody>
      </p:sp>
      <p:cxnSp>
        <p:nvCxnSpPr>
          <p:cNvPr id="33" name="Straight Arrow Connector 32"/>
          <p:cNvCxnSpPr/>
          <p:nvPr/>
        </p:nvCxnSpPr>
        <p:spPr bwMode="auto">
          <a:xfrm rot="5400000" flipH="1" flipV="1">
            <a:off x="1976031" y="5036436"/>
            <a:ext cx="1067594" cy="34022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 flipV="1">
            <a:off x="6677113" y="4672753"/>
            <a:ext cx="0" cy="85978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Rectangle 35"/>
          <p:cNvSpPr/>
          <p:nvPr/>
        </p:nvSpPr>
        <p:spPr>
          <a:xfrm>
            <a:off x="1653912" y="5945576"/>
            <a:ext cx="14595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1.520024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101921" y="5810657"/>
            <a:ext cx="15177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1.520071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2085144" y="4221091"/>
            <a:ext cx="614474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325527" y="3440534"/>
            <a:ext cx="11432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First 1% of the data is </a:t>
            </a:r>
            <a:r>
              <a:rPr lang="en-US" sz="1400" dirty="0" err="1" smtClean="0">
                <a:latin typeface="Times New Roman"/>
                <a:cs typeface="Times New Roman"/>
              </a:rPr>
              <a:t>uo</a:t>
            </a:r>
            <a:r>
              <a:rPr lang="en-US" sz="1400" dirty="0" smtClean="0">
                <a:latin typeface="Times New Roman"/>
                <a:cs typeface="Times New Roman"/>
              </a:rPr>
              <a:t> to</a:t>
            </a:r>
            <a:r>
              <a:rPr lang="en-US" sz="1400" dirty="0" smtClean="0">
                <a:latin typeface="Times New Roman"/>
                <a:cs typeface="Times New Roman"/>
              </a:rPr>
              <a:t> </a:t>
            </a:r>
            <a:r>
              <a:rPr lang="en-US" sz="1400" dirty="0" smtClean="0">
                <a:latin typeface="Times New Roman"/>
                <a:cs typeface="Times New Roman"/>
              </a:rPr>
              <a:t>here</a:t>
            </a:r>
            <a:endParaRPr lang="en-US" sz="1400" dirty="0">
              <a:latin typeface="Times New Roman"/>
              <a:cs typeface="Times New Roman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2707253" y="4207736"/>
            <a:ext cx="0" cy="423124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085145" y="3040932"/>
            <a:ext cx="4593556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616276" y="2244021"/>
            <a:ext cx="11432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First 99% of the data is </a:t>
            </a:r>
            <a:r>
              <a:rPr lang="en-US" sz="1400" dirty="0" smtClean="0">
                <a:latin typeface="Times New Roman"/>
                <a:cs typeface="Times New Roman"/>
              </a:rPr>
              <a:t>up to </a:t>
            </a:r>
            <a:r>
              <a:rPr lang="en-US" sz="1400" dirty="0" smtClean="0">
                <a:latin typeface="Times New Roman"/>
                <a:cs typeface="Times New Roman"/>
              </a:rPr>
              <a:t>here</a:t>
            </a:r>
            <a:endParaRPr lang="en-US" sz="1400" dirty="0">
              <a:latin typeface="Times New Roman"/>
              <a:cs typeface="Times New Roman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6678701" y="3040932"/>
            <a:ext cx="0" cy="15789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007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1" grpId="0"/>
      <p:bldP spid="36" grpId="0"/>
      <p:bldP spid="36" grpId="1"/>
      <p:bldP spid="37" grpId="0"/>
      <p:bldP spid="39" grpId="0"/>
      <p:bldP spid="39" grpId="1"/>
      <p:bldP spid="4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31775" y="381000"/>
            <a:ext cx="8607425" cy="68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800" dirty="0" smtClean="0">
                <a:solidFill>
                  <a:srgbClr val="000000"/>
                </a:solidFill>
                <a:latin typeface="Times New Roman" pitchFamily="18" charset="0"/>
              </a:rPr>
              <a:t>Measures of Data Spread</a:t>
            </a:r>
            <a:endParaRPr lang="en-GB" sz="4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7296" y="2047682"/>
            <a:ext cx="7726419" cy="2554545"/>
          </a:xfrm>
          <a:prstGeom prst="rect">
            <a:avLst/>
          </a:prstGeom>
          <a:solidFill>
            <a:srgbClr val="000045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2000" dirty="0" smtClean="0">
                <a:solidFill>
                  <a:srgbClr val="FFFF00"/>
                </a:solidFill>
                <a:latin typeface="Courier"/>
                <a:cs typeface="Courier"/>
              </a:rPr>
              <a:t>Finding </a:t>
            </a:r>
            <a:r>
              <a:rPr lang="en-US" sz="2000" dirty="0" err="1" smtClean="0">
                <a:solidFill>
                  <a:srgbClr val="FFFF00"/>
                </a:solidFill>
                <a:latin typeface="Courier"/>
                <a:cs typeface="Courier"/>
              </a:rPr>
              <a:t>quantiles</a:t>
            </a:r>
            <a:r>
              <a:rPr lang="en-US" sz="2000" dirty="0" smtClean="0">
                <a:solidFill>
                  <a:srgbClr val="FFFF00"/>
                </a:solidFill>
                <a:latin typeface="Courier"/>
                <a:cs typeface="Courier"/>
              </a:rPr>
              <a:t>:</a:t>
            </a:r>
            <a:endParaRPr lang="en-US" sz="2000" dirty="0">
              <a:solidFill>
                <a:srgbClr val="FFFF00"/>
              </a:solidFill>
              <a:latin typeface="Courier"/>
              <a:cs typeface="Courier"/>
            </a:endParaRPr>
          </a:p>
          <a:p>
            <a:endParaRPr lang="en-US" sz="2000" dirty="0" smtClean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20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2000" dirty="0" smtClean="0">
                <a:solidFill>
                  <a:srgbClr val="FFFF00"/>
                </a:solidFill>
                <a:latin typeface="Courier"/>
                <a:cs typeface="Courier"/>
              </a:rPr>
              <a:t>First lets get some (fake) data:</a:t>
            </a:r>
          </a:p>
          <a:p>
            <a:r>
              <a:rPr lang="en-US" sz="2000" dirty="0" err="1" smtClean="0">
                <a:solidFill>
                  <a:schemeClr val="bg1"/>
                </a:solidFill>
                <a:latin typeface="Courier"/>
                <a:cs typeface="Courier"/>
              </a:rPr>
              <a:t>samp</a:t>
            </a:r>
            <a:r>
              <a:rPr lang="en-US" sz="2000" dirty="0" smtClean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&lt;- </a:t>
            </a:r>
            <a:r>
              <a:rPr lang="en-US" sz="2000" dirty="0" err="1">
                <a:solidFill>
                  <a:schemeClr val="bg1"/>
                </a:solidFill>
                <a:latin typeface="Courier"/>
                <a:cs typeface="Courier"/>
              </a:rPr>
              <a:t>rnorm</a:t>
            </a:r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(1000, mean = 1.52005, </a:t>
            </a:r>
            <a:r>
              <a:rPr lang="en-US" sz="2000" dirty="0" err="1">
                <a:solidFill>
                  <a:schemeClr val="bg1"/>
                </a:solidFill>
                <a:latin typeface="Courier"/>
                <a:cs typeface="Courier"/>
              </a:rPr>
              <a:t>sd</a:t>
            </a:r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 = 0.00001)</a:t>
            </a:r>
          </a:p>
          <a:p>
            <a:r>
              <a:rPr lang="en-US" sz="2000" dirty="0" err="1">
                <a:solidFill>
                  <a:schemeClr val="bg1"/>
                </a:solidFill>
                <a:latin typeface="Courier"/>
                <a:cs typeface="Courier"/>
              </a:rPr>
              <a:t>hist</a:t>
            </a:r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2000" dirty="0" err="1">
                <a:solidFill>
                  <a:schemeClr val="bg1"/>
                </a:solidFill>
                <a:latin typeface="Courier"/>
                <a:cs typeface="Courier"/>
              </a:rPr>
              <a:t>samp</a:t>
            </a:r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Courier"/>
                <a:cs typeface="Courier"/>
              </a:rPr>
              <a:t>xlab</a:t>
            </a:r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="RI")</a:t>
            </a:r>
          </a:p>
          <a:p>
            <a:endParaRPr lang="en-US" sz="2000" dirty="0" smtClean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2000" dirty="0" smtClean="0">
                <a:solidFill>
                  <a:srgbClr val="FFFF00"/>
                </a:solidFill>
                <a:latin typeface="Courier"/>
                <a:cs typeface="Courier"/>
              </a:rPr>
              <a:t># 1% and 99% </a:t>
            </a:r>
            <a:r>
              <a:rPr lang="en-US" sz="2000" dirty="0" err="1" smtClean="0">
                <a:solidFill>
                  <a:srgbClr val="FFFF00"/>
                </a:solidFill>
                <a:latin typeface="Courier"/>
                <a:cs typeface="Courier"/>
              </a:rPr>
              <a:t>quantiles</a:t>
            </a:r>
            <a:r>
              <a:rPr lang="en-US" sz="2000" dirty="0" smtClean="0">
                <a:solidFill>
                  <a:srgbClr val="FFFF00"/>
                </a:solidFill>
                <a:latin typeface="Courier"/>
                <a:cs typeface="Courier"/>
              </a:rPr>
              <a:t> of the data</a:t>
            </a:r>
            <a:endParaRPr lang="en-US" sz="200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sz="2000" dirty="0" err="1">
                <a:solidFill>
                  <a:schemeClr val="bg1"/>
                </a:solidFill>
                <a:latin typeface="Courier"/>
                <a:cs typeface="Courier"/>
              </a:rPr>
              <a:t>quantile</a:t>
            </a:r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2000" dirty="0" err="1">
                <a:solidFill>
                  <a:schemeClr val="bg1"/>
                </a:solidFill>
                <a:latin typeface="Courier"/>
                <a:cs typeface="Courier"/>
              </a:rPr>
              <a:t>samp</a:t>
            </a:r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Courier"/>
                <a:cs typeface="Courier"/>
              </a:rPr>
              <a:t>probs</a:t>
            </a:r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 = c(0.01, 0.99)</a:t>
            </a:r>
            <a:r>
              <a:rPr lang="en-US" sz="2000" dirty="0" smtClean="0">
                <a:solidFill>
                  <a:schemeClr val="bg1"/>
                </a:solidFill>
                <a:latin typeface="Courier"/>
                <a:cs typeface="Courier"/>
              </a:rPr>
              <a:t>)</a:t>
            </a:r>
            <a:endParaRPr lang="en-US" sz="20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06084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104211"/>
            <a:ext cx="8686800" cy="53483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Get help on an R command: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i="1" u="sng" dirty="0" smtClean="0">
                <a:solidFill>
                  <a:srgbClr val="000000"/>
                </a:solidFill>
                <a:latin typeface="Times New Roman" pitchFamily="18" charset="0"/>
              </a:rPr>
              <a:t>If you know the name</a:t>
            </a:r>
            <a:r>
              <a:rPr lang="en-GB" sz="3600" dirty="0" smtClean="0">
                <a:solidFill>
                  <a:srgbClr val="000000"/>
                </a:solidFill>
                <a:latin typeface="Times New Roman" pitchFamily="18" charset="0"/>
              </a:rPr>
              <a:t>: </a:t>
            </a:r>
            <a:r>
              <a:rPr lang="en-GB" sz="3600" b="1" dirty="0" smtClean="0">
                <a:solidFill>
                  <a:srgbClr val="000000"/>
                </a:solidFill>
                <a:latin typeface="Times New Roman" pitchFamily="18" charset="0"/>
              </a:rPr>
              <a:t>?command name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?plot brings up html on plot command</a:t>
            </a:r>
            <a:endParaRPr lang="en-GB" sz="40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6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i="1" u="sng" dirty="0" smtClean="0">
                <a:solidFill>
                  <a:srgbClr val="000000"/>
                </a:solidFill>
                <a:latin typeface="Times New Roman" pitchFamily="18" charset="0"/>
              </a:rPr>
              <a:t>If you don’t know the name</a:t>
            </a:r>
            <a:r>
              <a:rPr lang="en-GB" sz="3600" dirty="0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Use Google (my </a:t>
            </a:r>
            <a:r>
              <a:rPr lang="en-GB" sz="3200" dirty="0" err="1" smtClean="0">
                <a:solidFill>
                  <a:srgbClr val="000000"/>
                </a:solidFill>
                <a:latin typeface="Times New Roman" pitchFamily="18" charset="0"/>
              </a:rPr>
              <a:t>favorite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en-GB" sz="28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b="1" dirty="0" smtClean="0">
                <a:solidFill>
                  <a:srgbClr val="000000"/>
                </a:solidFill>
                <a:latin typeface="Times New Roman" pitchFamily="18" charset="0"/>
              </a:rPr>
              <a:t>??key word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Handy       Commands: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6" name="Picture 5" descr="R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208" y="639965"/>
            <a:ext cx="698048" cy="530518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5924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104211"/>
            <a:ext cx="8686800" cy="53483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R is driven by </a:t>
            </a:r>
            <a:r>
              <a:rPr lang="en-GB" sz="4000" b="1" dirty="0" smtClean="0">
                <a:solidFill>
                  <a:srgbClr val="000000"/>
                </a:solidFill>
                <a:latin typeface="Times New Roman" pitchFamily="18" charset="0"/>
              </a:rPr>
              <a:t>functions</a:t>
            </a: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Handy       Commands: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6" name="Picture 5" descr="R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208" y="639965"/>
            <a:ext cx="698048" cy="5305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8245" y="2496763"/>
            <a:ext cx="84959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urier"/>
                <a:cs typeface="Courier"/>
              </a:rPr>
              <a:t>func(arguement1, argument2)</a:t>
            </a:r>
            <a:endParaRPr lang="en-US" sz="4000" dirty="0"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0311" y="5515578"/>
            <a:ext cx="66490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latin typeface="Courier"/>
                <a:cs typeface="Courier"/>
              </a:rPr>
              <a:t>x</a:t>
            </a:r>
            <a:r>
              <a:rPr lang="en-US" sz="4000" dirty="0" smtClean="0">
                <a:latin typeface="Courier"/>
                <a:cs typeface="Courier"/>
              </a:rPr>
              <a:t> &lt;- func(arg1, arg2)</a:t>
            </a:r>
            <a:endParaRPr lang="en-US" sz="4000" dirty="0">
              <a:latin typeface="Courier"/>
              <a:cs typeface="Courier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13447" y="3316348"/>
            <a:ext cx="2248632" cy="951595"/>
            <a:chOff x="613447" y="3548035"/>
            <a:chExt cx="2248632" cy="951595"/>
          </a:xfrm>
        </p:grpSpPr>
        <p:cxnSp>
          <p:nvCxnSpPr>
            <p:cNvPr id="10" name="Straight Arrow Connector 9"/>
            <p:cNvCxnSpPr/>
            <p:nvPr/>
          </p:nvCxnSpPr>
          <p:spPr>
            <a:xfrm rot="5400000" flipH="1" flipV="1">
              <a:off x="804438" y="3809603"/>
              <a:ext cx="52472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613447" y="3976410"/>
              <a:ext cx="224863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dirty="0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r>
                <a:rPr lang="en-GB" sz="2800" dirty="0" smtClean="0">
                  <a:solidFill>
                    <a:srgbClr val="000000"/>
                  </a:solidFill>
                  <a:latin typeface="Times New Roman" pitchFamily="18" charset="0"/>
                </a:rPr>
                <a:t>unction name</a:t>
              </a:r>
              <a:endParaRPr lang="en-US" sz="28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093310" y="3204650"/>
            <a:ext cx="6490303" cy="1054534"/>
            <a:chOff x="2093310" y="3436337"/>
            <a:chExt cx="6490303" cy="1054534"/>
          </a:xfrm>
        </p:grpSpPr>
        <p:cxnSp>
          <p:nvCxnSpPr>
            <p:cNvPr id="15" name="Straight Arrow Connector 14"/>
            <p:cNvCxnSpPr/>
            <p:nvPr/>
          </p:nvCxnSpPr>
          <p:spPr>
            <a:xfrm rot="10800000">
              <a:off x="2093310" y="3436337"/>
              <a:ext cx="3160274" cy="6364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3026571" y="3967651"/>
              <a:ext cx="549152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dirty="0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r>
                <a:rPr lang="en-GB" sz="2800" dirty="0" smtClean="0">
                  <a:solidFill>
                    <a:srgbClr val="000000"/>
                  </a:solidFill>
                  <a:latin typeface="Times New Roman" pitchFamily="18" charset="0"/>
                </a:rPr>
                <a:t>nput to function goes in </a:t>
              </a:r>
              <a:r>
                <a:rPr lang="en-GB" sz="2800" i="1" u="sng" dirty="0" smtClean="0">
                  <a:solidFill>
                    <a:srgbClr val="000000"/>
                  </a:solidFill>
                  <a:latin typeface="Times New Roman" pitchFamily="18" charset="0"/>
                </a:rPr>
                <a:t>parenthesis</a:t>
              </a:r>
              <a:endParaRPr lang="en-US" sz="2800" i="1" u="sng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5253586" y="3436337"/>
              <a:ext cx="3330027" cy="6364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24022" y="4802882"/>
            <a:ext cx="6986182" cy="938809"/>
            <a:chOff x="-1169400" y="3977997"/>
            <a:chExt cx="6986182" cy="938809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 flipV="1">
              <a:off x="-149044" y="4501217"/>
              <a:ext cx="1567795" cy="41558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-1169400" y="3977997"/>
              <a:ext cx="698618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dirty="0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r>
                <a:rPr lang="en-GB" sz="2800" dirty="0" smtClean="0">
                  <a:solidFill>
                    <a:srgbClr val="000000"/>
                  </a:solidFill>
                  <a:latin typeface="Times New Roman" pitchFamily="18" charset="0"/>
                </a:rPr>
                <a:t>unction returns something; gets dumped into </a:t>
              </a:r>
              <a:r>
                <a:rPr lang="en-GB" sz="2800" dirty="0" err="1" smtClean="0">
                  <a:solidFill>
                    <a:srgbClr val="000000"/>
                  </a:solidFill>
                  <a:latin typeface="Courier"/>
                  <a:cs typeface="Courier"/>
                </a:rPr>
                <a:t>x</a:t>
              </a:r>
              <a:endParaRPr lang="en-US" sz="2800" dirty="0">
                <a:latin typeface="Courier"/>
                <a:cs typeface="Courier"/>
              </a:endParaRPr>
            </a:p>
          </p:txBody>
        </p:sp>
      </p:grp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68120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228600" y="1104211"/>
            <a:ext cx="8686800" cy="887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Say we have a </a:t>
            </a:r>
            <a:r>
              <a:rPr lang="en-GB" sz="2800" b="1" dirty="0" smtClean="0">
                <a:solidFill>
                  <a:srgbClr val="000000"/>
                </a:solidFill>
                <a:latin typeface="Times New Roman" pitchFamily="18" charset="0"/>
              </a:rPr>
              <a:t>vector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of some data. Let’s enter it into R: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Using R functions: Example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85017" y="2583358"/>
            <a:ext cx="8454183" cy="923330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dirty="0" smtClean="0">
                <a:solidFill>
                  <a:srgbClr val="FFFF00"/>
                </a:solidFill>
                <a:latin typeface="Courier"/>
                <a:cs typeface="Courier"/>
              </a:rPr>
              <a:t>Enter in the vector of data:</a:t>
            </a:r>
            <a:endParaRPr lang="en-US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dirty="0" smtClean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&lt;- </a:t>
            </a:r>
            <a:r>
              <a:rPr lang="en-US" dirty="0" smtClean="0">
                <a:solidFill>
                  <a:schemeClr val="bg1"/>
                </a:solidFill>
                <a:latin typeface="Courier"/>
                <a:cs typeface="Courier"/>
              </a:rPr>
              <a:t>c(-2*pi, -1.5*pi, -1*pi, -0.5*pi, 0, 0.5*pi, 1*pi,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"/>
                <a:cs typeface="Courier"/>
              </a:rPr>
              <a:t>1.5*pi, 2*pi)</a:t>
            </a:r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85017" y="1695674"/>
            <a:ext cx="8686800" cy="887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-2</a:t>
            </a:r>
            <a:r>
              <a:rPr lang="en-GB" sz="24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p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, -1.5</a:t>
            </a:r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p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, …, 2</a:t>
            </a:r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p</a:t>
            </a:r>
            <a:endParaRPr lang="en-GB" sz="24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31775" y="4104085"/>
            <a:ext cx="8686800" cy="887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Compute the </a:t>
            </a:r>
            <a:r>
              <a:rPr lang="en-GB" sz="2800" b="1" dirty="0" smtClean="0">
                <a:solidFill>
                  <a:srgbClr val="000000"/>
                </a:solidFill>
                <a:latin typeface="Times New Roman" pitchFamily="18" charset="0"/>
              </a:rPr>
              <a:t>sin()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of each of your data points:</a:t>
            </a:r>
          </a:p>
        </p:txBody>
      </p:sp>
      <p:sp>
        <p:nvSpPr>
          <p:cNvPr id="9" name="Rectangle 8"/>
          <p:cNvSpPr/>
          <p:nvPr/>
        </p:nvSpPr>
        <p:spPr>
          <a:xfrm>
            <a:off x="385017" y="4961173"/>
            <a:ext cx="8454183" cy="923330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dirty="0" smtClean="0">
                <a:solidFill>
                  <a:srgbClr val="FFFF00"/>
                </a:solidFill>
                <a:latin typeface="Courier"/>
                <a:cs typeface="Courier"/>
              </a:rPr>
              <a:t>Example of USING a function:</a:t>
            </a:r>
            <a:endParaRPr lang="en-US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"/>
                <a:cs typeface="Courier"/>
              </a:rPr>
              <a:t>out 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&lt;- </a:t>
            </a:r>
            <a:r>
              <a:rPr lang="en-US" dirty="0" smtClean="0">
                <a:solidFill>
                  <a:schemeClr val="bg1"/>
                </a:solidFill>
                <a:latin typeface="Courier"/>
                <a:cs typeface="Courier"/>
              </a:rPr>
              <a:t>sin(</a:t>
            </a:r>
            <a:r>
              <a:rPr lang="en-US" dirty="0" err="1" smtClean="0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dirty="0" smtClean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"/>
                <a:cs typeface="Courier"/>
              </a:rPr>
              <a:t>out</a:t>
            </a:r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053889"/>
            <a:ext cx="9144000" cy="669073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1617579" y="3168316"/>
            <a:ext cx="1684421" cy="6817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61896" y="3667913"/>
            <a:ext cx="267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c() is the “collect”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692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1524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Plots: Look at your data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0" y="1315875"/>
            <a:ext cx="8686800" cy="119515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We will visualize our results as much as possible. Let’s make some basic plots!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7200" y="2164409"/>
            <a:ext cx="8686800" cy="84845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Plot cosine from -5</a:t>
            </a:r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p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 to 2.8</a:t>
            </a:r>
            <a:r>
              <a:rPr lang="en-GB" sz="24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p</a:t>
            </a:r>
            <a:r>
              <a:rPr lang="en-GB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, and use 100 data points</a:t>
            </a:r>
          </a:p>
        </p:txBody>
      </p:sp>
      <p:sp>
        <p:nvSpPr>
          <p:cNvPr id="8" name="Rectangle 7"/>
          <p:cNvSpPr/>
          <p:nvPr/>
        </p:nvSpPr>
        <p:spPr>
          <a:xfrm>
            <a:off x="385017" y="3372095"/>
            <a:ext cx="8454183" cy="1754327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dirty="0" err="1" smtClean="0">
                <a:solidFill>
                  <a:srgbClr val="FFFF00"/>
                </a:solidFill>
                <a:latin typeface="Courier"/>
                <a:cs typeface="Courier"/>
              </a:rPr>
              <a:t>seq</a:t>
            </a:r>
            <a:r>
              <a:rPr lang="en-US" dirty="0" smtClean="0">
                <a:solidFill>
                  <a:srgbClr val="FFFF00"/>
                </a:solidFill>
                <a:latin typeface="Courier"/>
                <a:cs typeface="Courier"/>
              </a:rPr>
              <a:t> generates a sequence:</a:t>
            </a:r>
            <a:endParaRPr lang="en-US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"/>
                <a:cs typeface="Courier"/>
              </a:rPr>
              <a:t>x 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&lt;-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seq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(from= -5*pi, to= 2.8*pi,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length.out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= 100)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y &lt;-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cos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(x)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plot(x, y, type</a:t>
            </a:r>
            <a:r>
              <a:rPr lang="en-US" dirty="0" smtClean="0">
                <a:solidFill>
                  <a:schemeClr val="bg1"/>
                </a:solidFill>
                <a:latin typeface="Courier"/>
                <a:cs typeface="Courier"/>
              </a:rPr>
              <a:t>=“l”)</a:t>
            </a:r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1564105" y="3147824"/>
            <a:ext cx="828842" cy="5685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312739" y="2949790"/>
            <a:ext cx="38322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Handy R function we’ll use all the time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499515" y="4052992"/>
            <a:ext cx="3540048" cy="14860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2121327" y="4390742"/>
            <a:ext cx="4175096" cy="13915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257274" y="5623992"/>
            <a:ext cx="1742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Defines “</a:t>
            </a:r>
            <a:r>
              <a:rPr lang="en-GB" b="1" dirty="0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en-GB" b="1" dirty="0" smtClean="0">
                <a:solidFill>
                  <a:srgbClr val="000000"/>
                </a:solidFill>
                <a:latin typeface="Times New Roman" pitchFamily="18" charset="0"/>
              </a:rPr>
              <a:t>-axis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”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042931" y="5354423"/>
            <a:ext cx="1742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Defines “</a:t>
            </a:r>
            <a:r>
              <a:rPr lang="en-GB" b="1" dirty="0" smtClean="0">
                <a:solidFill>
                  <a:srgbClr val="000000"/>
                </a:solidFill>
                <a:latin typeface="Times New Roman" pitchFamily="18" charset="0"/>
              </a:rPr>
              <a:t>x-axis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”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2688816" y="5126422"/>
            <a:ext cx="270232" cy="6558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289626" y="5727598"/>
            <a:ext cx="3584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Extra argument to connect the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173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4" grpId="0"/>
      <p:bldP spid="19" grpId="0"/>
      <p:bldP spid="20" grpId="0"/>
      <p:bldP spid="2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1233</TotalTime>
  <Words>2713</Words>
  <Application>Microsoft Macintosh PowerPoint</Application>
  <PresentationFormat>On-screen Show (4:3)</PresentationFormat>
  <Paragraphs>477</Paragraphs>
  <Slides>51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3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npetraco</dc:creator>
  <cp:lastModifiedBy>npetraco</cp:lastModifiedBy>
  <cp:revision>10</cp:revision>
  <dcterms:created xsi:type="dcterms:W3CDTF">2018-01-21T21:07:06Z</dcterms:created>
  <dcterms:modified xsi:type="dcterms:W3CDTF">2018-02-01T21:52:41Z</dcterms:modified>
</cp:coreProperties>
</file>