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57" r:id="rId3"/>
    <p:sldId id="258" r:id="rId4"/>
    <p:sldId id="259" r:id="rId5"/>
    <p:sldId id="260" r:id="rId6"/>
    <p:sldId id="287" r:id="rId7"/>
    <p:sldId id="286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F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3816" y="-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D7BB-8437-FF48-97A5-996164FF08E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3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1879" y="255870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49258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40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84188" y="979975"/>
            <a:ext cx="5356154" cy="3754874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library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rstan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library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dafs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Load up the plot data: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data("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ri.calibration.df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temp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ri.calibration.df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[,3]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Temperatures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ri.calibration.df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RIs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ri.sc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(1.53 -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)*100    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Re-Scale y-axis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plot(temp,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ri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plot(temp,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ri.sc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# Standard MLE linear regression: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mle.fit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lm(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ri.sc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~ temp)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summary(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mle.fit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mle.fit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8382"/>
          <a:stretch/>
        </p:blipFill>
        <p:spPr>
          <a:xfrm>
            <a:off x="6168857" y="979975"/>
            <a:ext cx="2670343" cy="2421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0916" r="4829"/>
          <a:stretch/>
        </p:blipFill>
        <p:spPr>
          <a:xfrm>
            <a:off x="6168857" y="4099756"/>
            <a:ext cx="2544679" cy="23571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47" y="5301243"/>
            <a:ext cx="5254458" cy="10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8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0" y="990990"/>
            <a:ext cx="4628913" cy="2192908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Bayesian linear regression with Stan: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Make up a set of temperature values on </a:t>
            </a:r>
            <a:endParaRPr lang="en-US" sz="1050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050" dirty="0" smtClean="0">
                <a:solidFill>
                  <a:srgbClr val="FFFF00"/>
                </a:solidFill>
                <a:latin typeface="Courier"/>
                <a:cs typeface="Courier"/>
              </a:rPr>
              <a:t># which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to make RI predictions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(min(temp), max(temp),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n        &lt;- length(temp)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&lt;- length(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list(N    = n, 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x    = temp, 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y   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ri.sc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xnew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8978" y="997418"/>
            <a:ext cx="4525022" cy="563231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Compile and run the model: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stan.c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data {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&lt;lower=0&gt; N;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vector[N]    x;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vector[N]    y;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&lt;lower=0&gt;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Nnew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vector[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Nnew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]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xnew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parameters {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real alpha;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real beta;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real&lt;lower=0&gt; sigma;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model {</a:t>
            </a:r>
          </a:p>
          <a:p>
            <a:r>
              <a:rPr lang="en-US" sz="1200" dirty="0" smtClean="0">
                <a:solidFill>
                  <a:srgbClr val="0CFF14"/>
                </a:solidFill>
                <a:latin typeface="Courier"/>
                <a:cs typeface="Courier"/>
              </a:rPr>
              <a:t>  alpha 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~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cauchy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(0,1);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beta  ~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cauchy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(0,5);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sigma ~ normal(0,1);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</a:t>
            </a:r>
            <a:r>
              <a:rPr lang="en-US" sz="1200" dirty="0" smtClean="0">
                <a:solidFill>
                  <a:srgbClr val="0CFF14"/>
                </a:solidFill>
                <a:latin typeface="Courier"/>
                <a:cs typeface="Courier"/>
              </a:rPr>
              <a:t>y 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~ normal(alpha + beta * x, sigma);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generated quantities {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vector[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Nnew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]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mu_pred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vector[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Nnew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]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y_tilde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;</a:t>
            </a:r>
          </a:p>
          <a:p>
            <a:endParaRPr lang="en-US" sz="1200" dirty="0">
              <a:solidFill>
                <a:srgbClr val="0CFF14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0CFF14"/>
                </a:solidFill>
                <a:latin typeface="Courier"/>
                <a:cs typeface="Courier"/>
              </a:rPr>
              <a:t>  </a:t>
            </a:r>
            <a:r>
              <a:rPr lang="en-US" sz="1200" dirty="0" err="1" smtClean="0">
                <a:solidFill>
                  <a:srgbClr val="0CFF14"/>
                </a:solidFill>
                <a:latin typeface="Courier"/>
                <a:cs typeface="Courier"/>
              </a:rPr>
              <a:t>mu_pred</a:t>
            </a:r>
            <a:r>
              <a:rPr lang="en-US" sz="1200" dirty="0" smtClean="0">
                <a:solidFill>
                  <a:srgbClr val="0CFF14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= alpha + beta *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xnew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;</a:t>
            </a:r>
          </a:p>
          <a:p>
            <a:endParaRPr lang="en-US" sz="1200" dirty="0">
              <a:solidFill>
                <a:srgbClr val="0CFF14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0CFF14"/>
                </a:solidFill>
                <a:latin typeface="Courier"/>
                <a:cs typeface="Courier"/>
              </a:rPr>
              <a:t>for 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in 1:Nnew){ 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y_tilde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[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] = 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normal_rng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mu_pred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[</a:t>
            </a:r>
            <a:r>
              <a:rPr lang="en-US" sz="1200" dirty="0" err="1">
                <a:solidFill>
                  <a:srgbClr val="0CFF14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], sigma);</a:t>
            </a:r>
          </a:p>
          <a:p>
            <a:r>
              <a:rPr lang="en-US" sz="1200" dirty="0">
                <a:solidFill>
                  <a:srgbClr val="0CFF14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200" dirty="0" smtClean="0">
                <a:solidFill>
                  <a:srgbClr val="0CFF14"/>
                </a:solidFill>
                <a:latin typeface="Courier"/>
                <a:cs typeface="Courier"/>
              </a:rPr>
              <a:t>}”</a:t>
            </a:r>
            <a:endParaRPr lang="en-US" sz="1200" dirty="0">
              <a:solidFill>
                <a:srgbClr val="0CFF14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5542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45143" y="1068747"/>
            <a:ext cx="8830747" cy="5101398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Courier"/>
                <a:cs typeface="Courier"/>
              </a:rPr>
              <a:t>#</a:t>
            </a:r>
            <a:r>
              <a:rPr lang="en-US" sz="1050" dirty="0" err="1">
                <a:solidFill>
                  <a:srgbClr val="FF0000"/>
                </a:solidFill>
                <a:latin typeface="Courier"/>
                <a:cs typeface="Courier"/>
              </a:rPr>
              <a:t>rstan_options</a:t>
            </a:r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rgbClr val="FF0000"/>
                </a:solidFill>
                <a:latin typeface="Courier"/>
                <a:cs typeface="Courier"/>
              </a:rPr>
              <a:t>auto_write</a:t>
            </a:r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 = TRUE)</a:t>
            </a:r>
          </a:p>
          <a:p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#options(</a:t>
            </a:r>
            <a:r>
              <a:rPr lang="en-US" sz="1050" dirty="0" err="1">
                <a:solidFill>
                  <a:srgbClr val="FF0000"/>
                </a:solidFill>
                <a:latin typeface="Courier"/>
                <a:cs typeface="Courier"/>
              </a:rPr>
              <a:t>mc.cores</a:t>
            </a:r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 = parallel::</a:t>
            </a:r>
            <a:r>
              <a:rPr lang="en-US" sz="1050" dirty="0" err="1">
                <a:solidFill>
                  <a:srgbClr val="FF0000"/>
                </a:solidFill>
                <a:latin typeface="Courier"/>
                <a:cs typeface="Courier"/>
              </a:rPr>
              <a:t>detectCores</a:t>
            </a:r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())</a:t>
            </a:r>
          </a:p>
          <a:p>
            <a:endParaRPr lang="en-US" sz="105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 smtClean="0">
                <a:solidFill>
                  <a:srgbClr val="FFFF00"/>
                </a:solidFill>
                <a:latin typeface="Courier"/>
                <a:cs typeface="Courier"/>
              </a:rPr>
              <a:t># Compile and run the model</a:t>
            </a:r>
            <a:endParaRPr lang="en-US" sz="105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stan.c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'model1')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#</a:t>
            </a:r>
            <a:r>
              <a:rPr lang="en-US" sz="1050" dirty="0" err="1">
                <a:solidFill>
                  <a:srgbClr val="FF0000"/>
                </a:solidFill>
                <a:latin typeface="Courier"/>
                <a:cs typeface="Courier"/>
              </a:rPr>
              <a:t>bayes.fit</a:t>
            </a:r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 &lt;- sampling(</a:t>
            </a:r>
            <a:r>
              <a:rPr lang="en-US" sz="1050" dirty="0" err="1">
                <a:solidFill>
                  <a:srgbClr val="FF0000"/>
                </a:solidFill>
                <a:latin typeface="Courier"/>
                <a:cs typeface="Courier"/>
              </a:rPr>
              <a:t>sm</a:t>
            </a:r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, data = </a:t>
            </a:r>
            <a:r>
              <a:rPr lang="en-US" sz="1050" dirty="0" err="1">
                <a:solidFill>
                  <a:srgbClr val="FF0000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rgbClr val="FF0000"/>
                </a:solidFill>
                <a:latin typeface="Courier"/>
                <a:cs typeface="Courier"/>
              </a:rPr>
              <a:t>iter</a:t>
            </a:r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=10000, thin = 1, chains = 4)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bayes.fit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sampling(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=50000, thin = 10, chains = 4, control = list(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adapt_delta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0.9))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bayes.fit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Examine the sampling output in more detail: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alpha &lt;- extract(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bayes.fit,"alpha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")[[1]]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plot(alpha,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="l", main="Trace")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(alpha,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bre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=80, probability = T)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acf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(alpha)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mean(alpha)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median(alpha)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beta &lt;- extract(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bayes.fit,"beta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")[[1]]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plot(beta,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="l", main="Trace")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(beta,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bre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=80, probability = T)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acf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(beta)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mean(beta)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median(beta)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sigma &lt;- extract(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bayes.fit,"sigma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")[[1]]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plot(sigma,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="l", main="Trace")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(sigma,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bre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=80, probability = T)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acf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(sigma)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mean(sigma)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median(sigma</a:t>
            </a:r>
            <a:r>
              <a:rPr lang="en-US" sz="105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9789" y="3649579"/>
            <a:ext cx="2902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Checks</a:t>
            </a:r>
            <a:endParaRPr lang="en-US" sz="7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29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38199" y="1449966"/>
            <a:ext cx="8911551" cy="380873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-------All lines fit from posterior parameters-------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plot(temp,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ri.sc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(a = median(alpha), b = median(beta), col="green")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for(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in 2:length(beta)) 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(alpha[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],beta[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], col="green")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-------Confidence bounds-------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plot(temp,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ri.sc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mu.pred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extract(bayes.fit,"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mu_pred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")[[1]]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cred.bounds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&lt;-array(NA, c(length(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), 4))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0.95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eps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for(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in 1:length(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)) 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cred.bounds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,] &lt;- c(min(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mu.pred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]), max(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mu.pred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]),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quantile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mu.pred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probs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eps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/2, 1-eps/2)))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Max extent: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lines(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cred.bounds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[,1])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lines(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cred.bounds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[,2])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Probability bounds: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lines(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cred.bounds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[,3], col="red")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lines(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cred.bounds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[,4], col="red")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5374" y="2366213"/>
            <a:ext cx="4633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Plot  confidence bounds</a:t>
            </a:r>
            <a:endParaRPr lang="en-US"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059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32449" y="1249442"/>
            <a:ext cx="8669138" cy="3000822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-------Prediction bounds-------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y.pred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extract(bayes.fit,"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y_tilde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")[[1]]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&lt;-array(NA, c(length(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), 4))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>
                <a:solidFill>
                  <a:srgbClr val="FF0000"/>
                </a:solidFill>
                <a:latin typeface="Courier"/>
                <a:cs typeface="Courier"/>
              </a:rPr>
              <a:t>0.95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eps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prob</a:t>
            </a:r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for(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in 1:length(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)) 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,] &lt;- c(min(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y.pred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]), max(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y.pred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]),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quantile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y.pred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probs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eps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/2, 1-eps/2)))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plot(temp,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ri.sc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(a = median(alpha), b = median(beta), col="green")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Max extent: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lines(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[,1])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lines(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[,2])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Probability bounds: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lines(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[,3], col="red")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lines(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temp.new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pred.bounds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[,4], col="red")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5374" y="3342094"/>
            <a:ext cx="448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Plot  prediction bounds</a:t>
            </a:r>
            <a:endParaRPr lang="en-US"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97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23461"/>
            <a:ext cx="8686800" cy="787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Remember the equation of a line:</a:t>
            </a:r>
            <a:endParaRPr lang="en-GB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1436" y="2294300"/>
            <a:ext cx="8686800" cy="16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As scientists, we find it an irresistible temptation to put a straight line though something that looks like it needs one…</a:t>
            </a:r>
            <a:endParaRPr lang="en-GB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5899315"/>
            <a:ext cx="8686800" cy="965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How do we do this in a principled, systematic way??</a:t>
            </a: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328712" y="3632184"/>
            <a:ext cx="2743200" cy="2363788"/>
            <a:chOff x="3733800" y="2606212"/>
            <a:chExt cx="3811588" cy="3200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735388" y="5805024"/>
              <a:ext cx="381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lus 39"/>
            <p:cNvSpPr/>
            <p:nvPr/>
          </p:nvSpPr>
          <p:spPr>
            <a:xfrm>
              <a:off x="6326188" y="3061824"/>
              <a:ext cx="228600" cy="228600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1" name="Group 43"/>
            <p:cNvGrpSpPr>
              <a:grpSpLocks/>
            </p:cNvGrpSpPr>
            <p:nvPr/>
          </p:nvGrpSpPr>
          <p:grpSpPr bwMode="auto">
            <a:xfrm>
              <a:off x="4192588" y="2833224"/>
              <a:ext cx="2971800" cy="2895600"/>
              <a:chOff x="838994" y="2362200"/>
              <a:chExt cx="2971800" cy="2895600"/>
            </a:xfrm>
          </p:grpSpPr>
          <p:sp>
            <p:nvSpPr>
              <p:cNvPr id="43" name="Plus 42"/>
              <p:cNvSpPr/>
              <p:nvPr/>
            </p:nvSpPr>
            <p:spPr>
              <a:xfrm>
                <a:off x="1796256" y="4953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4" name="Plus 43"/>
              <p:cNvSpPr/>
              <p:nvPr/>
            </p:nvSpPr>
            <p:spPr>
              <a:xfrm>
                <a:off x="3582194" y="2514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5" name="Plus 44"/>
              <p:cNvSpPr/>
              <p:nvPr/>
            </p:nvSpPr>
            <p:spPr>
              <a:xfrm>
                <a:off x="2939256" y="4191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6" name="Plus 45"/>
              <p:cNvSpPr/>
              <p:nvPr/>
            </p:nvSpPr>
            <p:spPr>
              <a:xfrm flipV="1">
                <a:off x="3277394" y="2362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7" name="Plus 46"/>
              <p:cNvSpPr/>
              <p:nvPr/>
            </p:nvSpPr>
            <p:spPr>
              <a:xfrm>
                <a:off x="3091656" y="3657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8" name="Plus 47"/>
              <p:cNvSpPr/>
              <p:nvPr/>
            </p:nvSpPr>
            <p:spPr>
              <a:xfrm>
                <a:off x="1643856" y="47244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9" name="Plus 48"/>
              <p:cNvSpPr/>
              <p:nvPr/>
            </p:nvSpPr>
            <p:spPr>
              <a:xfrm>
                <a:off x="2634456" y="3886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" name="Plus 49"/>
              <p:cNvSpPr/>
              <p:nvPr/>
            </p:nvSpPr>
            <p:spPr>
              <a:xfrm>
                <a:off x="2177256" y="4800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1" name="Plus 50"/>
              <p:cNvSpPr/>
              <p:nvPr/>
            </p:nvSpPr>
            <p:spPr>
              <a:xfrm>
                <a:off x="2667794" y="3429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2" name="Plus 51"/>
              <p:cNvSpPr/>
              <p:nvPr/>
            </p:nvSpPr>
            <p:spPr>
              <a:xfrm>
                <a:off x="2634456" y="4572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2210594" y="4267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4" name="Plus 53"/>
              <p:cNvSpPr/>
              <p:nvPr/>
            </p:nvSpPr>
            <p:spPr>
              <a:xfrm>
                <a:off x="1339056" y="5029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5" name="Plus 54"/>
              <p:cNvSpPr/>
              <p:nvPr/>
            </p:nvSpPr>
            <p:spPr>
              <a:xfrm>
                <a:off x="3582194" y="3124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6" name="Plus 55"/>
              <p:cNvSpPr/>
              <p:nvPr/>
            </p:nvSpPr>
            <p:spPr>
              <a:xfrm>
                <a:off x="2210594" y="37338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7" name="Plus 56"/>
              <p:cNvSpPr/>
              <p:nvPr/>
            </p:nvSpPr>
            <p:spPr>
              <a:xfrm>
                <a:off x="2515394" y="3048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8" name="Plus 57"/>
              <p:cNvSpPr/>
              <p:nvPr/>
            </p:nvSpPr>
            <p:spPr>
              <a:xfrm>
                <a:off x="1372394" y="39624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9" name="Plus 58"/>
              <p:cNvSpPr/>
              <p:nvPr/>
            </p:nvSpPr>
            <p:spPr>
              <a:xfrm>
                <a:off x="1219994" y="44958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1" name="Plus 60"/>
              <p:cNvSpPr/>
              <p:nvPr/>
            </p:nvSpPr>
            <p:spPr>
              <a:xfrm>
                <a:off x="838994" y="4800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2" name="Plus 61"/>
              <p:cNvSpPr/>
              <p:nvPr/>
            </p:nvSpPr>
            <p:spPr>
              <a:xfrm>
                <a:off x="3277394" y="3276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3" name="Plus 62"/>
              <p:cNvSpPr/>
              <p:nvPr/>
            </p:nvSpPr>
            <p:spPr>
              <a:xfrm>
                <a:off x="1753394" y="3810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4" name="Plus 63"/>
              <p:cNvSpPr/>
              <p:nvPr/>
            </p:nvSpPr>
            <p:spPr>
              <a:xfrm>
                <a:off x="1677194" y="4267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5" name="Plus 64"/>
              <p:cNvSpPr/>
              <p:nvPr/>
            </p:nvSpPr>
            <p:spPr>
              <a:xfrm>
                <a:off x="3124994" y="29718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6" name="Plus 65"/>
              <p:cNvSpPr/>
              <p:nvPr/>
            </p:nvSpPr>
            <p:spPr>
              <a:xfrm>
                <a:off x="2134394" y="3276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2134394" y="4205618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 flipV="1">
            <a:off x="3806261" y="3834175"/>
            <a:ext cx="2098077" cy="208238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78" y="1863000"/>
            <a:ext cx="2260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2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23461"/>
            <a:ext cx="8686800" cy="8418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Simple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</a:rPr>
              <a:t>univariate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 linear model: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2164"/>
          <a:stretch/>
        </p:blipFill>
        <p:spPr>
          <a:xfrm>
            <a:off x="1168400" y="1955800"/>
            <a:ext cx="3937000" cy="520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286000" y="2565400"/>
            <a:ext cx="3937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79700" y="2565400"/>
            <a:ext cx="5842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981200" y="3086100"/>
            <a:ext cx="49530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2724" y="3148568"/>
            <a:ext cx="1081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intercept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17162" y="3503131"/>
            <a:ext cx="24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egression coefficients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810000" y="2476500"/>
            <a:ext cx="327969" cy="67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47427" y="2990378"/>
            <a:ext cx="2890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</a:t>
            </a:r>
            <a:r>
              <a:rPr lang="en-US" sz="2000" b="1" dirty="0" smtClean="0">
                <a:latin typeface="Times New Roman"/>
                <a:cs typeface="Times New Roman"/>
              </a:rPr>
              <a:t>xplanatory </a:t>
            </a:r>
            <a:r>
              <a:rPr lang="en-US" sz="2000" dirty="0" smtClean="0">
                <a:latin typeface="Times New Roman"/>
                <a:cs typeface="Times New Roman"/>
              </a:rPr>
              <a:t>or</a:t>
            </a:r>
            <a:r>
              <a:rPr lang="en-US" sz="2000" b="1" dirty="0" smtClean="0">
                <a:latin typeface="Times New Roman"/>
                <a:cs typeface="Times New Roman"/>
              </a:rPr>
              <a:t> predictor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variable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597" y="2684958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response</a:t>
            </a:r>
            <a:r>
              <a:rPr lang="en-US" sz="2000" dirty="0" smtClean="0">
                <a:latin typeface="Times New Roman"/>
                <a:cs typeface="Times New Roman"/>
              </a:rPr>
              <a:t> variable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168400" y="2476500"/>
            <a:ext cx="1016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l="57836" t="1" b="-17073"/>
          <a:stretch/>
        </p:blipFill>
        <p:spPr>
          <a:xfrm>
            <a:off x="5105400" y="1955800"/>
            <a:ext cx="2870200" cy="6096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429824" y="2667000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error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35500" y="2362200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883400" y="2565400"/>
            <a:ext cx="0" cy="1325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37576" y="3895132"/>
            <a:ext cx="3677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In simple linear regression, error is assumed to be normally distributed with mean 0 and </a:t>
            </a:r>
            <a:r>
              <a:rPr lang="en-US" sz="2000" dirty="0" err="1" smtClean="0">
                <a:latin typeface="Times New Roman"/>
                <a:cs typeface="Times New Roman"/>
              </a:rPr>
              <a:t>sd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σ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5796999"/>
            <a:ext cx="3721100" cy="533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334434" y="4678483"/>
            <a:ext cx="3624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Estimated from the data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63" name="Straight Arrow Connector 62"/>
          <p:cNvCxnSpPr>
            <a:stCxn id="60" idx="2"/>
          </p:cNvCxnSpPr>
          <p:nvPr/>
        </p:nvCxnSpPr>
        <p:spPr>
          <a:xfrm flipH="1">
            <a:off x="2476500" y="5201703"/>
            <a:ext cx="670239" cy="746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60" idx="2"/>
          </p:cNvCxnSpPr>
          <p:nvPr/>
        </p:nvCxnSpPr>
        <p:spPr>
          <a:xfrm>
            <a:off x="3146739" y="5201703"/>
            <a:ext cx="117161" cy="595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8" name="Straight Arrow Connector 11267"/>
          <p:cNvCxnSpPr>
            <a:stCxn id="60" idx="2"/>
          </p:cNvCxnSpPr>
          <p:nvPr/>
        </p:nvCxnSpPr>
        <p:spPr>
          <a:xfrm>
            <a:off x="3146739" y="5201703"/>
            <a:ext cx="1392256" cy="746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0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8" grpId="0"/>
      <p:bldP spid="50" grpId="0"/>
      <p:bldP spid="55" grpId="0"/>
      <p:bldP spid="61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38" name="Group 37"/>
          <p:cNvGrpSpPr/>
          <p:nvPr/>
        </p:nvGrpSpPr>
        <p:grpSpPr>
          <a:xfrm>
            <a:off x="1409306" y="1428713"/>
            <a:ext cx="6038879" cy="4939376"/>
            <a:chOff x="3733800" y="2606212"/>
            <a:chExt cx="3811588" cy="3200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735388" y="5805024"/>
              <a:ext cx="381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3"/>
            <p:cNvGrpSpPr>
              <a:grpSpLocks/>
            </p:cNvGrpSpPr>
            <p:nvPr/>
          </p:nvGrpSpPr>
          <p:grpSpPr bwMode="auto">
            <a:xfrm>
              <a:off x="4611688" y="2833224"/>
              <a:ext cx="2247900" cy="2776072"/>
              <a:chOff x="1258094" y="2362200"/>
              <a:chExt cx="2247900" cy="2776072"/>
            </a:xfrm>
          </p:grpSpPr>
          <p:sp>
            <p:nvSpPr>
              <p:cNvPr id="44" name="Plus 43"/>
              <p:cNvSpPr/>
              <p:nvPr/>
            </p:nvSpPr>
            <p:spPr>
              <a:xfrm>
                <a:off x="2096294" y="33909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5" name="Plus 44"/>
              <p:cNvSpPr/>
              <p:nvPr/>
            </p:nvSpPr>
            <p:spPr>
              <a:xfrm>
                <a:off x="2939256" y="41910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6" name="Plus 45"/>
              <p:cNvSpPr/>
              <p:nvPr/>
            </p:nvSpPr>
            <p:spPr>
              <a:xfrm flipV="1">
                <a:off x="3277394" y="23622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3" name="Plus 52"/>
              <p:cNvSpPr/>
              <p:nvPr/>
            </p:nvSpPr>
            <p:spPr>
              <a:xfrm>
                <a:off x="1943894" y="456677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4" name="Plus 53"/>
              <p:cNvSpPr/>
              <p:nvPr/>
            </p:nvSpPr>
            <p:spPr>
              <a:xfrm>
                <a:off x="1715294" y="490967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7" name="Plus 56"/>
              <p:cNvSpPr/>
              <p:nvPr/>
            </p:nvSpPr>
            <p:spPr>
              <a:xfrm>
                <a:off x="2650304" y="312133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1" name="Plus 60"/>
              <p:cNvSpPr/>
              <p:nvPr/>
            </p:nvSpPr>
            <p:spPr>
              <a:xfrm>
                <a:off x="1258094" y="4681072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2" name="Plus 61"/>
              <p:cNvSpPr/>
              <p:nvPr/>
            </p:nvSpPr>
            <p:spPr>
              <a:xfrm>
                <a:off x="3277394" y="3276600"/>
                <a:ext cx="228600" cy="228600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2134394" y="4205618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>
            <a:stCxn id="46" idx="3"/>
          </p:cNvCxnSpPr>
          <p:nvPr/>
        </p:nvCxnSpPr>
        <p:spPr>
          <a:xfrm flipH="1">
            <a:off x="6173536" y="2085123"/>
            <a:ext cx="7012" cy="706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73536" y="2829338"/>
            <a:ext cx="0" cy="3987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7020" y="3281888"/>
            <a:ext cx="5791" cy="46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5" idx="3"/>
          </p:cNvCxnSpPr>
          <p:nvPr/>
        </p:nvCxnSpPr>
        <p:spPr>
          <a:xfrm flipV="1">
            <a:off x="5644820" y="3303503"/>
            <a:ext cx="13207" cy="1344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4" idx="1"/>
          </p:cNvCxnSpPr>
          <p:nvPr/>
        </p:nvCxnSpPr>
        <p:spPr>
          <a:xfrm>
            <a:off x="4309276" y="3672779"/>
            <a:ext cx="3398" cy="975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064000" y="5027734"/>
            <a:ext cx="0" cy="176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4" idx="3"/>
          </p:cNvCxnSpPr>
          <p:nvPr/>
        </p:nvCxnSpPr>
        <p:spPr>
          <a:xfrm flipV="1">
            <a:off x="3705640" y="5357934"/>
            <a:ext cx="2760" cy="39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1" idx="1"/>
          </p:cNvCxnSpPr>
          <p:nvPr/>
        </p:nvCxnSpPr>
        <p:spPr>
          <a:xfrm>
            <a:off x="2981276" y="5663982"/>
            <a:ext cx="0" cy="399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766155" y="2014756"/>
            <a:ext cx="4161793" cy="4285237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99" y="1925856"/>
            <a:ext cx="3721100" cy="533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978748" y="6152459"/>
            <a:ext cx="584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/>
                <a:cs typeface="Times New Roman"/>
              </a:rPr>
              <a:t>x</a:t>
            </a:r>
            <a:endParaRPr lang="en-US" sz="4000" i="1" dirty="0"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82748" y="1276313"/>
            <a:ext cx="598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/>
                <a:cs typeface="Times New Roman"/>
              </a:rPr>
              <a:t>y</a:t>
            </a:r>
            <a:endParaRPr lang="en-US" sz="4000" i="1" dirty="0">
              <a:latin typeface="Times New Roman"/>
              <a:cs typeface="Times New Roman"/>
            </a:endParaRPr>
          </a:p>
        </p:txBody>
      </p:sp>
      <p:cxnSp>
        <p:nvCxnSpPr>
          <p:cNvPr id="11265" name="Straight Arrow Connector 11264"/>
          <p:cNvCxnSpPr/>
          <p:nvPr/>
        </p:nvCxnSpPr>
        <p:spPr>
          <a:xfrm>
            <a:off x="2032000" y="2459256"/>
            <a:ext cx="2261285" cy="2201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67" name="Right Brace 11266"/>
          <p:cNvSpPr/>
          <p:nvPr/>
        </p:nvSpPr>
        <p:spPr>
          <a:xfrm>
            <a:off x="4372678" y="3704788"/>
            <a:ext cx="341430" cy="896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1126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3190325"/>
            <a:ext cx="342900" cy="304800"/>
          </a:xfrm>
          <a:prstGeom prst="rect">
            <a:avLst/>
          </a:prstGeom>
        </p:spPr>
      </p:pic>
      <p:pic>
        <p:nvPicPr>
          <p:cNvPr id="11271" name="Picture 1127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27" y="5148384"/>
            <a:ext cx="2209800" cy="385957"/>
          </a:xfrm>
          <a:prstGeom prst="rect">
            <a:avLst/>
          </a:prstGeom>
        </p:spPr>
      </p:pic>
      <p:cxnSp>
        <p:nvCxnSpPr>
          <p:cNvPr id="11273" name="Straight Connector 11272"/>
          <p:cNvCxnSpPr>
            <a:stCxn id="11267" idx="1"/>
          </p:cNvCxnSpPr>
          <p:nvPr/>
        </p:nvCxnSpPr>
        <p:spPr>
          <a:xfrm>
            <a:off x="4714108" y="4153182"/>
            <a:ext cx="0" cy="982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7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Basic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1" y="1216024"/>
            <a:ext cx="6313622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Basic Bayesian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90" y="3535268"/>
            <a:ext cx="3636247" cy="4484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474" y="4244468"/>
            <a:ext cx="2540000" cy="43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42164"/>
          <a:stretch/>
        </p:blipFill>
        <p:spPr>
          <a:xfrm>
            <a:off x="1168400" y="1822120"/>
            <a:ext cx="3937000" cy="520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57836" t="1" b="-17073"/>
          <a:stretch/>
        </p:blipFill>
        <p:spPr>
          <a:xfrm>
            <a:off x="5105400" y="1822120"/>
            <a:ext cx="28702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10926" y="1272164"/>
            <a:ext cx="3585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Frequentist formulation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4345" y="2801506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 Bayesian formulation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4038" y="5059275"/>
            <a:ext cx="2950119" cy="4150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983" y="5582647"/>
            <a:ext cx="2938906" cy="4150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6738" y="6128750"/>
            <a:ext cx="2938906" cy="415036"/>
          </a:xfrm>
          <a:prstGeom prst="rect">
            <a:avLst/>
          </a:prstGeom>
        </p:spPr>
      </p:pic>
      <p:sp>
        <p:nvSpPr>
          <p:cNvPr id="20" name="Left Brace 19"/>
          <p:cNvSpPr/>
          <p:nvPr/>
        </p:nvSpPr>
        <p:spPr>
          <a:xfrm>
            <a:off x="1831470" y="3535268"/>
            <a:ext cx="441158" cy="1181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2417003" y="5083332"/>
            <a:ext cx="441158" cy="146045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1775" y="3830880"/>
            <a:ext cx="1611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Data model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7244" y="5544329"/>
            <a:ext cx="91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Priors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355617" y="3783261"/>
            <a:ext cx="662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08070" y="3515333"/>
            <a:ext cx="153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Likelihood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840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1" grpId="0" animBg="1"/>
      <p:bldP spid="22" grpId="0"/>
      <p:bldP spid="2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Basic Bayesian Linear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99566" y="1000920"/>
            <a:ext cx="4894414" cy="581697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data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&lt;lower=0&gt; N;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vector[N] 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   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vector[N] 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   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&lt;lower=0&gt;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Nnew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vector[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Nnew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xnew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parameters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 alpha;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real&lt;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lower=0&gt; beta;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real&lt;lower=0&gt; sigma;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model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// Priors on regression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coef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, intercept and noise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alpha ~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cauchy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(0,1);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beta  ~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cauchy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(0,5);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sigma ~ normal(0,1);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// Likelihood 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200" dirty="0" err="1" smtClean="0">
                <a:solidFill>
                  <a:srgbClr val="FFFF00"/>
                </a:solidFill>
                <a:latin typeface="Courier"/>
                <a:cs typeface="Courier"/>
              </a:rPr>
              <a:t>vectorized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form)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y ~ normal(alpha + beta * x, sigma);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generated quantities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vector[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Nnew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mu_pred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vector[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Nnew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y_tilde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// The average responses predicted by the model</a:t>
            </a:r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mu_pred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alpha + beta *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xnew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 // Future responses predicted by the model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 for 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 1:Nnew)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{ 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y_tilde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normal_rng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mu_pred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], sigma);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75" y="3215932"/>
            <a:ext cx="157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Stan model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595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15473" y="1297679"/>
            <a:ext cx="6921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Consider the oil temperature data vs. refractive indices from </a:t>
            </a:r>
            <a:r>
              <a:rPr lang="en-US" sz="2000" dirty="0" err="1" smtClean="0">
                <a:latin typeface="Times New Roman"/>
                <a:cs typeface="Times New Roman"/>
              </a:rPr>
              <a:t>dafs</a:t>
            </a:r>
            <a:r>
              <a:rPr lang="en-US" sz="2000" dirty="0" smtClean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382"/>
          <a:stretch/>
        </p:blipFill>
        <p:spPr>
          <a:xfrm>
            <a:off x="1746586" y="1804736"/>
            <a:ext cx="5311942" cy="48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2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7219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15473" y="1297679"/>
            <a:ext cx="66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Fit a calibration line to this data assuming the Bayesian model:  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958" y="3187800"/>
            <a:ext cx="25400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22" y="4002607"/>
            <a:ext cx="2950119" cy="415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467" y="4525979"/>
            <a:ext cx="2938906" cy="4150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222" y="5072082"/>
            <a:ext cx="2938906" cy="415036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>
            <a:off x="1974954" y="2478600"/>
            <a:ext cx="441158" cy="1181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2560487" y="4026664"/>
            <a:ext cx="441158" cy="146045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5259" y="2774212"/>
            <a:ext cx="1611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Data model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0728" y="4487661"/>
            <a:ext cx="91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Priors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0907" y="2512526"/>
            <a:ext cx="3683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1475</Words>
  <Application>Microsoft Macintosh PowerPoint</Application>
  <PresentationFormat>On-screen Show (4:3)</PresentationFormat>
  <Paragraphs>205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72</cp:revision>
  <dcterms:created xsi:type="dcterms:W3CDTF">2015-03-01T13:43:13Z</dcterms:created>
  <dcterms:modified xsi:type="dcterms:W3CDTF">2018-04-26T18:41:11Z</dcterms:modified>
</cp:coreProperties>
</file>