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0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5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04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85B51-7B0B-8A48-B5EB-56417465D5AB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49DF-EB0C-FC4B-AD37-9B8B32124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B24EC-C302-4742-94E1-DA9B006B34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2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1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2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0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0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60EA7-4F5B-DF47-81EF-74CEE1F70D51}" type="datetimeFigureOut">
              <a:rPr lang="en-US" smtClean="0"/>
              <a:t>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695E-0897-3741-8540-0B2F8CB73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9.wmf"/><Relationship Id="rId6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10.wmf"/><Relationship Id="rId9" Type="http://schemas.openxmlformats.org/officeDocument/2006/relationships/image" Target="../media/image12.wmf"/><Relationship Id="rId10" Type="http://schemas.openxmlformats.org/officeDocument/2006/relationships/image" Target="../media/image2.png"/><Relationship Id="rId11" Type="http://schemas.openxmlformats.org/officeDocument/2006/relationships/image" Target="../media/image13.tif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org/" TargetMode="External"/><Relationship Id="rId4" Type="http://schemas.openxmlformats.org/officeDocument/2006/relationships/hyperlink" Target="http://cran.r-project.org/" TargetMode="External"/><Relationship Id="rId5" Type="http://schemas.openxmlformats.org/officeDocument/2006/relationships/image" Target="../media/image4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r-project.org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24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5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26.e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2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28.e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0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33.wmf"/><Relationship Id="rId9" Type="http://schemas.openxmlformats.org/officeDocument/2006/relationships/image" Target="../media/image2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9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www.qdexams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54.wmf"/><Relationship Id="rId7" Type="http://schemas.openxmlformats.org/officeDocument/2006/relationships/image" Target="../media/image2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5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.auckland.ac.nz/~curran" TargetMode="External"/><Relationship Id="rId4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939800"/>
            <a:ext cx="8559800" cy="4699000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588" t="19630" r="19486" b="19444"/>
          <a:stretch/>
        </p:blipFill>
        <p:spPr>
          <a:xfrm>
            <a:off x="2971801" y="3972278"/>
            <a:ext cx="673099" cy="5235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09701" y="5817969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/>
                <a:cs typeface="Times New Roman"/>
              </a:rPr>
              <a:t>Introduction and Tutorial for 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9588" t="19630" r="19486" b="19444"/>
          <a:stretch/>
        </p:blipFill>
        <p:spPr>
          <a:xfrm>
            <a:off x="6877989" y="5874457"/>
            <a:ext cx="673099" cy="5235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75720" y="5558532"/>
            <a:ext cx="2385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Credit: David </a:t>
            </a:r>
            <a:r>
              <a:rPr lang="en-US" sz="1100" dirty="0" err="1" smtClean="0">
                <a:latin typeface="Times New Roman"/>
                <a:cs typeface="Times New Roman"/>
              </a:rPr>
              <a:t>Pilkey</a:t>
            </a:r>
            <a:r>
              <a:rPr lang="en-US" sz="1100" dirty="0" smtClean="0">
                <a:latin typeface="Times New Roman"/>
                <a:cs typeface="Times New Roman"/>
              </a:rPr>
              <a:t>, Prof. </a:t>
            </a:r>
            <a:r>
              <a:rPr lang="en-US" sz="1100" dirty="0" err="1" smtClean="0">
                <a:latin typeface="Times New Roman"/>
                <a:cs typeface="Times New Roman"/>
              </a:rPr>
              <a:t>Poopypants</a:t>
            </a:r>
            <a:endParaRPr lang="en-US" sz="1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8006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Input from Excel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Save spreadsheet as a CSV file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read.csv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function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Needs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path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the file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4428406"/>
            <a:ext cx="73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"/Users/</a:t>
            </a:r>
            <a:r>
              <a:rPr lang="en-US" sz="2400" dirty="0" err="1" smtClean="0">
                <a:latin typeface="Courier"/>
                <a:cs typeface="Courier"/>
              </a:rPr>
              <a:t>npetraco/latex/papers/data.csv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6800" y="3966741"/>
            <a:ext cx="1338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Mac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64742" y="5619107"/>
            <a:ext cx="7757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“C:\Users</a:t>
            </a:r>
            <a:r>
              <a:rPr lang="en-US" sz="2400" dirty="0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npetraco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latex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papers</a:t>
            </a:r>
            <a:r>
              <a:rPr lang="en-US" sz="2400" dirty="0" err="1">
                <a:latin typeface="Courier"/>
                <a:cs typeface="Courier"/>
              </a:rPr>
              <a:t>\</a:t>
            </a:r>
            <a:r>
              <a:rPr lang="en-US" sz="2400" dirty="0" err="1" smtClean="0">
                <a:latin typeface="Courier"/>
                <a:cs typeface="Courier"/>
              </a:rPr>
              <a:t>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4742" y="5157442"/>
            <a:ext cx="19588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Windows e.g.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3005" y="6215122"/>
            <a:ext cx="868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“C:\\Users\\npetraco\\latex\\papers\\</a:t>
            </a:r>
            <a:r>
              <a:rPr lang="en-US" sz="2400" dirty="0" err="1" smtClean="0">
                <a:latin typeface="Courier"/>
                <a:cs typeface="Courier"/>
              </a:rPr>
              <a:t>data.csv</a:t>
            </a:r>
            <a:r>
              <a:rPr lang="en-US" sz="2400" dirty="0" smtClean="0">
                <a:latin typeface="Courier"/>
                <a:cs typeface="Courier"/>
              </a:rPr>
              <a:t>”</a:t>
            </a:r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8720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How to Load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Spreadsheets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of Data: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1104210"/>
            <a:ext cx="8686800" cy="16095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Load a CSV file that is on your (mine actually…) Desktop. The file is called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bigdata.csv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I made it in Excel: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017" y="2834101"/>
            <a:ext cx="8454183" cy="369331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Load the spreadsheet: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("/Users/npetraco/Desktop/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bigdata.csv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")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 We could also do this: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1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Extract column 2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the data: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372556" y="2756122"/>
            <a:ext cx="522111" cy="10115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17888" y="2398889"/>
            <a:ext cx="424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This brings up the choose file menu instead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2687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1"/>
            <a:ext cx="8686800" cy="2372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Matrices: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X[,1] returns column 1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X[3,] returns row 3 of matrix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Handy functions for data frames and matrices: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dim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nrow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ncol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cbind</a:t>
            </a:r>
            <a:endParaRPr lang="en-GB" sz="2400" b="1" dirty="0" smtClean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049" y="653333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3752099"/>
            <a:ext cx="8686800" cy="23862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User defined functions syntax: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function(arguements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) {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			do something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			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return(output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  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6334411"/>
            <a:ext cx="8686800" cy="523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use it: </a:t>
            </a:r>
            <a:r>
              <a:rPr lang="en-GB" sz="2400" b="1" dirty="0" err="1" smtClean="0">
                <a:solidFill>
                  <a:srgbClr val="000000"/>
                </a:solidFill>
                <a:latin typeface="Courier"/>
                <a:cs typeface="Courier"/>
              </a:rPr>
              <a:t>func.name</a:t>
            </a:r>
            <a:r>
              <a:rPr lang="en-GB" sz="2400" b="1" dirty="0" smtClean="0">
                <a:solidFill>
                  <a:srgbClr val="000000"/>
                </a:solidFill>
                <a:latin typeface="Courier"/>
                <a:cs typeface="Courier"/>
              </a:rPr>
              <a:t>(values) 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95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5017" y="1440889"/>
            <a:ext cx="8454183" cy="452431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some data in a Matrix: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rbind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c(0.99, 0.92, 0.84, 0.39, 0.36),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c(0.87, 0.73, 0.80, 0.76, 0.87),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c(0.50, 0.11, 0.14, 0.43, 0.62),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c(0.08, 0.41, 0.68, 0.49, 0.02)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What happens when we execute each of these line?: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X[1,3]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X[2,]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X[,1]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X[5,]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X[5]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5644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More Handy R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676400"/>
            <a:ext cx="398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2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Brief example: Best fit line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5117" y="1850108"/>
            <a:ext cx="8904168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Data: GC-Ethanol from Daniel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Azevedo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 &lt;- c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(0.1716393,0.2905149,0.5521852,0.8684159,1.046752,1.279638)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Concentration &lt;- c(0.05,0.1,0.2,0.3,0.4,0.5)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plot(Concentration,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Best fit line: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fit &lt;- lm(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AreaRatio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~ Concentration)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Plot the line on the scatter plot: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(fit)</a:t>
            </a:r>
          </a:p>
        </p:txBody>
      </p:sp>
    </p:spTree>
    <p:extLst>
      <p:ext uri="{BB962C8B-B14F-4D97-AF65-F5344CB8AC3E}">
        <p14:creationId xmlns:p14="http://schemas.microsoft.com/office/powerpoint/2010/main" val="230431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Brief example: Best fit line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67" y="1459726"/>
            <a:ext cx="6297789" cy="490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9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31775" y="148284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Font typeface="Times New Roman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charset="0"/>
              </a:rPr>
              <a:t>R commands not to forget</a:t>
            </a:r>
            <a:endParaRPr lang="en-GB" sz="40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31775" y="1407692"/>
            <a:ext cx="8607425" cy="52865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&lt;-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(assignment or “gets”)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?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 (to get help with a command)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: 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 (range operator)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c 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(“collect”)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ample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seq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(generate a sequence)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lot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library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Courier"/>
                <a:cs typeface="Courier"/>
              </a:rPr>
              <a:t>install.packages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(to install libraries you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/>
                <a:cs typeface="Times New Roman"/>
              </a:rPr>
              <a:t>don’t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have)</a:t>
            </a:r>
          </a:p>
          <a:p>
            <a:pPr marL="1344613" lvl="2" indent="-323850">
              <a:spcBef>
                <a:spcPts val="800"/>
              </a:spcBef>
              <a:buFont typeface="Times New Roman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For matrices and vectors: 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x[,3]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[3,]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x[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,]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[3,3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[]</a:t>
            </a:r>
            <a:r>
              <a:rPr lang="en-GB" sz="2400" dirty="0">
                <a:solidFill>
                  <a:srgbClr val="000000"/>
                </a:solidFill>
                <a:latin typeface="Times New Roman" charset="0"/>
              </a:rPr>
              <a:t> vs. </a:t>
            </a:r>
            <a:r>
              <a:rPr lang="en-GB" sz="24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Courier"/>
                <a:cs typeface="Courier"/>
              </a:rPr>
              <a:t>[1:3]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etc…</a:t>
            </a:r>
            <a:r>
              <a:rPr lang="en-GB" sz="2400" dirty="0" smtClean="0">
                <a:solidFill>
                  <a:srgbClr val="000000"/>
                </a:solidFill>
                <a:latin typeface="Times New Roman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112521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4288" y="152400"/>
            <a:ext cx="9104312" cy="175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Graphing and Summarizing Data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4094163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105375"/>
            <a:ext cx="3825623" cy="346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7" name="Object 10"/>
          <p:cNvGraphicFramePr>
            <a:graphicFrameLocks noChangeAspect="1"/>
          </p:cNvGraphicFramePr>
          <p:nvPr/>
        </p:nvGraphicFramePr>
        <p:xfrm>
          <a:off x="4994275" y="6067425"/>
          <a:ext cx="730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275" y="6067425"/>
                        <a:ext cx="73025" cy="18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3600" y="3095975"/>
            <a:ext cx="1418375" cy="9106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 descr="howland_sigs.tif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1996" y="2521295"/>
            <a:ext cx="4577204" cy="24796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231341" y="4924775"/>
            <a:ext cx="7132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Osborn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7463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0640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83" y="37759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Some Handy Graphics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63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not a black box!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Codes available for review;  totally transparent!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 maintained by a professional group of statisticians, and computational scientists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From very simple to state-of-the-art procedures available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Very good graphics for exhibits and papers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extensible (it is a full scripting language)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Coding/syntax similar to Python and MATLAB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Easy to link to C/C++ routines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33" y="1504547"/>
            <a:ext cx="391280" cy="297374"/>
          </a:xfrm>
          <a:prstGeom prst="rect">
            <a:avLst/>
          </a:prstGeom>
        </p:spPr>
      </p:pic>
      <p:pic>
        <p:nvPicPr>
          <p:cNvPr id="8" name="Picture 7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99" y="2626600"/>
            <a:ext cx="391280" cy="297374"/>
          </a:xfrm>
          <a:prstGeom prst="rect">
            <a:avLst/>
          </a:prstGeom>
        </p:spPr>
      </p:pic>
      <p:pic>
        <p:nvPicPr>
          <p:cNvPr id="9" name="Picture 8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90" y="5016734"/>
            <a:ext cx="391280" cy="297374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198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58512"/>
            <a:ext cx="8686800" cy="45760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plot any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two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variables against each other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6" y="1378289"/>
            <a:ext cx="5600032" cy="56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78315" y="2000156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1021643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Loading data from a spread sheet and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scatter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675141"/>
            <a:ext cx="9144000" cy="1754327"/>
          </a:xfrm>
          <a:prstGeom prst="rect">
            <a:avLst/>
          </a:prstGeom>
          <a:solidFill>
            <a:srgbClr val="000045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Load Glass data from spread sheet. This was originally collected by the FSS:</a:t>
            </a:r>
          </a:p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 smtClean="0">
                <a:solidFill>
                  <a:srgbClr val="FFFF00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("/Users/npetraco/latex/talks/CADOJ_17/Notes/data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/</a:t>
            </a:r>
            <a:r>
              <a:rPr lang="en-US" sz="1200" dirty="0" err="1" smtClean="0">
                <a:solidFill>
                  <a:srgbClr val="FFFF00"/>
                </a:solidFill>
                <a:latin typeface="Courier"/>
                <a:cs typeface="Courier"/>
              </a:rPr>
              <a:t>Glass.csv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", 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header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= T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file.choose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(), header = T)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head(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Scatter Plot:</a:t>
            </a:r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[,4], </a:t>
            </a:r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glass.dat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6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])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8536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Pairs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do many scatter plots at once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2954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93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68184" y="838200"/>
            <a:ext cx="8686800" cy="8194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Gasoline data: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79" y="1657684"/>
            <a:ext cx="5733716" cy="52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29" y="1722889"/>
            <a:ext cx="6399463" cy="50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8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“bin” a variable and plot frequencies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1" y="1722889"/>
            <a:ext cx="8531135" cy="3811637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2860871" y="4692303"/>
            <a:ext cx="294105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968" y="5841986"/>
            <a:ext cx="8150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Each bar is a “bin” that contains a number of data points: </a:t>
            </a:r>
            <a:r>
              <a:rPr lang="en-US" sz="2400" b="1" dirty="0" smtClean="0">
                <a:latin typeface="Times New Roman"/>
                <a:cs typeface="Times New Roman"/>
              </a:rPr>
              <a:t>counts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630976" y="4946303"/>
            <a:ext cx="1524000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286029" y="4812619"/>
            <a:ext cx="868947" cy="989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154976" y="4692303"/>
            <a:ext cx="267369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154976" y="4692303"/>
            <a:ext cx="842211" cy="1109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154976" y="4879461"/>
            <a:ext cx="148389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154976" y="4879461"/>
            <a:ext cx="1911685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54976" y="4879461"/>
            <a:ext cx="245979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54976" y="4879461"/>
            <a:ext cx="304800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154976" y="4879461"/>
            <a:ext cx="3662919" cy="922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54976" y="4879461"/>
            <a:ext cx="4157550" cy="922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154976" y="4946303"/>
            <a:ext cx="4852708" cy="8555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52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02871" y="3411269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Histograms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counts in each bin: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66374" y="2615977"/>
            <a:ext cx="6649026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library(</a:t>
            </a:r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mlbench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Load a library containing some data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data(Glass)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Load Glass data set 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Glass 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Take a look at Glass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head(Glass)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Just look at the top of Glass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RI &lt;- Glass[,1]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Pull out the RIs. They are in column 1</a:t>
            </a:r>
          </a:p>
          <a:p>
            <a:endParaRPr lang="en-US" sz="14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(RI)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Make a histogram for the RIs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329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Box and Whiskers plots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690" y="16764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eft-Right Arrow 7"/>
          <p:cNvSpPr/>
          <p:nvPr/>
        </p:nvSpPr>
        <p:spPr bwMode="auto">
          <a:xfrm>
            <a:off x="1039090" y="2362200"/>
            <a:ext cx="7010400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4163290" y="489758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V="1">
            <a:off x="6005945" y="487680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5091543" y="510539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3110345" y="508534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49642" y="508534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97937" y="519853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9490" y="2037340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3855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055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 bwMode="auto">
          <a:xfrm>
            <a:off x="8125690" y="3505200"/>
            <a:ext cx="990600" cy="533400"/>
          </a:xfrm>
          <a:prstGeom prst="ellipse">
            <a:avLst/>
          </a:prstGeom>
          <a:solidFill>
            <a:srgbClr val="26FA26">
              <a:alpha val="7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01890" y="3505200"/>
            <a:ext cx="859531" cy="5700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possible</a:t>
            </a:r>
          </a:p>
          <a:p>
            <a:pPr algn="ctr"/>
            <a:r>
              <a:rPr lang="en-GB" sz="1600" dirty="0" smtClean="0">
                <a:solidFill>
                  <a:srgbClr val="000000"/>
                </a:solidFill>
                <a:latin typeface="Times New Roman" pitchFamily="18" charset="0"/>
              </a:rPr>
              <a:t>outliers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419600" y="6096000"/>
            <a:ext cx="53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RI</a:t>
            </a:r>
          </a:p>
        </p:txBody>
      </p:sp>
    </p:spTree>
    <p:extLst>
      <p:ext uri="{BB962C8B-B14F-4D97-AF65-F5344CB8AC3E}">
        <p14:creationId xmlns:p14="http://schemas.microsoft.com/office/powerpoint/2010/main" val="76611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271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Note the relationship: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2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Visualizing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67690" y="378229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058890" y="3761510"/>
            <a:ext cx="180110" cy="16279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716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4258733"/>
            <a:ext cx="5791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693337"/>
            <a:ext cx="6553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939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091583" y="2533971"/>
            <a:ext cx="9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In R: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4" y="5046958"/>
            <a:ext cx="120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/>
                <a:cs typeface="Times New Roman"/>
              </a:rPr>
              <a:t>Result: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8846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Box-and-whiskers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First Thing: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9357" r="3992" b="11891"/>
          <a:stretch/>
        </p:blipFill>
        <p:spPr>
          <a:xfrm>
            <a:off x="1053464" y="4077368"/>
            <a:ext cx="3837017" cy="24597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7571" t="9551" r="3032" b="6822"/>
          <a:stretch/>
        </p:blipFill>
        <p:spPr>
          <a:xfrm>
            <a:off x="5365772" y="4077368"/>
            <a:ext cx="3473428" cy="25393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34525" y="2301602"/>
            <a:ext cx="4278760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Box and whiskers plots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boxplot(RI, horizontal = T, range = 0)</a:t>
            </a:r>
          </a:p>
          <a:p>
            <a:endParaRPr lang="en-US" sz="1400" dirty="0">
              <a:solidFill>
                <a:srgbClr val="3366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83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Where to get information on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http://www.r-project.org/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Just need the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base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http://rstudio.org/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 great IDE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Work on all platforms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Sometimes slows down performance…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CRAN: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http://cran.r-project.org/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Library repository for R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Click on Search on the left of the website to search for package/info on packages 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Why       ?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699" y="639965"/>
            <a:ext cx="698048" cy="530518"/>
          </a:xfrm>
          <a:prstGeom prst="rect">
            <a:avLst/>
          </a:prstGeom>
        </p:spPr>
      </p:pic>
      <p:pic>
        <p:nvPicPr>
          <p:cNvPr id="7" name="Picture 6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640" y="1495966"/>
            <a:ext cx="391280" cy="297374"/>
          </a:xfrm>
          <a:prstGeom prst="rect">
            <a:avLst/>
          </a:prstGeom>
        </p:spPr>
      </p:pic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24" y="2043063"/>
            <a:ext cx="391280" cy="297374"/>
          </a:xfrm>
          <a:prstGeom prst="rect">
            <a:avLst/>
          </a:prstGeom>
        </p:spPr>
      </p:pic>
      <p:pic>
        <p:nvPicPr>
          <p:cNvPr id="13" name="Picture 12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589" y="3450274"/>
            <a:ext cx="391280" cy="297374"/>
          </a:xfrm>
          <a:prstGeom prst="rect">
            <a:avLst/>
          </a:prstGeom>
        </p:spPr>
      </p:pic>
      <p:pic>
        <p:nvPicPr>
          <p:cNvPr id="14" name="Picture 13" descr="R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192" y="5303672"/>
            <a:ext cx="391280" cy="297374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009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06408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Next: Numbers to Summarize Data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9583" y="37759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Some Descriptive Statistics</a:t>
            </a:r>
            <a:endParaRPr lang="en-GB" sz="3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6493933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18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1"/>
            <a:ext cx="8686800" cy="9077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Given a sample from some population: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1682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537126"/>
            <a:ext cx="9144000" cy="116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For reference see (available on-line): 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u="sng" dirty="0" smtClean="0">
                <a:solidFill>
                  <a:srgbClr val="000000"/>
                </a:solidFill>
                <a:latin typeface="Times New Roman" pitchFamily="18" charset="0"/>
              </a:rPr>
              <a:t>The Dynamic Character of Disguised Behaviour for Text-based, Mixed and Stylized Signatures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LA Mohammed, B Found, M Caligiuri and D Rogers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J Forensic Sci  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56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(1),S136-S141 (2011)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739208"/>
            <a:ext cx="8686800" cy="36883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is a good “summary” value which well describes the sample?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will look at: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Average (arithmetic mean)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marL="1801813" lvl="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76279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762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Histogram Points of Interest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219200"/>
            <a:ext cx="34290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Velocity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the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</a:rPr>
              <a:t>first segment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b="1" i="1" dirty="0" smtClean="0">
                <a:solidFill>
                  <a:srgbClr val="000000"/>
                </a:solidFill>
                <a:latin typeface="Times New Roman" pitchFamily="18" charset="0"/>
              </a:rPr>
              <a:t>genuine signatures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in (soon to be classic) Mohammed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et al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. study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85800"/>
            <a:ext cx="5791200" cy="61722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3657600"/>
            <a:ext cx="3581400" cy="1447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a good summary number?</a:t>
            </a:r>
          </a:p>
          <a:p>
            <a:pPr marL="1077913" lvl="1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“Central Tendency”</a:t>
            </a:r>
          </a:p>
        </p:txBody>
      </p:sp>
      <p:sp>
        <p:nvSpPr>
          <p:cNvPr id="8" name="Rectangle 7"/>
          <p:cNvSpPr/>
          <p:nvPr/>
        </p:nvSpPr>
        <p:spPr>
          <a:xfrm>
            <a:off x="-76199" y="5334000"/>
            <a:ext cx="3657600" cy="810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0713" indent="-514350">
              <a:spcBef>
                <a:spcPts val="800"/>
              </a:spcBef>
              <a:buFont typeface="Arial" pitchFamily="34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How spread out is the data?</a:t>
            </a:r>
          </a:p>
        </p:txBody>
      </p:sp>
    </p:spTree>
    <p:extLst>
      <p:ext uri="{BB962C8B-B14F-4D97-AF65-F5344CB8AC3E}">
        <p14:creationId xmlns:p14="http://schemas.microsoft.com/office/powerpoint/2010/main" val="2437905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Arithmetic sample mean (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average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sum of data divided by number of observations:</a:t>
            </a:r>
            <a:endParaRPr lang="en-GB" sz="26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7200" y="2728913"/>
          <a:ext cx="57086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2489200" imgH="444500" progId="Equation.DSMT4">
                  <p:embed/>
                </p:oleObj>
              </mc:Choice>
              <mc:Fallback>
                <p:oleObj name="Equation" r:id="rId3" imgW="2489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28913"/>
                        <a:ext cx="570865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495934"/>
              </p:ext>
            </p:extLst>
          </p:nvPr>
        </p:nvGraphicFramePr>
        <p:xfrm>
          <a:off x="2574925" y="4068763"/>
          <a:ext cx="35544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1549400" imgH="419100" progId="Equation.3">
                  <p:embed/>
                </p:oleObj>
              </mc:Choice>
              <mc:Fallback>
                <p:oleObj name="Equation" r:id="rId5" imgW="1549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4068763"/>
                        <a:ext cx="3554413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3536950" y="5276850"/>
          <a:ext cx="1631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7" imgW="711200" imgH="457200" progId="Equation.3">
                  <p:embed/>
                </p:oleObj>
              </mc:Choice>
              <mc:Fallback>
                <p:oleObj name="Equation" r:id="rId7" imgW="711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76850"/>
                        <a:ext cx="1631950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779217" y="2990393"/>
            <a:ext cx="226215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intuitive formula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781800" y="5643568"/>
            <a:ext cx="192873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fancy formula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rot="10800000">
            <a:off x="6215106" y="3243306"/>
            <a:ext cx="607017" cy="16209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5181600" y="5867400"/>
            <a:ext cx="1597618" cy="50534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492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average absolute size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070600" y="3748088"/>
          <a:ext cx="2387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1117600" imgH="457200" progId="Equation.DSMT4">
                  <p:embed/>
                </p:oleObj>
              </mc:Choice>
              <mc:Fallback>
                <p:oleObj name="Equation" r:id="rId3" imgW="1117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748088"/>
                        <a:ext cx="23876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5813425" y="5195888"/>
          <a:ext cx="29797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5" imgW="1193800" imgH="177800" progId="Equation.3">
                  <p:embed/>
                </p:oleObj>
              </mc:Choice>
              <mc:Fallback>
                <p:oleObj name="Equation" r:id="rId5" imgW="1193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5195888"/>
                        <a:ext cx="297973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 bwMode="auto">
          <a:xfrm>
            <a:off x="7391400" y="5181600"/>
            <a:ext cx="1371600" cy="1588"/>
          </a:xfrm>
          <a:prstGeom prst="line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0327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/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Size (cm)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6833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More useful: Consider again Absolute Average Velocity for Genuine Signatures across all writers in the LAM study:  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491038" y="4510087"/>
          <a:ext cx="40433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4510087"/>
                        <a:ext cx="4043362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481305" y="2924832"/>
            <a:ext cx="6502914" cy="362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92 subjects × 10 measurements/subject = 920 velocity measurements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2133600" y="3505200"/>
            <a:ext cx="1447800" cy="9906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050035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413476" y="6019800"/>
            <a:ext cx="6571156" cy="7620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570220" y="5604593"/>
            <a:ext cx="846781" cy="79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4267200" y="4038600"/>
            <a:ext cx="476584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Average</a:t>
            </a:r>
            <a:r>
              <a:rPr lang="en-US" sz="240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Absolute Average Velocity:</a:t>
            </a: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6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79525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median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i="1" u="sng" dirty="0" smtClean="0">
                <a:solidFill>
                  <a:srgbClr val="000000"/>
                </a:solidFill>
                <a:latin typeface="Times New Roman" pitchFamily="18" charset="0"/>
              </a:rPr>
              <a:t>Ordering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6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 pieces of data from smallest value to largest value, the median is the “</a:t>
            </a:r>
            <a:r>
              <a:rPr lang="en-GB" sz="2600" u="sng" dirty="0" smtClean="0">
                <a:solidFill>
                  <a:srgbClr val="000000"/>
                </a:solidFill>
                <a:latin typeface="Times New Roman" pitchFamily="18" charset="0"/>
              </a:rPr>
              <a:t>middle value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 is odd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median is	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         largest data point.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u="sng" dirty="0" smtClean="0">
                <a:solidFill>
                  <a:srgbClr val="000000"/>
                </a:solidFill>
                <a:latin typeface="Times New Roman" pitchFamily="18" charset="0"/>
              </a:rPr>
              <a:t> is even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median is average of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      and  	   largest data points.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67200" y="3032125"/>
          <a:ext cx="814021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3" imgW="419040" imgH="431640" progId="Equation.DSMT4">
                  <p:embed/>
                </p:oleObj>
              </mc:Choice>
              <mc:Fallback>
                <p:oleObj name="Equation" r:id="rId3" imgW="4190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032125"/>
                        <a:ext cx="814021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5334000" y="3981160"/>
          <a:ext cx="44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5" imgW="228600" imgH="431640" progId="Equation.3">
                  <p:embed/>
                </p:oleObj>
              </mc:Choice>
              <mc:Fallback>
                <p:oleObj name="Equation" r:id="rId5" imgW="228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981160"/>
                        <a:ext cx="44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400800" y="4050435"/>
          <a:ext cx="81438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050435"/>
                        <a:ext cx="81438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219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 from L.A.M. study: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median absolute size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segment 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the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genuine signature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subject 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29846"/>
              </p:ext>
            </p:extLst>
          </p:nvPr>
        </p:nvGraphicFramePr>
        <p:xfrm>
          <a:off x="0" y="3124200"/>
          <a:ext cx="4057873" cy="3492500"/>
        </p:xfrm>
        <a:graphic>
          <a:graphicData uri="http://schemas.openxmlformats.org/drawingml/2006/table">
            <a:tbl>
              <a:tblPr/>
              <a:tblGrid>
                <a:gridCol w="2071538"/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Subj. 2; Gen; Seg.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Absolute </a:t>
                      </a:r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Size (cm)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0.0548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0.2951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0.1026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0.1005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0.2491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0.1287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0.0496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0.2299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0.256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latin typeface="Times New Roman"/>
                          <a:cs typeface="Times New Roman"/>
                        </a:rPr>
                        <a:t>0.0538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17812"/>
              </p:ext>
            </p:extLst>
          </p:nvPr>
        </p:nvGraphicFramePr>
        <p:xfrm>
          <a:off x="7322540" y="3441302"/>
          <a:ext cx="790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4" imgW="406400" imgH="177800" progId="Equation.3">
                  <p:embed/>
                </p:oleObj>
              </mc:Choice>
              <mc:Fallback>
                <p:oleObj name="Equation" r:id="rId4" imgW="4064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2540" y="3441302"/>
                        <a:ext cx="7905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91111"/>
              </p:ext>
            </p:extLst>
          </p:nvPr>
        </p:nvGraphicFramePr>
        <p:xfrm>
          <a:off x="6864161" y="3876487"/>
          <a:ext cx="690562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6" imgW="355600" imgH="406400" progId="Equation.3">
                  <p:embed/>
                </p:oleObj>
              </mc:Choice>
              <mc:Fallback>
                <p:oleObj name="Equation" r:id="rId6" imgW="355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161" y="3876487"/>
                        <a:ext cx="690562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19849"/>
              </p:ext>
            </p:extLst>
          </p:nvPr>
        </p:nvGraphicFramePr>
        <p:xfrm>
          <a:off x="7854950" y="3882869"/>
          <a:ext cx="10604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8" imgW="546100" imgH="406400" progId="Equation.3">
                  <p:embed/>
                </p:oleObj>
              </mc:Choice>
              <mc:Fallback>
                <p:oleObj name="Equation" r:id="rId8" imgW="546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950" y="3882869"/>
                        <a:ext cx="1060450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51008"/>
              </p:ext>
            </p:extLst>
          </p:nvPr>
        </p:nvGraphicFramePr>
        <p:xfrm>
          <a:off x="4213709" y="3117884"/>
          <a:ext cx="1986335" cy="3378200"/>
        </p:xfrm>
        <a:graphic>
          <a:graphicData uri="http://schemas.openxmlformats.org/drawingml/2006/table">
            <a:tbl>
              <a:tblPr/>
              <a:tblGrid>
                <a:gridCol w="1986335"/>
              </a:tblGrid>
              <a:tr h="165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latin typeface="Times New Roman"/>
                          <a:cs typeface="Times New Roman"/>
                        </a:rPr>
                        <a:t>Ordered</a:t>
                      </a:r>
                      <a:endParaRPr lang="en-US" sz="2000" b="0" i="0" u="none" strike="noStrike" dirty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0.0496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0.0538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0.0548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0.1005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0.1026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0.1287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0.2299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0.2491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0.2560 </a:t>
                      </a:r>
                    </a:p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0.2951</a:t>
                      </a:r>
                      <a:endParaRPr lang="en-US" sz="2400" b="0" i="0" u="none" strike="noStrike" dirty="0" smtClean="0">
                        <a:latin typeface="Times New Roman"/>
                        <a:cs typeface="Times New Roman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5641466" y="4321783"/>
            <a:ext cx="1222695" cy="502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641466" y="4665475"/>
            <a:ext cx="2213484" cy="463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5661"/>
              </p:ext>
            </p:extLst>
          </p:nvPr>
        </p:nvGraphicFramePr>
        <p:xfrm>
          <a:off x="5842000" y="5766166"/>
          <a:ext cx="33020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9" name="Equation" r:id="rId10" imgW="1701800" imgH="406400" progId="Equation.3">
                  <p:embed/>
                </p:oleObj>
              </mc:Choice>
              <mc:Fallback>
                <p:oleObj name="Equation" r:id="rId10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5766166"/>
                        <a:ext cx="3302000" cy="788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5641466" y="4823858"/>
            <a:ext cx="558578" cy="1053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1466" y="5129041"/>
            <a:ext cx="1506361" cy="748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95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Example: 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362200"/>
            <a:ext cx="4267200" cy="4267200"/>
          </a:xfrm>
          <a:prstGeom prst="rect">
            <a:avLst/>
          </a:prstGeom>
        </p:spPr>
      </p:pic>
      <p:graphicFrame>
        <p:nvGraphicFramePr>
          <p:cNvPr id="234500" name="Object 4"/>
          <p:cNvGraphicFramePr>
            <a:graphicFrameLocks noChangeAspect="1"/>
          </p:cNvGraphicFramePr>
          <p:nvPr/>
        </p:nvGraphicFramePr>
        <p:xfrm>
          <a:off x="4217726" y="2438400"/>
          <a:ext cx="4805624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5" imgW="2349500" imgH="889000" progId="Equation.3">
                  <p:embed/>
                </p:oleObj>
              </mc:Choice>
              <mc:Fallback>
                <p:oleObj name="Equation" r:id="rId5" imgW="2349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726" y="2438400"/>
                        <a:ext cx="4805624" cy="181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/>
          <p:nvPr/>
        </p:nvCxnSpPr>
        <p:spPr bwMode="auto">
          <a:xfrm rot="5400000" flipH="1" flipV="1">
            <a:off x="1216453" y="6244624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1337276" y="5943600"/>
            <a:ext cx="7187514" cy="83820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7625437" y="5058322"/>
            <a:ext cx="17526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968341" y="6391822"/>
            <a:ext cx="762000" cy="1795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1317643" y="6390313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739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43" y="1806943"/>
            <a:ext cx="9050074" cy="4893646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A nice set of plotting tools: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library(lattice)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 realistic and complex data set commonly encountered in practice: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Collected by Linton Mohammed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  <a:hlinkClick r:id="rId2"/>
              </a:rPr>
              <a:t>http://www.qdexams.com</a:t>
            </a:r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  <a:hlinkClick r:id="rId2"/>
              </a:rPr>
              <a:t>/</a:t>
            </a:r>
            <a:endParaRPr lang="en-US" sz="12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read.csv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("/Users/npetraco/latex/papers/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linton_handwriting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/LAM_study_mod.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csv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",header=TRUE)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 trick to refer to columns directly by name instead of indices...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attach(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names(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levels(Subject)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levels(Condition)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Pluck out some data to take a closer look at: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[which(Condition=="GEN"  &amp; Segment==1), ]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colnames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samp.of.data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[,9]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length(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histogram(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Mean and median of sample: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median(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4188" y="125306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Load up </a:t>
            </a:r>
            <a:r>
              <a:rPr lang="en-US" sz="2400" dirty="0" err="1">
                <a:latin typeface="Times New Roman"/>
                <a:cs typeface="Times New Roman"/>
              </a:rPr>
              <a:t>LAM_study_mod.csv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00" y="5221037"/>
            <a:ext cx="27178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3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489205" y="23821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Finding our way around R/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5" name="Picture 14" descr="RStudio_screencap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9" y="1132970"/>
            <a:ext cx="8829724" cy="5571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179731">
            <a:off x="840928" y="2471220"/>
            <a:ext cx="4305498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Script Window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179731">
            <a:off x="1523377" y="5221976"/>
            <a:ext cx="299478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Command Line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368978" y="5740383"/>
            <a:ext cx="2479874" cy="79799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28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Needs careful definition but basically: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The data value that occurs the most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262851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Tabulate the data and see which value(s) occur the most: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18" y="4057519"/>
            <a:ext cx="8610600" cy="1066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84" y="5327516"/>
            <a:ext cx="1612900" cy="88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928" y="370768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34336" y="63606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mode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>
            <a:stCxn id="21" idx="3"/>
          </p:cNvCxnSpPr>
          <p:nvPr/>
        </p:nvCxnSpPr>
        <p:spPr>
          <a:xfrm flipV="1">
            <a:off x="3331963" y="5867386"/>
            <a:ext cx="1256036" cy="677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861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466805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Computing modes can get tricky if there are more than one (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multi-modal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102" y="3126403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07315" y="6196634"/>
            <a:ext cx="101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</a:t>
            </a:r>
            <a:r>
              <a:rPr lang="en-US" dirty="0" smtClean="0">
                <a:latin typeface="Times New Roman"/>
                <a:cs typeface="Times New Roman"/>
              </a:rPr>
              <a:t>odes…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40" y="2795880"/>
            <a:ext cx="4349106" cy="1057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82" y="2223458"/>
            <a:ext cx="3163401" cy="23725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146" y="4421813"/>
            <a:ext cx="2311400" cy="8890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825480" y="5030595"/>
            <a:ext cx="1033953" cy="135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1" idx="3"/>
          </p:cNvCxnSpPr>
          <p:nvPr/>
        </p:nvCxnSpPr>
        <p:spPr>
          <a:xfrm flipV="1">
            <a:off x="2825480" y="4951838"/>
            <a:ext cx="1841283" cy="14294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57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882701"/>
            <a:ext cx="8001000" cy="18442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3400" y="1535720"/>
            <a:ext cx="8001000" cy="3347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What’s the mode here?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094" y="1816158"/>
            <a:ext cx="94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Sample: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5800"/>
            <a:ext cx="9144000" cy="13252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3" y="3681882"/>
            <a:ext cx="9057852" cy="31367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010" y="2488841"/>
            <a:ext cx="4725836" cy="365850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4010" y="2488841"/>
            <a:ext cx="4725836" cy="35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9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533400" y="685800"/>
            <a:ext cx="80010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mode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Mode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Average Absolute Velocity for Genuine Signatures, LAM: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303162"/>
            <a:ext cx="4267200" cy="4267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rot="5400000" flipH="1" flipV="1">
            <a:off x="1216453" y="6185586"/>
            <a:ext cx="4647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5400000" flipH="1" flipV="1">
            <a:off x="1089281" y="6211844"/>
            <a:ext cx="533400" cy="31237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1317643" y="6331275"/>
            <a:ext cx="451090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Avg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943738" y="3258519"/>
            <a:ext cx="229526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mode = 9.2541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31562" y="6341762"/>
            <a:ext cx="466794" cy="272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rgbClr val="000000"/>
                </a:solidFill>
                <a:latin typeface="Times New Roman" pitchFamily="18" charset="0"/>
              </a:rPr>
              <a:t>Med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rot="16200000" flipV="1">
            <a:off x="1392025" y="6091709"/>
            <a:ext cx="745866" cy="48191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1981200" y="6688438"/>
            <a:ext cx="4419600" cy="1716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rot="5400000">
            <a:off x="4914108" y="5218906"/>
            <a:ext cx="2971797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150555" y="2635785"/>
            <a:ext cx="4986762" cy="46166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Mode: (kind of.... AVOID!):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[rev(order(table(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AvgAbsVelocity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)))[1]</a:t>
            </a:r>
            <a:r>
              <a:rPr lang="en-US" sz="1200" dirty="0" smtClean="0">
                <a:solidFill>
                  <a:schemeClr val="bg1"/>
                </a:solidFill>
                <a:latin typeface="Courier"/>
                <a:cs typeface="Courier"/>
              </a:rPr>
              <a:t>]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00069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92075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Central Tendency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838200"/>
            <a:ext cx="8686800" cy="52736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Some trivia: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1099"/>
            <a:ext cx="3894083" cy="2509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03" y="2438400"/>
            <a:ext cx="4201297" cy="25908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283" y="5541104"/>
            <a:ext cx="3713702" cy="9304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Nice and symmetric:</a:t>
            </a:r>
          </a:p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 = Median = Mode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rot="5400000" flipH="1" flipV="1">
            <a:off x="6082671" y="4702312"/>
            <a:ext cx="1379152" cy="1588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6233597" y="5257800"/>
            <a:ext cx="1005403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1447800"/>
            <a:ext cx="1162122" cy="512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Modes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 bwMode="auto">
          <a:xfrm rot="5400000">
            <a:off x="6490354" y="1794493"/>
            <a:ext cx="478153" cy="80966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16200000" flipH="1">
            <a:off x="6834354" y="2262353"/>
            <a:ext cx="1005487" cy="41340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14979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990600"/>
            <a:ext cx="8686800" cy="3124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Sample variance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(Almost) the average of squared deviations from the sample mean.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6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819400" y="2633141"/>
          <a:ext cx="30575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1333440" imgH="431640" progId="Equation.3">
                  <p:embed/>
                </p:oleObj>
              </mc:Choice>
              <mc:Fallback>
                <p:oleObj name="Equation" r:id="rId3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33141"/>
                        <a:ext cx="30575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rot="10800000" flipV="1">
            <a:off x="4495800" y="2556941"/>
            <a:ext cx="6096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4533900" y="3357041"/>
            <a:ext cx="3810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V="1">
            <a:off x="5379028" y="3363969"/>
            <a:ext cx="339434" cy="1801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3657600" y="3719945"/>
            <a:ext cx="1223412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data point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i="1" dirty="0"/>
          </a:p>
        </p:txBody>
      </p:sp>
      <p:sp>
        <p:nvSpPr>
          <p:cNvPr id="21" name="Rectangle 20"/>
          <p:cNvSpPr/>
          <p:nvPr/>
        </p:nvSpPr>
        <p:spPr>
          <a:xfrm>
            <a:off x="5189468" y="3567545"/>
            <a:ext cx="139653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sample mean</a:t>
            </a:r>
            <a:endParaRPr lang="en-US" i="1" dirty="0"/>
          </a:p>
        </p:txBody>
      </p:sp>
      <p:sp>
        <p:nvSpPr>
          <p:cNvPr id="22" name="Rectangle 21"/>
          <p:cNvSpPr/>
          <p:nvPr/>
        </p:nvSpPr>
        <p:spPr>
          <a:xfrm>
            <a:off x="5043055" y="2362200"/>
            <a:ext cx="2223686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data points</a:t>
            </a:r>
            <a:endParaRPr lang="en-US" i="1" dirty="0"/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4211785" y="4297215"/>
          <a:ext cx="11652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5" imgW="507960" imgH="253800" progId="Equation.3">
                  <p:embed/>
                </p:oleObj>
              </mc:Choice>
              <mc:Fallback>
                <p:oleObj name="Equation" r:id="rId5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785" y="4297215"/>
                        <a:ext cx="11652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159952" y="4366577"/>
            <a:ext cx="8686800" cy="1805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is 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sample average and standard dev. are the most common measures of central tendency and spread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Sample average and standard dev </a:t>
            </a:r>
            <a:r>
              <a:rPr lang="en-GB" sz="2400" i="1" u="sng" dirty="0" smtClean="0">
                <a:solidFill>
                  <a:srgbClr val="000000"/>
                </a:solidFill>
                <a:latin typeface="Times New Roman" pitchFamily="18" charset="0"/>
              </a:rPr>
              <a:t>have the same units</a:t>
            </a:r>
          </a:p>
        </p:txBody>
      </p:sp>
    </p:spTree>
    <p:extLst>
      <p:ext uri="{BB962C8B-B14F-4D97-AF65-F5344CB8AC3E}">
        <p14:creationId xmlns:p14="http://schemas.microsoft.com/office/powerpoint/2010/main" val="2148387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1775" y="228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31775" y="988377"/>
            <a:ext cx="86868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Times New Roman" pitchFamily="18" charset="0"/>
              </a:rPr>
              <a:t>Standard deviation 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is “instructive” to do by hand a few times: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175" y="2131377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lvl="1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Compute the standard deviation of the following blood alcohol volumes assayed in 10 samples of 10 </a:t>
            </a:r>
            <a:r>
              <a:rPr lang="en-GB" sz="26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L of blood drawn from a drunk driving suspect (units: </a:t>
            </a:r>
            <a:r>
              <a:rPr lang="en-GB" sz="2600" dirty="0" err="1" smtClean="0">
                <a:solidFill>
                  <a:srgbClr val="000000"/>
                </a:solidFill>
                <a:latin typeface="Times New Roman" pitchFamily="18" charset="0"/>
              </a:rPr>
              <a:t>nL</a:t>
            </a:r>
            <a:r>
              <a:rPr lang="en-GB" sz="2600" dirty="0" smtClean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6996" y="3696910"/>
            <a:ext cx="7143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7.97, 7.80, 7.79, 8.12, 8.12, 8.22, 8.03, 7.97, 7.88, 8.08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72" y="5162130"/>
            <a:ext cx="4991100" cy="165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11" y="4217089"/>
            <a:ext cx="91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To prevent writers cramp: 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sd</a:t>
            </a:r>
            <a:r>
              <a:rPr lang="en-US" b="1" dirty="0" smtClean="0">
                <a:latin typeface="Courier"/>
                <a:cs typeface="Courier"/>
              </a:rPr>
              <a:t>(c(</a:t>
            </a:r>
            <a:r>
              <a:rPr lang="en-US" b="1" dirty="0">
                <a:latin typeface="Courier"/>
                <a:cs typeface="Courier"/>
              </a:rPr>
              <a:t>7.97, 7.80, 7.79, 8.12, 8.12, 8.22, 8.03, 7.97, 7.88, </a:t>
            </a:r>
            <a:r>
              <a:rPr lang="en-US" b="1" dirty="0" smtClean="0">
                <a:latin typeface="Courier"/>
                <a:cs typeface="Courier"/>
              </a:rPr>
              <a:t>8.08))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4858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 range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difference between the largest and smallest value in the sample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Very sensitive to outliers (extreme observations)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Percentiles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percentile data value,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, means that 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-percent of the data are smaller than or equal to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344613" lvl="2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Median = 50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percentile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379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381462"/>
            <a:ext cx="8686800" cy="56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is the sample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5768" y="1982813"/>
            <a:ext cx="7979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6770" y="3198377"/>
            <a:ext cx="7295462" cy="203132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Dr. James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Curran's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dafs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(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  <a:hlinkClick r:id="rId3"/>
              </a:rPr>
              <a:t>http://www.stat.auckland.ac.nz/~curran</a:t>
            </a:r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) </a:t>
            </a:r>
            <a:endParaRPr lang="en-US" sz="1400" dirty="0" smtClean="0">
              <a:solidFill>
                <a:srgbClr val="3366FF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dpd.df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 &lt;- 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read.csv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(</a:t>
            </a:r>
            <a:r>
              <a:rPr lang="en-US" sz="1400" dirty="0" err="1" smtClean="0">
                <a:solidFill>
                  <a:srgbClr val="FFFF00"/>
                </a:solidFill>
                <a:latin typeface="Courier"/>
                <a:cs typeface="Courier"/>
              </a:rPr>
              <a:t>file.choose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())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library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dafs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data(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data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Look at column 5 for </a:t>
            </a:r>
            <a:r>
              <a:rPr lang="en-US" sz="1400" dirty="0" err="1">
                <a:solidFill>
                  <a:srgbClr val="FFFF00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endParaRPr lang="en-US" sz="14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Courier"/>
                <a:cs typeface="Courier"/>
              </a:rPr>
              <a:t>                        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concentration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and get its range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diff(range(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[,5])) 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Range as defined in the notes</a:t>
            </a: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55" y="5597877"/>
            <a:ext cx="6337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67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11881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Box-and-whisker plot again for reference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Deoxypyridinoline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conc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6096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801" t="8495" r="2784"/>
          <a:stretch/>
        </p:blipFill>
        <p:spPr>
          <a:xfrm>
            <a:off x="1084713" y="3425825"/>
            <a:ext cx="6878669" cy="2470301"/>
          </a:xfrm>
          <a:prstGeom prst="rect">
            <a:avLst/>
          </a:prstGeom>
        </p:spPr>
      </p:pic>
      <p:sp>
        <p:nvSpPr>
          <p:cNvPr id="10" name="Left-Right Arrow 9"/>
          <p:cNvSpPr/>
          <p:nvPr/>
        </p:nvSpPr>
        <p:spPr bwMode="auto">
          <a:xfrm>
            <a:off x="1388960" y="3896858"/>
            <a:ext cx="6256945" cy="152400"/>
          </a:xfrm>
          <a:prstGeom prst="leftRightArrow">
            <a:avLst/>
          </a:prstGeom>
          <a:solidFill>
            <a:srgbClr val="26FA2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 flipH="1" flipV="1">
            <a:off x="2139406" y="493727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16200000" flipV="1">
            <a:off x="3982061" y="4916490"/>
            <a:ext cx="381000" cy="381000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2829555" y="5145088"/>
            <a:ext cx="457205" cy="1588"/>
          </a:xfrm>
          <a:prstGeom prst="straightConnector1">
            <a:avLst/>
          </a:prstGeom>
          <a:solidFill>
            <a:srgbClr val="00B8FF"/>
          </a:solidFill>
          <a:ln w="349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1086461" y="5125030"/>
            <a:ext cx="1242648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25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325758" y="5125030"/>
            <a:ext cx="1268296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75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-quartile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35949" y="5238224"/>
            <a:ext cx="1099981" cy="62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median</a:t>
            </a:r>
          </a:p>
          <a:p>
            <a:pPr algn="ctr"/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50</a:t>
            </a:r>
            <a:r>
              <a:rPr lang="en-GB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098501" y="3514124"/>
            <a:ext cx="697627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range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84188" y="2552495"/>
            <a:ext cx="7979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0.62, 0.64, 1.14, 1.04, 1.07, 1.83, 1.32, 1.19, 1.28, 0.85, 1.36, 1.16, 1.00, 1.69, 1.62, 1.25, 1.49, 1.45, 1.14, 2.40, 3.05, 2.81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2143" y="5896126"/>
            <a:ext cx="8803812" cy="954107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Box and whiskers plots: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boxplot(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[,5], horizontal = T, range = 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Deoxypyridinoline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conc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.”)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summary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dpd.df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[,5])     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Common summary </a:t>
            </a:r>
            <a:r>
              <a:rPr lang="en-US" sz="1400" dirty="0" smtClean="0">
                <a:solidFill>
                  <a:srgbClr val="FFFF00"/>
                </a:solidFill>
                <a:latin typeface="Courier"/>
                <a:cs typeface="Courier"/>
              </a:rPr>
              <a:t>statistics</a:t>
            </a:r>
            <a:endParaRPr lang="en-US" sz="14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5540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6" grpId="0"/>
      <p:bldP spid="17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Basic Input and Output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5288" y="2376798"/>
            <a:ext cx="211080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&lt;- 4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6789" y="4760925"/>
            <a:ext cx="675038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err="1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3200" dirty="0" smtClean="0">
                <a:solidFill>
                  <a:srgbClr val="000000"/>
                </a:solidFill>
                <a:latin typeface="Courier"/>
                <a:cs typeface="Courier"/>
              </a:rPr>
              <a:t> &lt;- “text goes in quotes”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452" y="3303510"/>
            <a:ext cx="18799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variables</a:t>
            </a:r>
            <a:r>
              <a:rPr lang="en-US" sz="2800" dirty="0" smtClean="0">
                <a:latin typeface="Times New Roman"/>
                <a:cs typeface="Times New Roman"/>
              </a:rPr>
              <a:t>: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store </a:t>
            </a:r>
          </a:p>
          <a:p>
            <a:pPr algn="ctr"/>
            <a:r>
              <a:rPr lang="en-US" sz="2800" dirty="0" smtClean="0">
                <a:latin typeface="Times New Roman"/>
                <a:cs typeface="Times New Roman"/>
              </a:rPr>
              <a:t>information</a:t>
            </a:r>
            <a:endParaRPr lang="en-US" sz="2800" dirty="0">
              <a:latin typeface="Times New Roman"/>
              <a:cs typeface="Times New Roman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02316" y="2961574"/>
            <a:ext cx="1573892" cy="642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1651846" y="4054298"/>
            <a:ext cx="1364306" cy="463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V="1">
            <a:off x="4182205" y="3040792"/>
            <a:ext cx="1132632" cy="7485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415288" y="3981371"/>
            <a:ext cx="1707498" cy="986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59821" y="1918515"/>
            <a:ext cx="242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Numeric input</a:t>
            </a:r>
            <a:r>
              <a:rPr lang="en-US" sz="2800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4158" y="5345701"/>
            <a:ext cx="3562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Text (character) input</a:t>
            </a:r>
            <a:endParaRPr lang="en-US" sz="2800" dirty="0" smtClean="0">
              <a:latin typeface="Times New Roman"/>
              <a:cs typeface="Times New Roman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1500" y="3657856"/>
            <a:ext cx="3519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/>
                <a:cs typeface="Times New Roman"/>
              </a:rPr>
              <a:t>Assignment operator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117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31" y="1004000"/>
            <a:ext cx="6718459" cy="4812899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1730113" y="5663353"/>
            <a:ext cx="1143262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sp>
        <p:nvSpPr>
          <p:cNvPr id="31" name="Rectangle 30"/>
          <p:cNvSpPr/>
          <p:nvPr/>
        </p:nvSpPr>
        <p:spPr>
          <a:xfrm>
            <a:off x="6115803" y="5457342"/>
            <a:ext cx="1305165" cy="420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99</a:t>
            </a:r>
            <a:r>
              <a:rPr lang="en-GB" sz="2200" baseline="30000" dirty="0" smtClean="0">
                <a:solidFill>
                  <a:srgbClr val="000000"/>
                </a:solidFill>
                <a:latin typeface="Times New Roman" pitchFamily="18" charset="0"/>
              </a:rPr>
              <a:t>th</a:t>
            </a: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-%tile</a:t>
            </a:r>
            <a:endParaRPr lang="en-US" sz="220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1976031" y="5036436"/>
            <a:ext cx="1067594" cy="3402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V="1">
            <a:off x="6677113" y="4672753"/>
            <a:ext cx="0" cy="85978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>
          <a:xfrm>
            <a:off x="1653912" y="5945576"/>
            <a:ext cx="14595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1.520024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01921" y="5810657"/>
            <a:ext cx="15177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1.520071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085144" y="4221091"/>
            <a:ext cx="614474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25527" y="3440534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First 1% of the data is </a:t>
            </a:r>
            <a:r>
              <a:rPr lang="en-US" sz="1400" dirty="0" err="1" smtClean="0">
                <a:latin typeface="Times New Roman"/>
                <a:cs typeface="Times New Roman"/>
              </a:rPr>
              <a:t>uo</a:t>
            </a:r>
            <a:r>
              <a:rPr lang="en-US" sz="1400" dirty="0" smtClean="0">
                <a:latin typeface="Times New Roman"/>
                <a:cs typeface="Times New Roman"/>
              </a:rPr>
              <a:t> to here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2707253" y="4207736"/>
            <a:ext cx="0" cy="4231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085145" y="3040932"/>
            <a:ext cx="4593556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16276" y="2244021"/>
            <a:ext cx="1143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First 99% of the data is up to here</a:t>
            </a:r>
            <a:endParaRPr lang="en-US" sz="1400" dirty="0">
              <a:latin typeface="Times New Roman"/>
              <a:cs typeface="Times New Roman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6678701" y="3040932"/>
            <a:ext cx="0" cy="15789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07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36" grpId="0"/>
      <p:bldP spid="36" grpId="1"/>
      <p:bldP spid="37" grpId="0"/>
      <p:bldP spid="39" grpId="0"/>
      <p:bldP spid="39" grpId="1"/>
      <p:bldP spid="4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81000"/>
            <a:ext cx="8607425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800" dirty="0" smtClean="0">
                <a:solidFill>
                  <a:srgbClr val="000000"/>
                </a:solidFill>
                <a:latin typeface="Times New Roman" pitchFamily="18" charset="0"/>
              </a:rPr>
              <a:t>Measures of Data Spread</a:t>
            </a:r>
            <a:endParaRPr lang="en-GB" sz="4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7296" y="2047682"/>
            <a:ext cx="7726419" cy="2554545"/>
          </a:xfrm>
          <a:prstGeom prst="rect">
            <a:avLst/>
          </a:prstGeom>
          <a:solidFill>
            <a:srgbClr val="000045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Finding 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: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First lets get some (fake) data: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rnorm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(1000, mean = 1.52005,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0.00001)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="RI")</a:t>
            </a:r>
          </a:p>
          <a:p>
            <a:endParaRPr lang="en-US" sz="20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# 1% and 99% </a:t>
            </a:r>
            <a:r>
              <a:rPr lang="en-US" sz="2000" dirty="0" err="1" smtClean="0">
                <a:solidFill>
                  <a:srgbClr val="FFFF00"/>
                </a:solidFill>
                <a:latin typeface="Courier"/>
                <a:cs typeface="Courier"/>
              </a:rPr>
              <a:t>quantiles</a:t>
            </a:r>
            <a:r>
              <a:rPr lang="en-US" sz="2000" dirty="0" smtClean="0">
                <a:solidFill>
                  <a:srgbClr val="FFFF00"/>
                </a:solidFill>
                <a:latin typeface="Courier"/>
                <a:cs typeface="Courier"/>
              </a:rPr>
              <a:t> of the data</a:t>
            </a:r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quantile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samp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probs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= c(0.01, 0.99)</a:t>
            </a:r>
            <a:r>
              <a:rPr lang="en-US" sz="2000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60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Get help on an R command: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 </a:t>
            </a: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?command name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?plot brings up html on plot command</a:t>
            </a:r>
            <a:endParaRPr lang="en-GB" sz="4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6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i="1" u="sng" dirty="0" smtClean="0">
                <a:solidFill>
                  <a:srgbClr val="000000"/>
                </a:solidFill>
                <a:latin typeface="Times New Roman" pitchFamily="18" charset="0"/>
              </a:rPr>
              <a:t>If you don’t know the name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Google (my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favorite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??key word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924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R is driven by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functions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245" y="2496763"/>
            <a:ext cx="84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urier"/>
                <a:cs typeface="Courier"/>
              </a:rPr>
              <a:t>func(arguement1, argument2)</a:t>
            </a:r>
            <a:endParaRPr lang="en-US" sz="40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0311" y="5515578"/>
            <a:ext cx="6649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Courier"/>
                <a:cs typeface="Courier"/>
              </a:rPr>
              <a:t>x</a:t>
            </a:r>
            <a:r>
              <a:rPr lang="en-US" sz="4000" dirty="0" smtClean="0">
                <a:latin typeface="Courier"/>
                <a:cs typeface="Courier"/>
              </a:rPr>
              <a:t> &lt;- func(arg1, arg2)</a:t>
            </a:r>
            <a:endParaRPr lang="en-US" sz="4000" dirty="0">
              <a:latin typeface="Courier"/>
              <a:cs typeface="Courier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3447" y="3316348"/>
            <a:ext cx="2248632" cy="951595"/>
            <a:chOff x="613447" y="3548035"/>
            <a:chExt cx="2248632" cy="951595"/>
          </a:xfrm>
        </p:grpSpPr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804438" y="3809603"/>
              <a:ext cx="52472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13447" y="3976410"/>
              <a:ext cx="224863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name</a:t>
              </a:r>
              <a:endParaRPr lang="en-US" sz="28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93310" y="3204650"/>
            <a:ext cx="6490303" cy="1054534"/>
            <a:chOff x="2093310" y="3436337"/>
            <a:chExt cx="6490303" cy="1054534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>
              <a:off x="2093310" y="3436337"/>
              <a:ext cx="3160274" cy="6364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26571" y="3967651"/>
              <a:ext cx="54915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nput to function goes in </a:t>
              </a:r>
              <a:r>
                <a:rPr lang="en-GB" sz="2800" i="1" u="sng" dirty="0" smtClean="0">
                  <a:solidFill>
                    <a:srgbClr val="000000"/>
                  </a:solidFill>
                  <a:latin typeface="Times New Roman" pitchFamily="18" charset="0"/>
                </a:rPr>
                <a:t>parenthesis</a:t>
              </a:r>
              <a:endParaRPr lang="en-US" sz="2800" i="1" u="sng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53586" y="3436337"/>
              <a:ext cx="3330027" cy="6364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4022" y="4802882"/>
            <a:ext cx="6986182" cy="938809"/>
            <a:chOff x="-1169400" y="3977997"/>
            <a:chExt cx="6986182" cy="938809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 flipV="1">
              <a:off x="-149044" y="4501217"/>
              <a:ext cx="1567795" cy="4155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169400" y="3977997"/>
              <a:ext cx="698618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GB" sz="2800" dirty="0" smtClean="0">
                  <a:solidFill>
                    <a:srgbClr val="000000"/>
                  </a:solidFill>
                  <a:latin typeface="Times New Roman" pitchFamily="18" charset="0"/>
                </a:rPr>
                <a:t>unction returns something; gets dumped into </a:t>
              </a:r>
              <a:r>
                <a:rPr lang="en-GB" sz="2800" dirty="0" err="1" smtClean="0">
                  <a:solidFill>
                    <a:srgbClr val="000000"/>
                  </a:solidFill>
                  <a:latin typeface="Courier"/>
                  <a:cs typeface="Courier"/>
                </a:rPr>
                <a:t>x</a:t>
              </a:r>
              <a:endParaRPr lang="en-US" sz="2800" dirty="0">
                <a:latin typeface="Courier"/>
                <a:cs typeface="Courier"/>
              </a:endParaRPr>
            </a:p>
          </p:txBody>
        </p: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8120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Say we have a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vector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some data. Let’s enter it into R: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Using R functions: Example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5017" y="2583358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Enter in the vector of data: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c(-2*pi, -1.5*pi, -1*pi, -0.5*pi, 0, 0.5*pi, 1*pi,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1.5*pi, 2*pi)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5017" y="1695674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-2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-1.5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…, 2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31775" y="4104085"/>
            <a:ext cx="8686800" cy="887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sin()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of each of your data points: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017" y="4961173"/>
            <a:ext cx="8454183" cy="9233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Example of USING a function: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sin(</a:t>
            </a:r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dat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out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53889"/>
            <a:ext cx="9144000" cy="66907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1617579" y="3168316"/>
            <a:ext cx="1684421" cy="68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61896" y="3667913"/>
            <a:ext cx="267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c() is the “collect”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9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152400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Plots: Look at your data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315875"/>
            <a:ext cx="8686800" cy="1195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 will visualize our results as much as possible. Let’s make some basic plots!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2164409"/>
            <a:ext cx="8686800" cy="8484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Plot cosine from -5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to 2.8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, and use 100 data points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017" y="3372095"/>
            <a:ext cx="8454183" cy="175432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seq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 generates a sequence:</a:t>
            </a:r>
            <a:endParaRPr lang="en-US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x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(from= -5*pi, to= 2.8*pi,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100)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cos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plot(x, y, type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=“l”)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564105" y="3147824"/>
            <a:ext cx="828842" cy="5685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312739" y="2949790"/>
            <a:ext cx="3832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Handy R function we’ll use all the time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99515" y="4052992"/>
            <a:ext cx="3540048" cy="14860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121327" y="4390742"/>
            <a:ext cx="4175096" cy="1391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257274" y="5623992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042931" y="5354423"/>
            <a:ext cx="1742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Defines “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x-axis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688816" y="5126422"/>
            <a:ext cx="270232" cy="655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89626" y="5727598"/>
            <a:ext cx="3584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Extra argument to connect the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7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4" grpId="0"/>
      <p:bldP spid="19" grpId="0"/>
      <p:bldP spid="20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2713</Words>
  <Application>Microsoft Macintosh PowerPoint</Application>
  <PresentationFormat>On-screen Show (4:3)</PresentationFormat>
  <Paragraphs>477</Paragraphs>
  <Slides>51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11</cp:revision>
  <dcterms:created xsi:type="dcterms:W3CDTF">2018-01-21T21:07:06Z</dcterms:created>
  <dcterms:modified xsi:type="dcterms:W3CDTF">2018-02-06T14:22:52Z</dcterms:modified>
</cp:coreProperties>
</file>