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7" r:id="rId12"/>
    <p:sldId id="278" r:id="rId13"/>
    <p:sldId id="274" r:id="rId14"/>
    <p:sldId id="273" r:id="rId15"/>
    <p:sldId id="276" r:id="rId16"/>
    <p:sldId id="275" r:id="rId17"/>
    <p:sldId id="279" r:id="rId18"/>
    <p:sldId id="280" r:id="rId19"/>
    <p:sldId id="281" r:id="rId20"/>
    <p:sldId id="283" r:id="rId21"/>
    <p:sldId id="284" r:id="rId22"/>
    <p:sldId id="285" r:id="rId23"/>
    <p:sldId id="288" r:id="rId24"/>
    <p:sldId id="291" r:id="rId25"/>
    <p:sldId id="286" r:id="rId26"/>
    <p:sldId id="287" r:id="rId27"/>
    <p:sldId id="289" r:id="rId28"/>
    <p:sldId id="282" r:id="rId29"/>
    <p:sldId id="292" r:id="rId30"/>
    <p:sldId id="294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D1F3-839B-1348-B5DE-BD065941B883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D814-6B13-F149-A88E-7A218120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7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2D814-6B13-F149-A88E-7A218120DD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7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7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5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843F-E372-DB4D-9B2A-6B0B9A66C7EF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6843F-E372-DB4D-9B2A-6B0B9A66C7EF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E1E3C-FA10-1B4C-8BE9-F713B7875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6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2.bin"/><Relationship Id="rId10" Type="http://schemas.openxmlformats.org/officeDocument/2006/relationships/image" Target="../media/image2.wmf"/><Relationship Id="rId11" Type="http://schemas.openxmlformats.org/officeDocument/2006/relationships/image" Target="../media/image6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6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8" Type="http://schemas.openxmlformats.org/officeDocument/2006/relationships/image" Target="../media/image25.png"/><Relationship Id="rId9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4.emf"/><Relationship Id="rId5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7.png"/><Relationship Id="rId5" Type="http://schemas.openxmlformats.org/officeDocument/2006/relationships/hyperlink" Target="https://www.youtube.com/watch?v=OTO1DygELpY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9.emf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7.emf"/><Relationship Id="rId5" Type="http://schemas.openxmlformats.org/officeDocument/2006/relationships/image" Target="../media/image38.emf"/><Relationship Id="rId6" Type="http://schemas.openxmlformats.org/officeDocument/2006/relationships/image" Target="../media/image39.emf"/><Relationship Id="rId7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6470" y="2647843"/>
            <a:ext cx="3132138" cy="284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0470" y="3486043"/>
            <a:ext cx="1214437" cy="779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Bayesian Methods</a:t>
            </a:r>
          </a:p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Basic Parametric Bayesian Inference</a:t>
            </a:r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459630"/>
              </p:ext>
            </p:extLst>
          </p:nvPr>
        </p:nvGraphicFramePr>
        <p:xfrm>
          <a:off x="4298142" y="527833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r:id="rId7" imgW="723960" imgH="361800" progId="">
                  <p:embed/>
                </p:oleObj>
              </mc:Choice>
              <mc:Fallback>
                <p:oleObj r:id="rId7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42" y="527833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530678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r:id="rId9" imgW="76320" imgH="181080" progId="">
                  <p:embed/>
                </p:oleObj>
              </mc:Choice>
              <mc:Fallback>
                <p:oleObj r:id="rId9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61676" y="2713112"/>
            <a:ext cx="3124859" cy="277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0038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The lets determine the posterior with a Beta(1,1) prior on </a:t>
            </a:r>
            <a:r>
              <a:rPr lang="en-US" sz="2800" dirty="0" err="1" smtClean="0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Heads</a:t>
            </a:r>
            <a:r>
              <a:rPr lang="en-US" sz="2800" dirty="0" smtClean="0">
                <a:latin typeface="Times New Roman"/>
                <a:cs typeface="Times New Roman"/>
              </a:rPr>
              <a:t> and a Binomial likelihood model for the data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218" y="5443492"/>
            <a:ext cx="46228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218" y="3771355"/>
            <a:ext cx="3746500" cy="4699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81030" y="3597983"/>
            <a:ext cx="923701" cy="8425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1030" y="5310636"/>
            <a:ext cx="923701" cy="8425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4"/>
            <a:endCxn id="18" idx="0"/>
          </p:cNvCxnSpPr>
          <p:nvPr/>
        </p:nvCxnSpPr>
        <p:spPr>
          <a:xfrm>
            <a:off x="1242881" y="4440558"/>
            <a:ext cx="0" cy="87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t="21020" r="86141" b="3417"/>
          <a:stretch/>
        </p:blipFill>
        <p:spPr>
          <a:xfrm>
            <a:off x="983268" y="3870671"/>
            <a:ext cx="519226" cy="35507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r="94596"/>
          <a:stretch/>
        </p:blipFill>
        <p:spPr>
          <a:xfrm>
            <a:off x="1130803" y="5481976"/>
            <a:ext cx="249814" cy="4699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4279" y="6153211"/>
            <a:ext cx="8441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Directed Acyclic Graph (</a:t>
            </a:r>
            <a:r>
              <a:rPr lang="en-US" sz="2800" b="1" dirty="0" smtClean="0">
                <a:latin typeface="Times New Roman"/>
                <a:cs typeface="Times New Roman"/>
              </a:rPr>
              <a:t>DAG</a:t>
            </a:r>
            <a:r>
              <a:rPr lang="en-US" sz="2800" dirty="0" smtClean="0">
                <a:latin typeface="Times New Roman"/>
                <a:cs typeface="Times New Roman"/>
              </a:rPr>
              <a:t>) representation: joint PDF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25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The model is simple enough that we can obtain an analytical solution for the posterior: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4" y="3963699"/>
            <a:ext cx="85217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3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The model is simple enough that we can obtain an analytical solution for the posterior: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74075" y="4407308"/>
            <a:ext cx="0" cy="732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699" y="5139527"/>
            <a:ext cx="8721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Conjugate model</a:t>
            </a:r>
            <a:r>
              <a:rPr lang="en-US" sz="2400" dirty="0" smtClean="0">
                <a:latin typeface="Times New Roman"/>
                <a:cs typeface="Times New Roman"/>
              </a:rPr>
              <a:t>: When the posterior is the same form as the prior.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24" y="3921849"/>
            <a:ext cx="7073900" cy="469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4643" y="5611570"/>
            <a:ext cx="60606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/>
                <a:cs typeface="Times New Roman"/>
              </a:rPr>
              <a:t>Many of these models were derived by Prof. </a:t>
            </a:r>
            <a:r>
              <a:rPr lang="en-US" sz="2200" dirty="0" err="1">
                <a:latin typeface="Times New Roman"/>
                <a:cs typeface="Times New Roman"/>
              </a:rPr>
              <a:t>Shenkin’s</a:t>
            </a:r>
            <a:r>
              <a:rPr lang="en-US" sz="2200" dirty="0">
                <a:latin typeface="Times New Roman"/>
                <a:cs typeface="Times New Roman"/>
              </a:rPr>
              <a:t> cousin: Howard </a:t>
            </a:r>
            <a:r>
              <a:rPr lang="en-US" sz="2200" dirty="0" err="1" smtClean="0">
                <a:latin typeface="Times New Roman"/>
                <a:cs typeface="Times New Roman"/>
              </a:rPr>
              <a:t>Raiffa</a:t>
            </a:r>
            <a:r>
              <a:rPr lang="en-US" sz="2200" dirty="0" smtClean="0">
                <a:latin typeface="Times New Roman"/>
                <a:cs typeface="Times New Roman"/>
              </a:rPr>
              <a:t>! </a:t>
            </a:r>
            <a:r>
              <a:rPr lang="en-US" sz="2200" u="sng" dirty="0" smtClean="0">
                <a:latin typeface="Times New Roman"/>
                <a:cs typeface="Times New Roman"/>
              </a:rPr>
              <a:t>Wow</a:t>
            </a:r>
            <a:r>
              <a:rPr lang="en-US" sz="2200" dirty="0" smtClean="0">
                <a:latin typeface="Times New Roman"/>
                <a:cs typeface="Times New Roman"/>
              </a:rPr>
              <a:t>!</a:t>
            </a:r>
            <a:endParaRPr lang="en-US" sz="22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4427" y="6461876"/>
            <a:ext cx="64915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/>
                <a:cs typeface="Times New Roman"/>
              </a:rPr>
              <a:t>Cf. </a:t>
            </a:r>
            <a:r>
              <a:rPr lang="en-US" sz="1600" dirty="0" err="1" smtClean="0">
                <a:latin typeface="Times New Roman"/>
                <a:cs typeface="Times New Roman"/>
              </a:rPr>
              <a:t>Raiffa</a:t>
            </a:r>
            <a:r>
              <a:rPr lang="en-US" sz="1600" dirty="0">
                <a:latin typeface="Times New Roman"/>
                <a:cs typeface="Times New Roman"/>
              </a:rPr>
              <a:t>, H. and </a:t>
            </a:r>
            <a:r>
              <a:rPr lang="en-US" sz="1600" dirty="0" err="1" smtClean="0">
                <a:latin typeface="Times New Roman"/>
                <a:cs typeface="Times New Roman"/>
              </a:rPr>
              <a:t>Schlaiffer</a:t>
            </a:r>
            <a:r>
              <a:rPr lang="en-US" sz="1600" dirty="0">
                <a:latin typeface="Times New Roman"/>
                <a:cs typeface="Times New Roman"/>
              </a:rPr>
              <a:t>, R. (1961). Applied Statistical Decision Theory.</a:t>
            </a:r>
          </a:p>
        </p:txBody>
      </p:sp>
    </p:spTree>
    <p:extLst>
      <p:ext uri="{BB962C8B-B14F-4D97-AF65-F5344CB8AC3E}">
        <p14:creationId xmlns:p14="http://schemas.microsoft.com/office/powerpoint/2010/main" val="330184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40" r="603" b="4626"/>
          <a:stretch/>
        </p:blipFill>
        <p:spPr>
          <a:xfrm>
            <a:off x="135116" y="310729"/>
            <a:ext cx="4404123" cy="3363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164" y="310729"/>
            <a:ext cx="4241544" cy="33639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49" y="1220524"/>
            <a:ext cx="612924" cy="343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847" y="3567120"/>
            <a:ext cx="180836" cy="144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6757" y="1220553"/>
            <a:ext cx="1467103" cy="343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t="3403" b="1"/>
          <a:stretch/>
        </p:blipFill>
        <p:spPr>
          <a:xfrm>
            <a:off x="2496605" y="3674712"/>
            <a:ext cx="4092931" cy="3079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8424" y="4390088"/>
            <a:ext cx="1458534" cy="3415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479" y="3570910"/>
            <a:ext cx="180836" cy="1446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239" y="6678299"/>
            <a:ext cx="180836" cy="1446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53847" y="4269979"/>
            <a:ext cx="198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At this point, what would you bet on, H or T?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30072" y="824108"/>
            <a:ext cx="0" cy="2539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49968" y="2840763"/>
            <a:ext cx="156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 smtClean="0">
                <a:latin typeface="Times New Roman"/>
                <a:cs typeface="Times New Roman"/>
              </a:rPr>
              <a:t>Side note</a:t>
            </a:r>
            <a:r>
              <a:rPr lang="en-US" sz="1400" dirty="0" smtClean="0">
                <a:latin typeface="Times New Roman"/>
                <a:cs typeface="Times New Roman"/>
              </a:rPr>
              <a:t>: the MLE for </a:t>
            </a:r>
            <a:r>
              <a:rPr lang="en-US" sz="1400" dirty="0" smtClean="0">
                <a:latin typeface="Symbol" charset="2"/>
                <a:cs typeface="Symbol" charset="2"/>
              </a:rPr>
              <a:t>p</a:t>
            </a:r>
            <a:endParaRPr lang="en-US" sz="1400" dirty="0">
              <a:latin typeface="Symbol" charset="2"/>
              <a:cs typeface="Symbol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879" y="4335005"/>
            <a:ext cx="2030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Given this model, why does the posterior look like “the data”? 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605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Most of the posteriors we will model will not have an analytical form.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62" y="4038699"/>
            <a:ext cx="6870700" cy="4699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823933" y="4508599"/>
            <a:ext cx="3526536" cy="54575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3383" y="4939514"/>
            <a:ext cx="843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Picking picking any prior in general leads to an analytically intractable posterior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161724" y="4508599"/>
            <a:ext cx="5039839" cy="54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1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Most of the posteriors we will model will not have an analytical form.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3" y="3850758"/>
            <a:ext cx="8851753" cy="8913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553" y="3227545"/>
            <a:ext cx="19532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lang="en-US" sz="2600" dirty="0" smtClean="0">
                <a:solidFill>
                  <a:prstClr val="black"/>
                </a:solidFill>
                <a:latin typeface="Times New Roman"/>
                <a:cs typeface="Times New Roman"/>
              </a:rPr>
              <a:t>example:</a:t>
            </a:r>
            <a:endParaRPr lang="en-US" sz="26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021" y="5254985"/>
            <a:ext cx="5616835" cy="5465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09440" y="5969260"/>
            <a:ext cx="3428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From the law of total probability.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Can’t do this integral analytically...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404930" y="4742152"/>
            <a:ext cx="1905141" cy="66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94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But, we can (often) get these posteriors </a:t>
            </a:r>
            <a:r>
              <a:rPr lang="en-US" sz="2800" i="1" u="sng" dirty="0" smtClean="0">
                <a:latin typeface="Times New Roman"/>
                <a:cs typeface="Times New Roman"/>
              </a:rPr>
              <a:t>numerically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03" y="3052471"/>
            <a:ext cx="6150165" cy="4206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93088"/>
            <a:ext cx="9144000" cy="3994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6728" y="5341983"/>
            <a:ext cx="764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General trick: Markov Chain Monte Carlo: </a:t>
            </a:r>
            <a:r>
              <a:rPr lang="en-US" sz="2800" b="1" dirty="0" smtClean="0">
                <a:latin typeface="Times New Roman"/>
                <a:cs typeface="Times New Roman"/>
              </a:rPr>
              <a:t>MCMC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182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MCMC in a Nutshell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But, we can (often) get these posteriors </a:t>
            </a:r>
            <a:r>
              <a:rPr lang="en-US" sz="2800" i="1" u="sng" dirty="0" smtClean="0">
                <a:latin typeface="Times New Roman"/>
                <a:cs typeface="Times New Roman"/>
              </a:rPr>
              <a:t>numerically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6757" y="4446691"/>
            <a:ext cx="2612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By specifying these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8403" y="4802895"/>
            <a:ext cx="6673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MCMC allows us to sample </a:t>
            </a:r>
            <a:r>
              <a:rPr lang="en-US" sz="2400" dirty="0" smtClean="0">
                <a:latin typeface="Times New Roman"/>
                <a:cs typeface="Times New Roman"/>
              </a:rPr>
              <a:t>proportionally from this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353" y="5313078"/>
            <a:ext cx="7305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We avoid having to explicitly evaluate any nasty integrals 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24" y="3601230"/>
            <a:ext cx="4495800" cy="46990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9" idx="0"/>
          </p:cNvCxnSpPr>
          <p:nvPr/>
        </p:nvCxnSpPr>
        <p:spPr>
          <a:xfrm flipH="1" flipV="1">
            <a:off x="4377770" y="4071130"/>
            <a:ext cx="375069" cy="375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4752839" y="4071130"/>
            <a:ext cx="341048" cy="375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30680" y="4155985"/>
            <a:ext cx="0" cy="67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103" y="1540560"/>
            <a:ext cx="3565341" cy="1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364" y="6040632"/>
            <a:ext cx="828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A nice explanation of basic Metropolis</a:t>
            </a:r>
            <a:r>
              <a:rPr lang="en-US" dirty="0">
                <a:latin typeface="Times New Roman"/>
                <a:cs typeface="Times New Roman"/>
              </a:rPr>
              <a:t>-Hastings MCMC by STATA: </a:t>
            </a:r>
            <a:endParaRPr lang="en-US" dirty="0" smtClean="0">
              <a:latin typeface="Times New Roman"/>
              <a:cs typeface="Times New Roman"/>
            </a:endParaRPr>
          </a:p>
          <a:p>
            <a:pPr algn="ctr"/>
            <a:r>
              <a:rPr lang="en-US" dirty="0" smtClean="0">
                <a:latin typeface="Times New Roman"/>
                <a:cs typeface="Times New Roman"/>
                <a:hlinkClick r:id="rId5"/>
              </a:rPr>
              <a:t>https</a:t>
            </a:r>
            <a:r>
              <a:rPr lang="en-US" dirty="0">
                <a:latin typeface="Times New Roman"/>
                <a:cs typeface="Times New Roman"/>
                <a:hlinkClick r:id="rId5"/>
              </a:rPr>
              <a:t>://www.youtube.com/watch?v=</a:t>
            </a:r>
            <a:r>
              <a:rPr lang="en-US" dirty="0" smtClean="0">
                <a:latin typeface="Times New Roman"/>
                <a:cs typeface="Times New Roman"/>
                <a:hlinkClick r:id="rId5"/>
              </a:rPr>
              <a:t>OTO1DygELpY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198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Back to: 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33" y="1325608"/>
            <a:ext cx="6728795" cy="293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4151" y="5934670"/>
            <a:ext cx="4799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(B)</a:t>
            </a:r>
            <a:r>
              <a:rPr lang="en-US" dirty="0" err="1" smtClean="0">
                <a:latin typeface="Times New Roman"/>
                <a:cs typeface="Times New Roman"/>
              </a:rPr>
              <a:t>ayesian</a:t>
            </a:r>
            <a:r>
              <a:rPr lang="en-US" dirty="0" smtClean="0">
                <a:latin typeface="Times New Roman"/>
                <a:cs typeface="Times New Roman"/>
              </a:rPr>
              <a:t> Inference (U)sing (G)</a:t>
            </a:r>
            <a:r>
              <a:rPr lang="en-US" dirty="0" err="1" smtClean="0">
                <a:latin typeface="Times New Roman"/>
                <a:cs typeface="Times New Roman"/>
              </a:rPr>
              <a:t>ibbs</a:t>
            </a:r>
            <a:r>
              <a:rPr lang="en-US" dirty="0" smtClean="0">
                <a:latin typeface="Times New Roman"/>
                <a:cs typeface="Times New Roman"/>
              </a:rPr>
              <a:t> (S)</a:t>
            </a:r>
            <a:r>
              <a:rPr lang="en-US" dirty="0" err="1" smtClean="0">
                <a:latin typeface="Times New Roman"/>
                <a:cs typeface="Times New Roman"/>
              </a:rPr>
              <a:t>ampling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BUGS language </a:t>
            </a:r>
          </a:p>
          <a:p>
            <a:pPr algn="ctr"/>
            <a:r>
              <a:rPr lang="en-US" b="1" dirty="0" smtClean="0">
                <a:latin typeface="Times New Roman"/>
                <a:cs typeface="Times New Roman"/>
              </a:rPr>
              <a:t>JAGS</a:t>
            </a:r>
            <a:r>
              <a:rPr lang="en-US" dirty="0" smtClean="0">
                <a:latin typeface="Times New Roman"/>
                <a:cs typeface="Times New Roman"/>
              </a:rPr>
              <a:t> Dialect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8352" y="5938462"/>
            <a:ext cx="152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Stan</a:t>
            </a:r>
            <a:r>
              <a:rPr lang="en-US" dirty="0" smtClean="0">
                <a:latin typeface="Times New Roman"/>
                <a:cs typeface="Times New Roman"/>
              </a:rPr>
              <a:t> language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408" y="2163279"/>
            <a:ext cx="2985889" cy="3754874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data{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n;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s;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real mu;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real &lt;lower=0&gt; sigma;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parameters{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real Z;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model{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Z ~ normal(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mu,sigma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); 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s ~ 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binomial_logit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n,Z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); </a:t>
            </a:r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generated quantities{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real pi;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pi = 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inv_logit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(Z);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}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5673" y="2669658"/>
            <a:ext cx="2985889" cy="203132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hr-HR" sz="1400" dirty="0" smtClean="0">
                <a:solidFill>
                  <a:schemeClr val="bg1"/>
                </a:solidFill>
                <a:latin typeface="Courier"/>
                <a:cs typeface="Courier"/>
              </a:rPr>
              <a:t>model</a:t>
            </a:r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# Likelihood: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s ~ dbinom(n, ppi)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# Prior: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Z ~ dnorm(0, 1/</a:t>
            </a:r>
            <a:r>
              <a:rPr lang="hr-HR" sz="1400" dirty="0" smtClean="0">
                <a:solidFill>
                  <a:schemeClr val="bg1"/>
                </a:solidFill>
                <a:latin typeface="Courier"/>
                <a:cs typeface="Courier"/>
              </a:rPr>
              <a:t>(1.25^</a:t>
            </a:r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2))</a:t>
            </a:r>
          </a:p>
          <a:p>
            <a:r>
              <a:rPr lang="hr-HR" sz="1400" dirty="0">
                <a:solidFill>
                  <a:schemeClr val="bg1"/>
                </a:solidFill>
                <a:latin typeface="Courier"/>
                <a:cs typeface="Courier"/>
              </a:rPr>
              <a:t>  ppi &lt;- ilogit(Z)</a:t>
            </a:r>
          </a:p>
          <a:p>
            <a:r>
              <a:rPr lang="hr-HR" sz="1400" dirty="0" smtClean="0">
                <a:solidFill>
                  <a:schemeClr val="bg1"/>
                </a:solidFill>
                <a:latin typeface="Courier"/>
                <a:cs typeface="Courier"/>
              </a:rPr>
              <a:t>}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2192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Back to: 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33" y="1325608"/>
            <a:ext cx="6728795" cy="2939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0977" y="17758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Prior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85783" y="1738833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prstClr val="black"/>
                </a:solidFill>
                <a:latin typeface="Times New Roman"/>
                <a:cs typeface="Times New Roman"/>
              </a:rPr>
              <a:t>Posterior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079" y="2402721"/>
            <a:ext cx="4401793" cy="35789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28" y="2473070"/>
            <a:ext cx="4284179" cy="348329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4067982" y="1893748"/>
            <a:ext cx="1118194" cy="289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006" y="2504869"/>
            <a:ext cx="3015162" cy="184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6176" y="2484990"/>
            <a:ext cx="3356782" cy="2042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3405" y="6124182"/>
            <a:ext cx="6902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So do you believe the coin is fair after observing data?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937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Bayesian Methods</a:t>
            </a:r>
          </a:p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This is probably a more apt </a:t>
            </a:r>
            <a:r>
              <a:rPr lang="en-US" sz="3600" dirty="0">
                <a:latin typeface="Times New Roman"/>
                <a:cs typeface="Times New Roman"/>
              </a:rPr>
              <a:t>m</a:t>
            </a:r>
            <a:r>
              <a:rPr lang="en-US" sz="3600" dirty="0" smtClean="0">
                <a:latin typeface="Times New Roman"/>
                <a:cs typeface="Times New Roman"/>
              </a:rPr>
              <a:t>eme for us:</a:t>
            </a:r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36" y="2251962"/>
            <a:ext cx="7466676" cy="39698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31255" y="6107459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Times New Roman"/>
                <a:cs typeface="Times New Roman"/>
              </a:rPr>
              <a:t>Credit:unknown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24220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Glimpse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nto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553" y="1712961"/>
            <a:ext cx="86202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It’s easy to expand into many other statistical methods within the Bayesian framework</a:t>
            </a:r>
            <a:endParaRPr lang="en-US" sz="28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i="1" u="sng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: all parameters of a model </a:t>
            </a:r>
            <a:r>
              <a:rPr lang="en-US" sz="2400" i="1" u="sng" dirty="0" smtClean="0">
                <a:latin typeface="Times New Roman"/>
                <a:cs typeface="Times New Roman"/>
              </a:rPr>
              <a:t>have </a:t>
            </a:r>
            <a:r>
              <a:rPr lang="en-US" sz="2400" i="1" u="sng" dirty="0">
                <a:latin typeface="Times New Roman"/>
                <a:cs typeface="Times New Roman"/>
              </a:rPr>
              <a:t>distributions</a:t>
            </a:r>
            <a:r>
              <a:rPr lang="en-US" sz="2400" dirty="0">
                <a:latin typeface="Times New Roman"/>
                <a:cs typeface="Times New Roman"/>
              </a:rPr>
              <a:t> (Bayesian</a:t>
            </a:r>
            <a:r>
              <a:rPr lang="en-US" sz="2400" dirty="0" smtClean="0">
                <a:latin typeface="Times New Roman"/>
                <a:cs typeface="Times New Roman"/>
              </a:rPr>
              <a:t>), instead of being unknown but </a:t>
            </a:r>
            <a:r>
              <a:rPr lang="en-US" sz="2400" i="1" u="sng" dirty="0" smtClean="0">
                <a:latin typeface="Times New Roman"/>
                <a:cs typeface="Times New Roman"/>
              </a:rPr>
              <a:t>fixed</a:t>
            </a:r>
            <a:r>
              <a:rPr lang="en-US" sz="2400" dirty="0" smtClean="0">
                <a:latin typeface="Times New Roman"/>
                <a:cs typeface="Times New Roman"/>
              </a:rPr>
              <a:t> (frequentist).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42164"/>
          <a:stretch/>
        </p:blipFill>
        <p:spPr>
          <a:xfrm>
            <a:off x="2291643" y="4858385"/>
            <a:ext cx="3937000" cy="520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409243" y="5467985"/>
            <a:ext cx="3937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02943" y="5467985"/>
            <a:ext cx="5842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104443" y="5988685"/>
            <a:ext cx="495300" cy="27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85967" y="6051153"/>
            <a:ext cx="1081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intercept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0405" y="6405716"/>
            <a:ext cx="2494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lang="en-US" sz="2000" dirty="0" smtClean="0">
                <a:latin typeface="Times New Roman"/>
                <a:cs typeface="Times New Roman"/>
              </a:rPr>
              <a:t>egression coefficients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933243" y="5379085"/>
            <a:ext cx="327969" cy="672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70670" y="5892963"/>
            <a:ext cx="2890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e</a:t>
            </a:r>
            <a:r>
              <a:rPr lang="en-US" sz="2000" b="1" dirty="0" smtClean="0">
                <a:latin typeface="Times New Roman"/>
                <a:cs typeface="Times New Roman"/>
              </a:rPr>
              <a:t>xplanatory </a:t>
            </a:r>
            <a:r>
              <a:rPr lang="en-US" sz="2000" dirty="0" smtClean="0">
                <a:latin typeface="Times New Roman"/>
                <a:cs typeface="Times New Roman"/>
              </a:rPr>
              <a:t>or</a:t>
            </a:r>
            <a:r>
              <a:rPr lang="en-US" sz="2000" b="1" dirty="0" smtClean="0">
                <a:latin typeface="Times New Roman"/>
                <a:cs typeface="Times New Roman"/>
              </a:rPr>
              <a:t> predictor</a:t>
            </a:r>
          </a:p>
          <a:p>
            <a:r>
              <a:rPr lang="en-US" sz="2000" dirty="0" smtClean="0">
                <a:latin typeface="Times New Roman"/>
                <a:cs typeface="Times New Roman"/>
              </a:rPr>
              <a:t>variable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5840" y="5587543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response</a:t>
            </a:r>
            <a:r>
              <a:rPr lang="en-US" sz="2000" dirty="0" smtClean="0">
                <a:latin typeface="Times New Roman"/>
                <a:cs typeface="Times New Roman"/>
              </a:rPr>
              <a:t> variable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91643" y="5379085"/>
            <a:ext cx="101600" cy="33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53067" y="5569585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error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58743" y="5264785"/>
            <a:ext cx="0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>
            <a:off x="3599743" y="4418664"/>
            <a:ext cx="842167" cy="43972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41910" y="4418664"/>
            <a:ext cx="0" cy="43972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41910" y="4418664"/>
            <a:ext cx="1342751" cy="47592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8974" y="3874430"/>
            <a:ext cx="79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These are given a priori </a:t>
            </a:r>
            <a:r>
              <a:rPr lang="en-US" i="1" u="sng" dirty="0" smtClean="0">
                <a:latin typeface="Times New Roman"/>
                <a:cs typeface="Times New Roman"/>
              </a:rPr>
              <a:t>distributions</a:t>
            </a:r>
            <a:r>
              <a:rPr lang="en-US" dirty="0" smtClean="0">
                <a:latin typeface="Times New Roman"/>
                <a:cs typeface="Times New Roman"/>
              </a:rPr>
              <a:t> which are updated in light of the data 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 and </a:t>
            </a:r>
            <a:r>
              <a:rPr lang="en-US" i="1" dirty="0" err="1" smtClean="0">
                <a:latin typeface="Times New Roman"/>
                <a:cs typeface="Times New Roman"/>
              </a:rPr>
              <a:t>y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i</a:t>
            </a:r>
            <a:endParaRPr lang="en-US" i="1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441910" y="4217846"/>
            <a:ext cx="0" cy="20081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20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8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Glimpse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nto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4274"/>
          <a:stretch/>
        </p:blipFill>
        <p:spPr>
          <a:xfrm>
            <a:off x="1625766" y="1949101"/>
            <a:ext cx="5943417" cy="45687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9376" y="124042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GC-Ethanol: </a:t>
            </a:r>
            <a:r>
              <a:rPr lang="en-US" sz="2400" dirty="0" err="1" smtClean="0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2917" y="6476093"/>
            <a:ext cx="293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Concentration (standardized)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326344" y="3673404"/>
            <a:ext cx="306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Peak Area Ratio (standardized)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962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Glimpse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nto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9376" y="124042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GC-Ethanol: </a:t>
            </a:r>
            <a:r>
              <a:rPr lang="en-US" sz="2400" dirty="0" err="1" smtClean="0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68" y="3016214"/>
            <a:ext cx="2487150" cy="3322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654" y="2456587"/>
            <a:ext cx="1005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Priors: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79" y="4017641"/>
            <a:ext cx="2397361" cy="3322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53033" y="1863537"/>
            <a:ext cx="5545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Best fit line: Simple linear regression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2451" y="2915613"/>
            <a:ext cx="4988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Fairly uninformative, but </a:t>
            </a:r>
            <a:r>
              <a:rPr lang="en-US" sz="2400" dirty="0" err="1" smtClean="0">
                <a:latin typeface="Times New Roman"/>
                <a:cs typeface="Times New Roman"/>
              </a:rPr>
              <a:t>realistic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Gelman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3975" y="3431658"/>
            <a:ext cx="495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Vaguely informative, but </a:t>
            </a:r>
            <a:r>
              <a:rPr lang="en-US" sz="2400" dirty="0" err="1" smtClean="0">
                <a:latin typeface="Times New Roman"/>
                <a:cs typeface="Times New Roman"/>
              </a:rPr>
              <a:t>realistic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Gelman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2926" y="3926252"/>
            <a:ext cx="3590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A standard realistic choice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3654" y="4734137"/>
            <a:ext cx="332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Likelihood (Data model):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906" y="5637444"/>
            <a:ext cx="3998818" cy="3506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91" y="3520570"/>
            <a:ext cx="3077357" cy="3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8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Glimpse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nto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3322" y="5938462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Stan</a:t>
            </a:r>
            <a:r>
              <a:rPr lang="en-US" dirty="0" smtClean="0">
                <a:latin typeface="Times New Roman"/>
                <a:cs typeface="Times New Roman"/>
              </a:rPr>
              <a:t> language simple linear regression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7798" y="1418537"/>
            <a:ext cx="5679372" cy="4185761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data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&lt;lower=0&gt; N;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vector[N] x;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vector[N] y;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parameters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 beta0;          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Intercept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 &lt;lower=0&gt; beta1;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Slope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real&lt;lower=0&gt; epsilon;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Residuals (noise)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"/>
                <a:cs typeface="Courier"/>
              </a:rPr>
              <a:t>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model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Priors on regression 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coef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, intercept and noise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beta0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cauchy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(0,1);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beta1 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cauchy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(0,5);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epsilon ~ normal(0,1);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// Likelihood ("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vectorized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" form)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y ~ normal(beta0 + beta1 * x, epsilon);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61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Glimpse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nto Regression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2790" y="5938462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/>
                <a:cs typeface="Times New Roman"/>
              </a:rPr>
              <a:t>JAGS</a:t>
            </a:r>
            <a:r>
              <a:rPr lang="en-US" dirty="0" smtClean="0">
                <a:latin typeface="Times New Roman"/>
                <a:cs typeface="Times New Roman"/>
              </a:rPr>
              <a:t> language simple linear regression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4496" y="1824451"/>
            <a:ext cx="6218069" cy="3754874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model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{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# Priors on regression 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coef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, intercept and </a:t>
            </a:r>
            <a:r>
              <a:rPr lang="en-US" sz="1400" dirty="0" smtClean="0">
                <a:solidFill>
                  <a:srgbClr val="3366FF"/>
                </a:solidFill>
                <a:latin typeface="Courier"/>
                <a:cs typeface="Courier"/>
              </a:rPr>
              <a:t>noise</a:t>
            </a:r>
          </a:p>
          <a:p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3366FF"/>
                </a:solidFill>
                <a:latin typeface="Courier"/>
                <a:cs typeface="Courier"/>
              </a:rPr>
              <a:t> # No Cauchy in JAGS, so lets use wide </a:t>
            </a:r>
            <a:r>
              <a:rPr lang="en-US" sz="1400" dirty="0" err="1">
                <a:solidFill>
                  <a:srgbClr val="3366FF"/>
                </a:solidFill>
                <a:latin typeface="Courier"/>
                <a:cs typeface="Courier"/>
              </a:rPr>
              <a:t>N</a:t>
            </a:r>
            <a:r>
              <a:rPr lang="en-US" sz="1400" dirty="0" err="1" smtClean="0">
                <a:solidFill>
                  <a:srgbClr val="3366FF"/>
                </a:solidFill>
                <a:latin typeface="Courier"/>
                <a:cs typeface="Courier"/>
              </a:rPr>
              <a:t>ormals</a:t>
            </a:r>
            <a:r>
              <a:rPr lang="en-US" sz="1400" dirty="0" smtClean="0">
                <a:solidFill>
                  <a:srgbClr val="3366FF"/>
                </a:solidFill>
                <a:latin typeface="Courier"/>
                <a:cs typeface="Courier"/>
              </a:rPr>
              <a:t> instead</a:t>
            </a:r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beta0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(0,0.0001)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beta1 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(0,0.0001) T(1.0E-8,1.0E12)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epsilon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(0,1) T(1.0E-8,1.0E12)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tau &lt;- 1/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pow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(epsilon,2)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# Need precision for BUGS/JAGS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# </a:t>
            </a:r>
            <a:r>
              <a:rPr lang="en-US" sz="1400" dirty="0" smtClean="0">
                <a:solidFill>
                  <a:srgbClr val="3366FF"/>
                </a:solidFill>
                <a:latin typeface="Courier"/>
                <a:cs typeface="Courier"/>
              </a:rPr>
              <a:t>Likelihood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for(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in 1:N)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mu[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 &lt;- beta0 + beta1*x[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y[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 ~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dnorm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(mu[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], tau)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67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973554"/>
            <a:ext cx="4226850" cy="334626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152326" y="449348"/>
            <a:ext cx="1042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Priors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8126"/>
          <a:stretch/>
        </p:blipFill>
        <p:spPr>
          <a:xfrm>
            <a:off x="4524760" y="880910"/>
            <a:ext cx="4457211" cy="3543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1481" r="4691" b="3334"/>
          <a:stretch/>
        </p:blipFill>
        <p:spPr>
          <a:xfrm>
            <a:off x="2921000" y="4229596"/>
            <a:ext cx="3365500" cy="262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24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107" t="14182" r="8413" b="3148"/>
          <a:stretch/>
        </p:blipFill>
        <p:spPr>
          <a:xfrm>
            <a:off x="5156200" y="828521"/>
            <a:ext cx="3581400" cy="32965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2646" t="14182" r="3720" b="3518"/>
          <a:stretch/>
        </p:blipFill>
        <p:spPr>
          <a:xfrm>
            <a:off x="88900" y="809320"/>
            <a:ext cx="3797300" cy="32651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9709" t="10185" r="3882" b="3333"/>
          <a:stretch/>
        </p:blipFill>
        <p:spPr>
          <a:xfrm>
            <a:off x="3086099" y="3875834"/>
            <a:ext cx="3373873" cy="29505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5421" y="1257027"/>
            <a:ext cx="177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|Data)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0068" y="1265393"/>
            <a:ext cx="177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smtClean="0">
                <a:latin typeface="Symbol" charset="2"/>
                <a:cs typeface="Symbol" charset="2"/>
              </a:rPr>
              <a:t>b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dirty="0" smtClean="0">
                <a:latin typeface="Times New Roman"/>
                <a:cs typeface="Times New Roman"/>
              </a:rPr>
              <a:t>|Data)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047" y="4455609"/>
            <a:ext cx="1675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dirty="0" err="1" smtClean="0">
                <a:latin typeface="Symbol" charset="2"/>
                <a:cs typeface="Symbol" charset="2"/>
              </a:rPr>
              <a:t>e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800" dirty="0" err="1" smtClean="0">
                <a:latin typeface="Times New Roman"/>
                <a:cs typeface="Times New Roman"/>
              </a:rPr>
              <a:t>|Data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42810" y="4493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Posteriors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725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79907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Lines From the Posterior</a:t>
            </a:r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484" y="1528193"/>
            <a:ext cx="6043854" cy="47373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2917" y="6485379"/>
            <a:ext cx="293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Concentration (standardized)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326344" y="3682690"/>
            <a:ext cx="306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Peak Area Ratio (standardized)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5224" y="4042789"/>
            <a:ext cx="15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post</a:t>
            </a:r>
            <a:r>
              <a:rPr lang="en-US" sz="2800" dirty="0" smtClean="0">
                <a:latin typeface="Times New Roman"/>
                <a:cs typeface="Times New Roman"/>
              </a:rPr>
              <a:t>[</a:t>
            </a:r>
            <a:r>
              <a:rPr lang="en-US" sz="2800" i="1" dirty="0" err="1" smtClean="0"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800" dirty="0" err="1" smtClean="0">
                <a:latin typeface="Times New Roman"/>
                <a:cs typeface="Times New Roman"/>
              </a:rPr>
              <a:t>|</a:t>
            </a:r>
            <a:r>
              <a:rPr lang="en-US" sz="2800" i="1" dirty="0" err="1" smtClean="0">
                <a:latin typeface="Times New Roman"/>
                <a:cs typeface="Times New Roman"/>
              </a:rPr>
              <a:t>x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800" dirty="0" smtClean="0">
                <a:latin typeface="Times New Roman"/>
                <a:cs typeface="Times New Roman"/>
              </a:rPr>
              <a:t>]</a:t>
            </a:r>
            <a:endParaRPr lang="en-US" sz="2800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30264" y="3950589"/>
            <a:ext cx="353518" cy="36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848" y="2126591"/>
            <a:ext cx="3421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95% Highest Posterior Density Intervals for </a:t>
            </a:r>
            <a:r>
              <a:rPr lang="en-US" sz="2000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post</a:t>
            </a:r>
            <a:r>
              <a:rPr lang="en-US" sz="2000" dirty="0" smtClean="0">
                <a:latin typeface="Times New Roman"/>
                <a:cs typeface="Times New Roman"/>
              </a:rPr>
              <a:t>[</a:t>
            </a:r>
            <a:r>
              <a:rPr lang="en-US" sz="2000" i="1" dirty="0" err="1" smtClean="0">
                <a:latin typeface="Times New Roman"/>
                <a:cs typeface="Times New Roman"/>
              </a:rPr>
              <a:t>y</a:t>
            </a:r>
            <a:r>
              <a:rPr lang="en-US" sz="20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000" dirty="0" err="1" smtClean="0">
                <a:latin typeface="Times New Roman"/>
                <a:cs typeface="Times New Roman"/>
              </a:rPr>
              <a:t>|</a:t>
            </a:r>
            <a:r>
              <a:rPr lang="en-US" sz="2000" i="1" dirty="0" err="1" smtClean="0">
                <a:latin typeface="Times New Roman"/>
                <a:cs typeface="Times New Roman"/>
              </a:rPr>
              <a:t>x</a:t>
            </a:r>
            <a:r>
              <a:rPr lang="en-US" sz="20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]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1623" y="2457869"/>
            <a:ext cx="510636" cy="877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01623" y="2457869"/>
            <a:ext cx="864154" cy="196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19376" y="117563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GC-Ethanol: </a:t>
            </a:r>
            <a:r>
              <a:rPr lang="en-US" sz="2400" dirty="0" err="1" smtClean="0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207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Some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irst Cautions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773" y="1418537"/>
            <a:ext cx="8396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Bayesians will tell you the answer to your question, but you need a frequentist to tell you if they’re </a:t>
            </a:r>
            <a:r>
              <a:rPr lang="en-US" sz="2800" dirty="0" err="1" smtClean="0">
                <a:latin typeface="Times New Roman"/>
                <a:cs typeface="Times New Roman"/>
              </a:rPr>
              <a:t>right</a:t>
            </a:r>
            <a:r>
              <a:rPr lang="en-US" sz="2800" baseline="30000" dirty="0" err="1" smtClean="0">
                <a:latin typeface="Times New Roman"/>
                <a:cs typeface="Times New Roman"/>
              </a:rPr>
              <a:t>Saunders</a:t>
            </a:r>
            <a:endParaRPr lang="en-US" sz="2800" baseline="300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773" y="3241477"/>
            <a:ext cx="83960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That said, </a:t>
            </a:r>
            <a:r>
              <a:rPr lang="en-US" sz="2800" dirty="0" smtClean="0">
                <a:latin typeface="Times New Roman"/>
                <a:cs typeface="Times New Roman"/>
              </a:rPr>
              <a:t>there are many </a:t>
            </a:r>
            <a:r>
              <a:rPr lang="en-US" sz="2800" dirty="0" smtClean="0">
                <a:latin typeface="Times New Roman"/>
                <a:cs typeface="Times New Roman"/>
              </a:rPr>
              <a:t>practical ways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out there </a:t>
            </a:r>
            <a:r>
              <a:rPr lang="en-US" sz="2800" dirty="0" smtClean="0">
                <a:latin typeface="Times New Roman"/>
                <a:cs typeface="Times New Roman"/>
              </a:rPr>
              <a:t>to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“</a:t>
            </a:r>
            <a:r>
              <a:rPr lang="en-US" sz="2800" dirty="0" smtClean="0">
                <a:latin typeface="Times New Roman"/>
                <a:cs typeface="Times New Roman"/>
              </a:rPr>
              <a:t>check” (“stress-test”) your </a:t>
            </a:r>
            <a:r>
              <a:rPr lang="en-US" sz="2800" dirty="0" smtClean="0">
                <a:latin typeface="Times New Roman"/>
                <a:cs typeface="Times New Roman"/>
              </a:rPr>
              <a:t>Bayesian </a:t>
            </a:r>
            <a:r>
              <a:rPr lang="en-US" sz="2800" dirty="0" smtClean="0">
                <a:latin typeface="Times New Roman"/>
                <a:cs typeface="Times New Roman"/>
              </a:rPr>
              <a:t>models and assumptions: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Try multiple priors, Sensitivity analysis (tedious, but good)</a:t>
            </a:r>
            <a:endParaRPr lang="en-US" sz="24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Posterior predictive checking (my favorite)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Frequentist properties (See </a:t>
            </a:r>
            <a:r>
              <a:rPr lang="en-US" sz="2400" dirty="0" err="1" smtClean="0">
                <a:latin typeface="Times New Roman"/>
                <a:cs typeface="Times New Roman"/>
              </a:rPr>
              <a:t>Efron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669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27" t="10310" r="4154" b="8353"/>
          <a:stretch/>
        </p:blipFill>
        <p:spPr>
          <a:xfrm>
            <a:off x="1558097" y="1717131"/>
            <a:ext cx="6022896" cy="47341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79907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Posterior Predictive Bands</a:t>
            </a:r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32917" y="6511295"/>
            <a:ext cx="293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Concentration (standardized)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326344" y="3708606"/>
            <a:ext cx="306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Peak Area Ratio (standardized)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7596" y="4160363"/>
            <a:ext cx="1599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imes New Roman"/>
                <a:cs typeface="Times New Roman"/>
              </a:rPr>
              <a:t>E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post</a:t>
            </a:r>
            <a:r>
              <a:rPr lang="en-US" sz="2800" dirty="0" smtClean="0">
                <a:latin typeface="Times New Roman"/>
                <a:cs typeface="Times New Roman"/>
              </a:rPr>
              <a:t>[</a:t>
            </a:r>
            <a:r>
              <a:rPr lang="en-US" sz="2800" i="1" dirty="0" err="1" smtClean="0">
                <a:latin typeface="Times New Roman"/>
                <a:cs typeface="Times New Roman"/>
              </a:rPr>
              <a:t>y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800" dirty="0" err="1" smtClean="0">
                <a:latin typeface="Times New Roman"/>
                <a:cs typeface="Times New Roman"/>
              </a:rPr>
              <a:t>|</a:t>
            </a:r>
            <a:r>
              <a:rPr lang="en-US" sz="2800" i="1" dirty="0" err="1" smtClean="0">
                <a:latin typeface="Times New Roman"/>
                <a:cs typeface="Times New Roman"/>
              </a:rPr>
              <a:t>x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800" dirty="0" smtClean="0">
                <a:latin typeface="Times New Roman"/>
                <a:cs typeface="Times New Roman"/>
              </a:rPr>
              <a:t>]</a:t>
            </a:r>
            <a:endParaRPr lang="en-US" sz="2800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82636" y="4068163"/>
            <a:ext cx="353518" cy="36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9733" y="2152507"/>
            <a:ext cx="3199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95% Highest </a:t>
            </a:r>
            <a:r>
              <a:rPr lang="en-US" sz="2000" i="1" u="sng" dirty="0" smtClean="0">
                <a:latin typeface="Times New Roman"/>
                <a:cs typeface="Times New Roman"/>
              </a:rPr>
              <a:t>Predictive</a:t>
            </a:r>
            <a:r>
              <a:rPr lang="en-US" sz="2000" dirty="0" smtClean="0">
                <a:latin typeface="Times New Roman"/>
                <a:cs typeface="Times New Roman"/>
              </a:rPr>
              <a:t> Posterior Density Intervals for </a:t>
            </a:r>
            <a:r>
              <a:rPr lang="en-US" sz="2000" i="1" dirty="0" err="1" smtClean="0">
                <a:latin typeface="Times New Roman"/>
                <a:cs typeface="Times New Roman"/>
              </a:rPr>
              <a:t>y</a:t>
            </a:r>
            <a:r>
              <a:rPr lang="en-US" sz="200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x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01623" y="2483785"/>
            <a:ext cx="340424" cy="132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01623" y="2483785"/>
            <a:ext cx="8641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19376" y="1240422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GC-Ethanol: </a:t>
            </a:r>
            <a:r>
              <a:rPr lang="en-US" sz="2400" dirty="0" err="1" smtClean="0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899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Bayesian Statistics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642559"/>
            <a:ext cx="8686800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basic Bayesian philosophy: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636" y="3104703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Prior Knowledge × Data =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26872" y="3098683"/>
            <a:ext cx="4026632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Updated Knowledge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03053" y="3803824"/>
            <a:ext cx="4350451" cy="11262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 algn="ctr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A better understanding of the 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21300" y="5294487"/>
            <a:ext cx="5151029" cy="7123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Prior × Data = Posterior</a:t>
            </a:r>
          </a:p>
        </p:txBody>
      </p:sp>
    </p:spTree>
    <p:extLst>
      <p:ext uri="{BB962C8B-B14F-4D97-AF65-F5344CB8AC3E}">
        <p14:creationId xmlns:p14="http://schemas.microsoft.com/office/powerpoint/2010/main" val="344600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Glimpse at Bayesian Evidence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188" y="1478330"/>
            <a:ext cx="839608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Another way to examine your model’s “goodness-of-fit” is to compute the </a:t>
            </a:r>
            <a:r>
              <a:rPr lang="en-US" sz="2400" i="1" u="sng" dirty="0" smtClean="0">
                <a:latin typeface="Times New Roman"/>
                <a:cs typeface="Times New Roman"/>
              </a:rPr>
              <a:t>likelihood of observing the data you got under the model you are assuming</a:t>
            </a:r>
            <a:r>
              <a:rPr lang="en-US" sz="2400" dirty="0" smtClean="0">
                <a:latin typeface="Times New Roman"/>
                <a:cs typeface="Times New Roman"/>
              </a:rPr>
              <a:t>: </a:t>
            </a:r>
            <a:r>
              <a:rPr lang="en-US" sz="2400" b="1" dirty="0" smtClean="0">
                <a:latin typeface="Times New Roman"/>
                <a:cs typeface="Times New Roman"/>
              </a:rPr>
              <a:t>Bayesian evidence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851" y="2832338"/>
            <a:ext cx="8396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Bayesian evidence is the </a:t>
            </a:r>
            <a:r>
              <a:rPr lang="en-US" sz="2200" b="1" dirty="0" smtClean="0">
                <a:latin typeface="Times New Roman"/>
                <a:cs typeface="Times New Roman"/>
              </a:rPr>
              <a:t>marginal likelihood of the data</a:t>
            </a:r>
            <a:endParaRPr lang="en-US" sz="2200" b="1" dirty="0"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209" y="3568394"/>
            <a:ext cx="6065921" cy="756042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6216316" y="3221789"/>
            <a:ext cx="2029528" cy="963061"/>
          </a:xfrm>
          <a:custGeom>
            <a:avLst/>
            <a:gdLst>
              <a:gd name="connsiteX0" fmla="*/ 106947 w 2029528"/>
              <a:gd name="connsiteY0" fmla="*/ 0 h 963061"/>
              <a:gd name="connsiteX1" fmla="*/ 1671052 w 2029528"/>
              <a:gd name="connsiteY1" fmla="*/ 320843 h 963061"/>
              <a:gd name="connsiteX2" fmla="*/ 1898316 w 2029528"/>
              <a:gd name="connsiteY2" fmla="*/ 868948 h 963061"/>
              <a:gd name="connsiteX3" fmla="*/ 0 w 2029528"/>
              <a:gd name="connsiteY3" fmla="*/ 962527 h 96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528" h="963061">
                <a:moveTo>
                  <a:pt x="106947" y="0"/>
                </a:moveTo>
                <a:cubicBezTo>
                  <a:pt x="739718" y="88009"/>
                  <a:pt x="1372490" y="176018"/>
                  <a:pt x="1671052" y="320843"/>
                </a:cubicBezTo>
                <a:cubicBezTo>
                  <a:pt x="1969614" y="465668"/>
                  <a:pt x="2176824" y="762001"/>
                  <a:pt x="1898316" y="868948"/>
                </a:cubicBezTo>
                <a:cubicBezTo>
                  <a:pt x="1619808" y="975895"/>
                  <a:pt x="0" y="962527"/>
                  <a:pt x="0" y="962527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13" y="4762496"/>
            <a:ext cx="7285789" cy="70479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39346" y="5585115"/>
            <a:ext cx="557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VERY challenging to calculate in general, … but we’ll 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9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1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Glimpse at Bayesian Evidence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6283" y="1345174"/>
            <a:ext cx="291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GC-Ethanol: </a:t>
            </a:r>
            <a:r>
              <a:rPr lang="en-US" sz="2400" dirty="0" err="1" smtClean="0">
                <a:latin typeface="Times New Roman"/>
                <a:cs typeface="Times New Roman"/>
              </a:rPr>
              <a:t>Azevedo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77" y="2158429"/>
            <a:ext cx="8396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 smtClean="0">
                <a:latin typeface="Times New Roman"/>
                <a:cs typeface="Times New Roman"/>
              </a:rPr>
              <a:t>Using DNest4: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3310" y="3407821"/>
            <a:ext cx="1088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Z</a:t>
            </a:r>
            <a:r>
              <a:rPr lang="en-US" sz="2400" dirty="0" smtClean="0">
                <a:latin typeface="Times New Roman"/>
                <a:cs typeface="Times New Roman"/>
              </a:rPr>
              <a:t> ≈ e</a:t>
            </a:r>
            <a:r>
              <a:rPr lang="en-US" sz="2400" baseline="30000" dirty="0" smtClean="0">
                <a:latin typeface="Times New Roman"/>
                <a:cs typeface="Times New Roman"/>
              </a:rPr>
              <a:t>2.2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074" y="2219651"/>
            <a:ext cx="5176513" cy="2114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3" y="4850641"/>
            <a:ext cx="8851038" cy="4545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4756" y="2731117"/>
            <a:ext cx="2911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The “evidence”: likelihood of this data given the model: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831" y="4242467"/>
            <a:ext cx="5438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l</a:t>
            </a:r>
            <a:r>
              <a:rPr lang="en-US" sz="1050" dirty="0" smtClean="0">
                <a:latin typeface="Arial"/>
                <a:cs typeface="Arial"/>
              </a:rPr>
              <a:t>og(X)</a:t>
            </a:r>
            <a:endParaRPr lang="en-US" sz="10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35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2618902" y="1821252"/>
            <a:ext cx="3662522" cy="360176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67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399569" y="1712961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4283" y="1594827"/>
            <a:ext cx="52082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Before we gather any data on </a:t>
            </a:r>
            <a:r>
              <a:rPr lang="en-US" sz="2800" i="1" u="sng" dirty="0" smtClean="0">
                <a:latin typeface="Times New Roman"/>
                <a:cs typeface="Times New Roman"/>
              </a:rPr>
              <a:t>this</a:t>
            </a:r>
            <a:r>
              <a:rPr lang="en-US" sz="2800" dirty="0" smtClean="0">
                <a:latin typeface="Times New Roman"/>
                <a:cs typeface="Times New Roman"/>
              </a:rPr>
              <a:t> coin’s flipping behavior, what do we believe about its probability to land on heads?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188" y="3657438"/>
            <a:ext cx="520826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Represent your beliefs about a parameter before you’ve gathered data as a </a:t>
            </a:r>
            <a:r>
              <a:rPr lang="en-US" sz="2400" b="1" dirty="0" smtClean="0">
                <a:latin typeface="Times New Roman"/>
                <a:cs typeface="Times New Roman"/>
              </a:rPr>
              <a:t>prior</a:t>
            </a:r>
            <a:r>
              <a:rPr lang="en-US" sz="2400" dirty="0" smtClean="0">
                <a:latin typeface="Times New Roman"/>
                <a:cs typeface="Times New Roman"/>
              </a:rPr>
              <a:t> (</a:t>
            </a:r>
            <a:r>
              <a:rPr lang="en-US" sz="2400" b="1" dirty="0" smtClean="0">
                <a:latin typeface="Times New Roman"/>
                <a:cs typeface="Times New Roman"/>
              </a:rPr>
              <a:t>a priori</a:t>
            </a:r>
            <a:r>
              <a:rPr lang="en-US" sz="2400" dirty="0" smtClean="0">
                <a:latin typeface="Times New Roman"/>
                <a:cs typeface="Times New Roman"/>
              </a:rPr>
              <a:t>) density over it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131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6056" y="438568"/>
            <a:ext cx="6210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Some prior beliefs we may have about </a:t>
            </a:r>
            <a:r>
              <a:rPr lang="en-US" sz="2000" i="1" dirty="0" err="1" smtClean="0">
                <a:latin typeface="Symbol" charset="2"/>
                <a:cs typeface="Symbol" charset="2"/>
              </a:rPr>
              <a:t>p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Heads</a:t>
            </a:r>
            <a:r>
              <a:rPr lang="en-US" sz="2000" dirty="0" smtClean="0">
                <a:latin typeface="Times New Roman"/>
                <a:cs typeface="Times New Roman"/>
              </a:rPr>
              <a:t> for the coin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1" y="1013387"/>
            <a:ext cx="3888275" cy="29850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24" y="1060865"/>
            <a:ext cx="3826431" cy="2937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94" y="3926118"/>
            <a:ext cx="3901102" cy="290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224" y="3926117"/>
            <a:ext cx="3785641" cy="290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399569" y="1712961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553" y="1712961"/>
            <a:ext cx="6212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Now flip the coin and gather some data: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374" y="2644551"/>
            <a:ext cx="48198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Times New Roman"/>
                <a:cs typeface="Times New Roman"/>
              </a:rPr>
              <a:t>x</a:t>
            </a:r>
            <a:r>
              <a:rPr lang="en-US" sz="4000" dirty="0" smtClean="0">
                <a:latin typeface="Times New Roman"/>
                <a:cs typeface="Times New Roman"/>
              </a:rPr>
              <a:t> = 1 </a:t>
            </a:r>
            <a:r>
              <a:rPr lang="en-US" sz="4000" dirty="0">
                <a:latin typeface="Times New Roman"/>
                <a:cs typeface="Times New Roman"/>
              </a:rPr>
              <a:t>1 0 0 0 0 0 1 1 0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7192" y="3714972"/>
            <a:ext cx="3715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1 = “Heads”, 0 = “Tails”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9920" y="4979562"/>
            <a:ext cx="8313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Based on this data and what we believed about </a:t>
            </a:r>
            <a:r>
              <a:rPr lang="en-US" sz="2800" i="1" dirty="0" err="1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Heads</a:t>
            </a:r>
            <a:r>
              <a:rPr lang="en-US" sz="2800" dirty="0" smtClean="0">
                <a:latin typeface="Times New Roman"/>
                <a:cs typeface="Times New Roman"/>
              </a:rPr>
              <a:t> before, what can we say about it now?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78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8" y="2942161"/>
            <a:ext cx="5732796" cy="89640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182989" y="3568556"/>
            <a:ext cx="12829" cy="786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3350586" y="2298355"/>
            <a:ext cx="0" cy="643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95747" y="3658350"/>
            <a:ext cx="12830" cy="697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42812" y="1836690"/>
            <a:ext cx="2782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The data (likelihood)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8680" y="4289252"/>
            <a:ext cx="41694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Our beliefs about </a:t>
            </a:r>
            <a:r>
              <a:rPr lang="en-US" sz="2400" i="1" dirty="0" err="1">
                <a:latin typeface="Symbol" charset="2"/>
                <a:cs typeface="Symbol" charset="2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Heads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u="sng" dirty="0" smtClean="0">
                <a:latin typeface="Times New Roman"/>
                <a:cs typeface="Times New Roman"/>
              </a:rPr>
              <a:t>before</a:t>
            </a:r>
            <a:r>
              <a:rPr lang="en-US" sz="2400" dirty="0" smtClean="0">
                <a:latin typeface="Times New Roman"/>
                <a:cs typeface="Times New Roman"/>
              </a:rPr>
              <a:t> we gathered the data (</a:t>
            </a:r>
            <a:r>
              <a:rPr lang="en-US" sz="2400" b="1" dirty="0" smtClean="0">
                <a:latin typeface="Times New Roman"/>
                <a:cs typeface="Times New Roman"/>
              </a:rPr>
              <a:t>a priori probability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794" y="4330886"/>
            <a:ext cx="41694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Our beliefs about </a:t>
            </a:r>
            <a:r>
              <a:rPr lang="en-US" sz="2400" i="1" dirty="0" err="1">
                <a:latin typeface="Symbol" charset="2"/>
                <a:cs typeface="Symbol" charset="2"/>
              </a:rPr>
              <a:t>p</a:t>
            </a:r>
            <a:r>
              <a:rPr lang="en-US" sz="2400" baseline="-25000" dirty="0" err="1">
                <a:latin typeface="Times New Roman"/>
                <a:cs typeface="Times New Roman"/>
              </a:rPr>
              <a:t>Heads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u="sng" dirty="0" smtClean="0">
                <a:latin typeface="Times New Roman"/>
                <a:cs typeface="Times New Roman"/>
              </a:rPr>
              <a:t>after</a:t>
            </a:r>
            <a:r>
              <a:rPr lang="en-US" sz="2400" dirty="0" smtClean="0">
                <a:latin typeface="Times New Roman"/>
                <a:cs typeface="Times New Roman"/>
              </a:rPr>
              <a:t> we gathered the data (</a:t>
            </a:r>
            <a:r>
              <a:rPr lang="en-US" sz="2400" b="1" dirty="0" smtClean="0">
                <a:latin typeface="Times New Roman"/>
                <a:cs typeface="Times New Roman"/>
              </a:rPr>
              <a:t>a posteriori probability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155" y="5984135"/>
            <a:ext cx="68707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7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97" t="4634" r="2924" b="2967"/>
          <a:stretch/>
        </p:blipFill>
        <p:spPr>
          <a:xfrm>
            <a:off x="6510946" y="1458227"/>
            <a:ext cx="2175854" cy="2139756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553" y="29141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Is this a “fair coin”?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211" y="1795872"/>
            <a:ext cx="5719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The </a:t>
            </a:r>
            <a:r>
              <a:rPr lang="en-US" sz="2800" b="1" dirty="0" smtClean="0">
                <a:latin typeface="Times New Roman"/>
                <a:cs typeface="Times New Roman"/>
              </a:rPr>
              <a:t>likelihood</a:t>
            </a:r>
            <a:r>
              <a:rPr lang="en-US" sz="2800" dirty="0" smtClean="0">
                <a:latin typeface="Times New Roman"/>
                <a:cs typeface="Times New Roman"/>
              </a:rPr>
              <a:t> of observing the data given </a:t>
            </a:r>
            <a:r>
              <a:rPr lang="en-US" sz="2800" dirty="0" err="1" smtClean="0">
                <a:latin typeface="Symbol" charset="2"/>
                <a:cs typeface="Symbol" charset="2"/>
              </a:rPr>
              <a:t>p</a:t>
            </a:r>
            <a:r>
              <a:rPr lang="en-US" sz="2800" baseline="-25000" dirty="0" err="1" smtClean="0">
                <a:latin typeface="Times New Roman"/>
                <a:cs typeface="Times New Roman"/>
              </a:rPr>
              <a:t>Heads</a:t>
            </a:r>
            <a:r>
              <a:rPr lang="en-US" sz="2800" dirty="0" smtClean="0">
                <a:latin typeface="Times New Roman"/>
                <a:cs typeface="Times New Roman"/>
              </a:rPr>
              <a:t> is the </a:t>
            </a:r>
            <a:r>
              <a:rPr lang="en-US" sz="2800" b="1" dirty="0" smtClean="0">
                <a:latin typeface="Times New Roman"/>
                <a:cs typeface="Times New Roman"/>
              </a:rPr>
              <a:t>data model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188" y="3182484"/>
            <a:ext cx="5603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Here, good models for the data are either the Bernoulli or Binomial likelihoods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70" y="4457640"/>
            <a:ext cx="4381500" cy="46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073" y="5663443"/>
            <a:ext cx="4622800" cy="46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24" y="5269744"/>
            <a:ext cx="1917700" cy="1257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2261" y="5020962"/>
            <a:ext cx="483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or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820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16915</TotalTime>
  <Words>1421</Words>
  <Application>Microsoft Macintosh PowerPoint</Application>
  <PresentationFormat>On-screen Show (4:3)</PresentationFormat>
  <Paragraphs>194</Paragraphs>
  <Slides>31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Lines From the Posterior</vt:lpstr>
      <vt:lpstr>PowerPoint Presentation</vt:lpstr>
      <vt:lpstr>Posterior Predictive Bands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94</cp:revision>
  <dcterms:created xsi:type="dcterms:W3CDTF">2016-12-19T18:29:42Z</dcterms:created>
  <dcterms:modified xsi:type="dcterms:W3CDTF">2018-03-08T17:03:28Z</dcterms:modified>
</cp:coreProperties>
</file>