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7" r:id="rId12"/>
    <p:sldId id="278" r:id="rId13"/>
    <p:sldId id="274" r:id="rId14"/>
    <p:sldId id="273" r:id="rId15"/>
    <p:sldId id="276" r:id="rId16"/>
    <p:sldId id="275" r:id="rId17"/>
    <p:sldId id="279" r:id="rId18"/>
    <p:sldId id="280" r:id="rId19"/>
    <p:sldId id="281" r:id="rId20"/>
    <p:sldId id="283" r:id="rId21"/>
    <p:sldId id="284" r:id="rId22"/>
    <p:sldId id="285" r:id="rId23"/>
    <p:sldId id="288" r:id="rId24"/>
    <p:sldId id="291" r:id="rId25"/>
    <p:sldId id="286" r:id="rId26"/>
    <p:sldId id="287" r:id="rId27"/>
    <p:sldId id="289" r:id="rId28"/>
    <p:sldId id="282" r:id="rId29"/>
    <p:sldId id="292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wmf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png"/><Relationship Id="rId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7.png"/><Relationship Id="rId5" Type="http://schemas.openxmlformats.org/officeDocument/2006/relationships/hyperlink" Target="https://www.youtube.com/watch?v=OTO1DygEL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emf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Basic Parametric Bayesian Inference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 smtClean="0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 smtClean="0">
                <a:latin typeface="Times New Roman"/>
                <a:cs typeface="Times New Roman"/>
              </a:rPr>
              <a:t>DAG</a:t>
            </a:r>
            <a:r>
              <a:rPr lang="en-US" sz="2800" dirty="0" smtClean="0">
                <a:latin typeface="Times New Roman"/>
                <a:cs typeface="Times New Roman"/>
              </a:rPr>
              <a:t>) representation: joint PDF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764517"/>
            <a:ext cx="0" cy="4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Conjugate model</a:t>
            </a:r>
            <a:r>
              <a:rPr lang="en-US" sz="2400" dirty="0" smtClean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427905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 smtClean="0">
                <a:latin typeface="Times New Roman"/>
                <a:cs typeface="Times New Roman"/>
              </a:rPr>
              <a:t>Raiffa</a:t>
            </a:r>
            <a:r>
              <a:rPr lang="en-US" sz="2200" dirty="0" smtClean="0">
                <a:latin typeface="Times New Roman"/>
                <a:cs typeface="Times New Roman"/>
              </a:rPr>
              <a:t>! Wow!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Cf. </a:t>
            </a:r>
            <a:r>
              <a:rPr lang="en-US" sz="1600" dirty="0" err="1" smtClean="0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 smtClean="0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/>
          <a:stretch/>
        </p:blipFill>
        <p:spPr>
          <a:xfrm>
            <a:off x="135116" y="310729"/>
            <a:ext cx="4431810" cy="352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At this point, what would you bet on, H or T?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Times New Roman"/>
                <a:cs typeface="Times New Roman"/>
              </a:rPr>
              <a:t>Side note</a:t>
            </a:r>
            <a:r>
              <a:rPr lang="en-US" sz="1400" dirty="0" smtClean="0">
                <a:latin typeface="Times New Roman"/>
                <a:cs typeface="Times New Roman"/>
              </a:rPr>
              <a:t>: the MLE for </a:t>
            </a:r>
            <a:r>
              <a:rPr lang="en-US" sz="1400" dirty="0" smtClean="0">
                <a:latin typeface="Symbol" charset="2"/>
                <a:cs typeface="Symbol" charset="2"/>
              </a:rPr>
              <a:t>p</a:t>
            </a:r>
            <a:endParaRPr lang="en-US" sz="1400" dirty="0"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Given this model, why does the posterior look like “the data”?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2" y="4038699"/>
            <a:ext cx="6870700" cy="4699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23933" y="4508599"/>
            <a:ext cx="3526536" cy="5457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383" y="493951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Picking picking any prior in general leads to an analytically intractable posterior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1724" y="4508599"/>
            <a:ext cx="5039839" cy="54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" y="3850758"/>
            <a:ext cx="8851753" cy="891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53" y="3227545"/>
            <a:ext cx="19532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example:</a:t>
            </a:r>
            <a:endParaRPr lang="en-US" sz="26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21" y="5254985"/>
            <a:ext cx="5616835" cy="5465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09440" y="5969260"/>
            <a:ext cx="342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From the law of total probability.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Can’t do this integral analytically...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04930" y="4742152"/>
            <a:ext cx="1905141" cy="66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4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 smtClean="0">
                <a:latin typeface="Times New Roman"/>
                <a:cs typeface="Times New Roman"/>
              </a:rPr>
              <a:t>numerically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3" y="3052471"/>
            <a:ext cx="6150165" cy="42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3088"/>
            <a:ext cx="9144000" cy="399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728" y="5341983"/>
            <a:ext cx="764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General trick: Markov Chain Monte Carlo: </a:t>
            </a:r>
            <a:r>
              <a:rPr lang="en-US" sz="2800" b="1" dirty="0" smtClean="0">
                <a:latin typeface="Times New Roman"/>
                <a:cs typeface="Times New Roman"/>
              </a:rPr>
              <a:t>MCMC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82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MCMC in a Nutshell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 smtClean="0">
                <a:latin typeface="Times New Roman"/>
                <a:cs typeface="Times New Roman"/>
              </a:rPr>
              <a:t>numerically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7" y="4446691"/>
            <a:ext cx="26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 specifying these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03" y="4802895"/>
            <a:ext cx="667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MCMC allows us to sample </a:t>
            </a:r>
            <a:r>
              <a:rPr lang="en-US" sz="2400" dirty="0" smtClean="0">
                <a:latin typeface="Times New Roman"/>
                <a:cs typeface="Times New Roman"/>
              </a:rPr>
              <a:t>proportionally from this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353" y="5313078"/>
            <a:ext cx="7305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We avoid having to explicitly evaluate any nasty integrals 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4" y="3601230"/>
            <a:ext cx="4495800" cy="4699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377770" y="4071130"/>
            <a:ext cx="375069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4752839" y="4071130"/>
            <a:ext cx="341048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30680" y="4155985"/>
            <a:ext cx="0" cy="67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03" y="1540560"/>
            <a:ext cx="3565341" cy="1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364" y="6040632"/>
            <a:ext cx="828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 nice explanation of basic Metropolis</a:t>
            </a:r>
            <a:r>
              <a:rPr lang="en-US" dirty="0">
                <a:latin typeface="Times New Roman"/>
                <a:cs typeface="Times New Roman"/>
              </a:rPr>
              <a:t>-Hastings MCMC by STATA: 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  <a:hlinkClick r:id="rId5"/>
              </a:rPr>
              <a:t>https</a:t>
            </a:r>
            <a:r>
              <a:rPr lang="en-US" dirty="0">
                <a:latin typeface="Times New Roman"/>
                <a:cs typeface="Times New Roman"/>
                <a:hlinkClick r:id="rId5"/>
              </a:rPr>
              <a:t>://www.youtube.com/watch?v=</a:t>
            </a:r>
            <a:r>
              <a:rPr lang="en-US" dirty="0" smtClean="0">
                <a:latin typeface="Times New Roman"/>
                <a:cs typeface="Times New Roman"/>
                <a:hlinkClick r:id="rId5"/>
              </a:rPr>
              <a:t>OTO1DygELpY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9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4151" y="5934670"/>
            <a:ext cx="479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(B)</a:t>
            </a:r>
            <a:r>
              <a:rPr lang="en-US" dirty="0" err="1" smtClean="0">
                <a:latin typeface="Times New Roman"/>
                <a:cs typeface="Times New Roman"/>
              </a:rPr>
              <a:t>ayesian</a:t>
            </a:r>
            <a:r>
              <a:rPr lang="en-US" dirty="0" smtClean="0">
                <a:latin typeface="Times New Roman"/>
                <a:cs typeface="Times New Roman"/>
              </a:rPr>
              <a:t> Inference (U)sing (G)</a:t>
            </a:r>
            <a:r>
              <a:rPr lang="en-US" dirty="0" err="1" smtClean="0">
                <a:latin typeface="Times New Roman"/>
                <a:cs typeface="Times New Roman"/>
              </a:rPr>
              <a:t>ibbs</a:t>
            </a:r>
            <a:r>
              <a:rPr lang="en-US" dirty="0" smtClean="0">
                <a:latin typeface="Times New Roman"/>
                <a:cs typeface="Times New Roman"/>
              </a:rPr>
              <a:t> (S)</a:t>
            </a:r>
            <a:r>
              <a:rPr lang="en-US" dirty="0" err="1" smtClean="0">
                <a:latin typeface="Times New Roman"/>
                <a:cs typeface="Times New Roman"/>
              </a:rPr>
              <a:t>ampling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BUGS language </a:t>
            </a:r>
          </a:p>
          <a:p>
            <a:pPr algn="ctr"/>
            <a:r>
              <a:rPr lang="en-US" b="1" dirty="0" smtClean="0">
                <a:latin typeface="Times New Roman"/>
                <a:cs typeface="Times New Roman"/>
              </a:rPr>
              <a:t>JAGS</a:t>
            </a:r>
            <a:r>
              <a:rPr lang="en-US" dirty="0" smtClean="0">
                <a:latin typeface="Times New Roman"/>
                <a:cs typeface="Times New Roman"/>
              </a:rPr>
              <a:t> Dialect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352" y="5938462"/>
            <a:ext cx="15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Stan</a:t>
            </a:r>
            <a:r>
              <a:rPr lang="en-US" dirty="0" smtClean="0">
                <a:latin typeface="Times New Roman"/>
                <a:cs typeface="Times New Roman"/>
              </a:rPr>
              <a:t> language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408" y="2163279"/>
            <a:ext cx="2985889" cy="353943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data{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n;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s;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mu;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&lt;lower=0&gt; sigma;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parameters{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Z;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Z ~ normal(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mu,sigma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); 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binomial_logit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n,Z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generated quantities{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pi;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pi =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inv_logit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(Z);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673" y="2669658"/>
            <a:ext cx="2985889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model</a:t>
            </a:r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Likelihood: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s ~ dbinom(n, ppi)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Prior: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Z ~ dnorm(0, 1/</a:t>
            </a:r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(1.25^</a:t>
            </a:r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2))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ppi &lt;- ilogit(Z)</a:t>
            </a:r>
          </a:p>
          <a:p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192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0977" y="1775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5783" y="173883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Posterior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9" y="2402721"/>
            <a:ext cx="4401793" cy="3578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28" y="2473070"/>
            <a:ext cx="4284179" cy="348329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067982" y="1893748"/>
            <a:ext cx="1118194" cy="28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6" y="2504869"/>
            <a:ext cx="3015162" cy="18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176" y="2484990"/>
            <a:ext cx="3356782" cy="20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05" y="6124182"/>
            <a:ext cx="690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 do you believe the coin is fair after observing data?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37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This is probably a more apt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eme for us: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6" y="2251962"/>
            <a:ext cx="7466676" cy="3969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1255" y="61074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/>
                <a:cs typeface="Times New Roman"/>
              </a:rPr>
              <a:t>Credit:unknown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2422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53" y="1712961"/>
            <a:ext cx="86202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It’s easy to expand into many other statistical methods within the Bayesian framework</a:t>
            </a:r>
            <a:endParaRPr lang="en-US" sz="28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i="1" u="sng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: all parameters of a model </a:t>
            </a:r>
            <a:r>
              <a:rPr lang="en-US" sz="2400" i="1" u="sng" dirty="0" smtClean="0">
                <a:latin typeface="Times New Roman"/>
                <a:cs typeface="Times New Roman"/>
              </a:rPr>
              <a:t>have </a:t>
            </a:r>
            <a:r>
              <a:rPr lang="en-US" sz="2400" i="1" u="sng" dirty="0">
                <a:latin typeface="Times New Roman"/>
                <a:cs typeface="Times New Roman"/>
              </a:rPr>
              <a:t>distributions</a:t>
            </a:r>
            <a:r>
              <a:rPr lang="en-US" sz="2400" dirty="0">
                <a:latin typeface="Times New Roman"/>
                <a:cs typeface="Times New Roman"/>
              </a:rPr>
              <a:t> (Bayesian</a:t>
            </a:r>
            <a:r>
              <a:rPr lang="en-US" sz="2400" dirty="0" smtClean="0">
                <a:latin typeface="Times New Roman"/>
                <a:cs typeface="Times New Roman"/>
              </a:rPr>
              <a:t>), instead of being unknown but </a:t>
            </a:r>
            <a:r>
              <a:rPr lang="en-US" sz="2400" i="1" u="sng" dirty="0" smtClean="0">
                <a:latin typeface="Times New Roman"/>
                <a:cs typeface="Times New Roman"/>
              </a:rPr>
              <a:t>fixed</a:t>
            </a:r>
            <a:r>
              <a:rPr lang="en-US" sz="2400" dirty="0" smtClean="0">
                <a:latin typeface="Times New Roman"/>
                <a:cs typeface="Times New Roman"/>
              </a:rPr>
              <a:t> (frequentist).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164"/>
          <a:stretch/>
        </p:blipFill>
        <p:spPr>
          <a:xfrm>
            <a:off x="2291643" y="4858385"/>
            <a:ext cx="3937000" cy="520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09243" y="5467985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02943" y="5467985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04443" y="5988685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5967" y="6051153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intercept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0405" y="6405716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egression coefficients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33243" y="5379085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670" y="5892963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</a:t>
            </a:r>
            <a:r>
              <a:rPr lang="en-US" sz="2000" b="1" dirty="0" smtClean="0">
                <a:latin typeface="Times New Roman"/>
                <a:cs typeface="Times New Roman"/>
              </a:rPr>
              <a:t>xplanatory </a:t>
            </a:r>
            <a:r>
              <a:rPr lang="en-US" sz="2000" dirty="0" smtClean="0">
                <a:latin typeface="Times New Roman"/>
                <a:cs typeface="Times New Roman"/>
              </a:rPr>
              <a:t>or</a:t>
            </a:r>
            <a:r>
              <a:rPr lang="en-US" sz="2000" b="1" dirty="0" smtClean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5840" y="558754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response</a:t>
            </a:r>
            <a:r>
              <a:rPr lang="en-US" sz="2000" dirty="0" smtClean="0">
                <a:latin typeface="Times New Roman"/>
                <a:cs typeface="Times New Roman"/>
              </a:rPr>
              <a:t> 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1643" y="5379085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3067" y="556958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error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58743" y="526478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599743" y="4418664"/>
            <a:ext cx="842167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1910" y="4418664"/>
            <a:ext cx="0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41910" y="4418664"/>
            <a:ext cx="1342751" cy="475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974" y="3874430"/>
            <a:ext cx="7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These are given a priori </a:t>
            </a:r>
            <a:r>
              <a:rPr lang="en-US" i="1" u="sng" dirty="0" smtClean="0">
                <a:latin typeface="Times New Roman"/>
                <a:cs typeface="Times New Roman"/>
              </a:rPr>
              <a:t>distributions</a:t>
            </a:r>
            <a:r>
              <a:rPr lang="en-US" dirty="0" smtClean="0">
                <a:latin typeface="Times New Roman"/>
                <a:cs typeface="Times New Roman"/>
              </a:rPr>
              <a:t> which are updated in light of the data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and 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endParaRPr lang="en-US" i="1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41910" y="4217846"/>
            <a:ext cx="0" cy="20081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8" y="3016214"/>
            <a:ext cx="2487150" cy="332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54" y="2456587"/>
            <a:ext cx="10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9" y="4017641"/>
            <a:ext cx="2397361" cy="332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3033" y="1863537"/>
            <a:ext cx="554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Best fit line: Simple linear regression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2451" y="2915613"/>
            <a:ext cx="498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Fairly uninformative, but </a:t>
            </a:r>
            <a:r>
              <a:rPr lang="en-US" sz="2400" dirty="0" err="1" smtClean="0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975" y="343165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Vaguely informative, but </a:t>
            </a:r>
            <a:r>
              <a:rPr lang="en-US" sz="2400" dirty="0" err="1" smtClean="0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2926" y="3926252"/>
            <a:ext cx="359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standard realistic choice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654" y="4734137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Likelihood (Data model):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906" y="5637444"/>
            <a:ext cx="3998818" cy="350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91" y="3520570"/>
            <a:ext cx="3077357" cy="3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3322" y="59384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Stan</a:t>
            </a:r>
            <a:r>
              <a:rPr lang="en-US" dirty="0" smtClean="0">
                <a:latin typeface="Times New Roman"/>
                <a:cs typeface="Times New Roman"/>
              </a:rPr>
              <a:t> language simple linear 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7798" y="1418537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x;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y;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beta0;          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Intercept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beta1;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Slope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real&lt;lower=0&gt; epsilon;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Residuals (noise)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normal(0,1);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Likelihood ("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vectorized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" form)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y ~ normal(beta0 + beta1 * x, epsilon);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790" y="593846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JAGS</a:t>
            </a:r>
            <a:r>
              <a:rPr lang="en-US" dirty="0" smtClean="0">
                <a:latin typeface="Times New Roman"/>
                <a:cs typeface="Times New Roman"/>
              </a:rPr>
              <a:t> language simple linear 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496" y="1824451"/>
            <a:ext cx="621806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noise</a:t>
            </a: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# No Cauchy in JAGS, so lets use wide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N</a:t>
            </a:r>
            <a:r>
              <a:rPr lang="en-US" sz="1400" dirty="0" err="1" smtClean="0">
                <a:solidFill>
                  <a:srgbClr val="3366FF"/>
                </a:solidFill>
                <a:latin typeface="Courier"/>
                <a:cs typeface="Courier"/>
              </a:rPr>
              <a:t>ormals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instead</a:t>
            </a:r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tau &lt;- 1/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pow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(epsilon,2)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Need precision for BUGS/JAGS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Likelihood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&lt;- beta0 + beta1*x[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tau)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67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73554"/>
            <a:ext cx="4226850" cy="33462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2326" y="449348"/>
            <a:ext cx="1042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Priors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4524760" y="880910"/>
            <a:ext cx="4457211" cy="354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2921000" y="4229596"/>
            <a:ext cx="3365500" cy="26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107" t="14182" r="8413" b="3148"/>
          <a:stretch/>
        </p:blipFill>
        <p:spPr>
          <a:xfrm>
            <a:off x="5156200" y="828521"/>
            <a:ext cx="3581400" cy="3296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2646" t="14182" r="3720" b="3518"/>
          <a:stretch/>
        </p:blipFill>
        <p:spPr>
          <a:xfrm>
            <a:off x="88900" y="809320"/>
            <a:ext cx="3797300" cy="3265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9709" t="10185" r="3882" b="3333"/>
          <a:stretch/>
        </p:blipFill>
        <p:spPr>
          <a:xfrm>
            <a:off x="3086099" y="3875834"/>
            <a:ext cx="3373873" cy="2950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421" y="1257027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|Data)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0068" y="1265393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|Data)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47" y="4455609"/>
            <a:ext cx="167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Symbol" charset="2"/>
                <a:cs typeface="Symbol" charset="2"/>
              </a:rPr>
              <a:t>e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|Data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2810" y="4493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Posteriors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2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Lines From the Posterior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84" y="1528193"/>
            <a:ext cx="6043854" cy="4737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917" y="6485379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6344" y="3682690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5224" y="4042789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800" dirty="0" smtClean="0">
                <a:latin typeface="Times New Roman"/>
                <a:cs typeface="Times New Roman"/>
              </a:rPr>
              <a:t>[</a:t>
            </a:r>
            <a:r>
              <a:rPr lang="en-US" sz="2800" i="1" dirty="0" err="1" smtClean="0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</a:t>
            </a:r>
            <a:r>
              <a:rPr lang="en-US" sz="2800" i="1" dirty="0" err="1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30264" y="3950589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848" y="2126591"/>
            <a:ext cx="342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95% Highest Posterior Density Intervals for </a:t>
            </a:r>
            <a:r>
              <a:rPr lang="en-US" sz="2000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000" dirty="0" smtClean="0">
                <a:latin typeface="Times New Roman"/>
                <a:cs typeface="Times New Roman"/>
              </a:rPr>
              <a:t>[</a:t>
            </a:r>
            <a:r>
              <a:rPr lang="en-US" sz="2000" i="1" dirty="0" err="1" smtClean="0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err="1" smtClean="0">
                <a:latin typeface="Times New Roman"/>
                <a:cs typeface="Times New Roman"/>
              </a:rPr>
              <a:t>|</a:t>
            </a:r>
            <a:r>
              <a:rPr lang="en-US" sz="2000" i="1" dirty="0" err="1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1623" y="2457869"/>
            <a:ext cx="510636" cy="87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1623" y="2457869"/>
            <a:ext cx="864154" cy="196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9376" y="117563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0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Some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irst Cautions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73" y="1418537"/>
            <a:ext cx="8396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Bayesians will tell you the answer to your question, but you need a frequentist to tell you if they’re </a:t>
            </a:r>
            <a:r>
              <a:rPr lang="en-US" sz="2800" dirty="0" err="1" smtClean="0">
                <a:latin typeface="Times New Roman"/>
                <a:cs typeface="Times New Roman"/>
              </a:rPr>
              <a:t>right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Saunders</a:t>
            </a:r>
            <a:endParaRPr lang="en-US" sz="2800" baseline="30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73" y="3241477"/>
            <a:ext cx="8396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Though there are many opinions out there about “checking” your Bayesian model: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Try multiple priors, Sensitivity analysis (tedious, but good)</a:t>
            </a:r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Posterior predictive checking (my favorite)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Frequentist properties (See </a:t>
            </a:r>
            <a:r>
              <a:rPr lang="en-US" sz="2400" dirty="0" err="1" smtClean="0">
                <a:latin typeface="Times New Roman"/>
                <a:cs typeface="Times New Roman"/>
              </a:rPr>
              <a:t>Efron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9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7" t="10310" r="4154" b="8353"/>
          <a:stretch/>
        </p:blipFill>
        <p:spPr>
          <a:xfrm>
            <a:off x="1558097" y="1717131"/>
            <a:ext cx="6022896" cy="47341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Posterior Predictive Bands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2917" y="6511295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26344" y="3708606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596" y="4160363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800" dirty="0" smtClean="0">
                <a:latin typeface="Times New Roman"/>
                <a:cs typeface="Times New Roman"/>
              </a:rPr>
              <a:t>[</a:t>
            </a:r>
            <a:r>
              <a:rPr lang="en-US" sz="2800" i="1" dirty="0" err="1" smtClean="0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</a:t>
            </a:r>
            <a:r>
              <a:rPr lang="en-US" sz="2800" i="1" dirty="0" err="1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2636" y="4068163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9733" y="2152507"/>
            <a:ext cx="3199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95% Highest </a:t>
            </a:r>
            <a:r>
              <a:rPr lang="en-US" sz="2000" i="1" u="sng" dirty="0" smtClean="0">
                <a:latin typeface="Times New Roman"/>
                <a:cs typeface="Times New Roman"/>
              </a:rPr>
              <a:t>Predictive</a:t>
            </a:r>
            <a:r>
              <a:rPr lang="en-US" sz="2000" dirty="0" smtClean="0">
                <a:latin typeface="Times New Roman"/>
                <a:cs typeface="Times New Roman"/>
              </a:rPr>
              <a:t> Posterior Density Intervals for </a:t>
            </a:r>
            <a:r>
              <a:rPr lang="en-US" sz="2000" i="1" dirty="0" err="1" smtClean="0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1623" y="2483785"/>
            <a:ext cx="340424" cy="132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1623" y="2483785"/>
            <a:ext cx="864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99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188" y="1478330"/>
            <a:ext cx="83960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Another way to examine your model’s “goodness-of-fit” is to compute the </a:t>
            </a:r>
            <a:r>
              <a:rPr lang="en-US" sz="2400" i="1" u="sng" dirty="0" smtClean="0">
                <a:latin typeface="Times New Roman"/>
                <a:cs typeface="Times New Roman"/>
              </a:rPr>
              <a:t>likelihood of observing the data you got under the model you are assuming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b="1" dirty="0" smtClean="0">
                <a:latin typeface="Times New Roman"/>
                <a:cs typeface="Times New Roman"/>
              </a:rPr>
              <a:t>Bayesian evidence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851" y="2832338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Bayesian evidence is the </a:t>
            </a:r>
            <a:r>
              <a:rPr lang="en-US" sz="2200" b="1" dirty="0" smtClean="0">
                <a:latin typeface="Times New Roman"/>
                <a:cs typeface="Times New Roman"/>
              </a:rPr>
              <a:t>marginal likelihood of the data</a:t>
            </a:r>
            <a:endParaRPr lang="en-US" sz="2200" b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09" y="3568394"/>
            <a:ext cx="6065921" cy="75604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216316" y="3221789"/>
            <a:ext cx="2029528" cy="963061"/>
          </a:xfrm>
          <a:custGeom>
            <a:avLst/>
            <a:gdLst>
              <a:gd name="connsiteX0" fmla="*/ 106947 w 2029528"/>
              <a:gd name="connsiteY0" fmla="*/ 0 h 963061"/>
              <a:gd name="connsiteX1" fmla="*/ 1671052 w 2029528"/>
              <a:gd name="connsiteY1" fmla="*/ 320843 h 963061"/>
              <a:gd name="connsiteX2" fmla="*/ 1898316 w 2029528"/>
              <a:gd name="connsiteY2" fmla="*/ 868948 h 963061"/>
              <a:gd name="connsiteX3" fmla="*/ 0 w 2029528"/>
              <a:gd name="connsiteY3" fmla="*/ 962527 h 96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528" h="963061">
                <a:moveTo>
                  <a:pt x="106947" y="0"/>
                </a:moveTo>
                <a:cubicBezTo>
                  <a:pt x="739718" y="88009"/>
                  <a:pt x="1372490" y="176018"/>
                  <a:pt x="1671052" y="320843"/>
                </a:cubicBezTo>
                <a:cubicBezTo>
                  <a:pt x="1969614" y="465668"/>
                  <a:pt x="2176824" y="762001"/>
                  <a:pt x="1898316" y="868948"/>
                </a:cubicBezTo>
                <a:cubicBezTo>
                  <a:pt x="1619808" y="975895"/>
                  <a:pt x="0" y="962527"/>
                  <a:pt x="0" y="9625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3" y="4762496"/>
            <a:ext cx="7285789" cy="70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39346" y="5585115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VERY challenging to calculate in general, … but we’ll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6283" y="1345174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77" y="2158429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Using DNest4: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10" y="3407821"/>
            <a:ext cx="108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Z</a:t>
            </a:r>
            <a:r>
              <a:rPr lang="en-US" sz="2400" dirty="0" smtClean="0">
                <a:latin typeface="Times New Roman"/>
                <a:cs typeface="Times New Roman"/>
              </a:rPr>
              <a:t> ≈ e</a:t>
            </a:r>
            <a:r>
              <a:rPr lang="en-US" sz="2400" baseline="30000" dirty="0" smtClean="0">
                <a:latin typeface="Times New Roman"/>
                <a:cs typeface="Times New Roman"/>
              </a:rPr>
              <a:t>2.2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74" y="2219651"/>
            <a:ext cx="5176513" cy="211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3" y="4850641"/>
            <a:ext cx="8851038" cy="454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756" y="2731117"/>
            <a:ext cx="29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“evidence”: likelihood of this data given the model: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831" y="4242467"/>
            <a:ext cx="5438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l</a:t>
            </a:r>
            <a:r>
              <a:rPr lang="en-US" sz="1050" dirty="0" smtClean="0">
                <a:latin typeface="Arial"/>
                <a:cs typeface="Arial"/>
              </a:rPr>
              <a:t>og(X)</a:t>
            </a: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35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 smtClean="0">
                <a:latin typeface="Times New Roman"/>
                <a:cs typeface="Times New Roman"/>
              </a:rPr>
              <a:t>this</a:t>
            </a:r>
            <a:r>
              <a:rPr lang="en-US" sz="2800" dirty="0" smtClean="0">
                <a:latin typeface="Times New Roman"/>
                <a:cs typeface="Times New Roman"/>
              </a:rPr>
              <a:t> coin’s flipping behavior, what do we believe about its probability to land on heads?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 smtClean="0">
                <a:latin typeface="Times New Roman"/>
                <a:cs typeface="Times New Roman"/>
              </a:rPr>
              <a:t>prior</a:t>
            </a:r>
            <a:r>
              <a:rPr lang="en-US" sz="2400" dirty="0" smtClean="0">
                <a:latin typeface="Times New Roman"/>
                <a:cs typeface="Times New Roman"/>
              </a:rPr>
              <a:t> (</a:t>
            </a:r>
            <a:r>
              <a:rPr lang="en-US" sz="2400" b="1" dirty="0" smtClean="0">
                <a:latin typeface="Times New Roman"/>
                <a:cs typeface="Times New Roman"/>
              </a:rPr>
              <a:t>a priori</a:t>
            </a:r>
            <a:r>
              <a:rPr lang="en-US" sz="2400" dirty="0" smtClean="0">
                <a:latin typeface="Times New Roman"/>
                <a:cs typeface="Times New Roman"/>
              </a:rPr>
              <a:t>) density over it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 smtClean="0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000" dirty="0" smtClean="0">
                <a:latin typeface="Times New Roman"/>
                <a:cs typeface="Times New Roman"/>
              </a:rPr>
              <a:t> for the coin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Now flip the coin and gather some data: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x</a:t>
            </a:r>
            <a:r>
              <a:rPr lang="en-US" sz="4000" dirty="0" smtClean="0">
                <a:latin typeface="Times New Roman"/>
                <a:cs typeface="Times New Roman"/>
              </a:rPr>
              <a:t> = 1 </a:t>
            </a:r>
            <a:r>
              <a:rPr lang="en-US" sz="4000" dirty="0">
                <a:latin typeface="Times New Roman"/>
                <a:cs typeface="Times New Roman"/>
              </a:rPr>
              <a:t>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1 = “Heads”, 0 = “Tails”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before, what can we say about it now?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 data (likelihood)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 smtClean="0">
                <a:latin typeface="Times New Roman"/>
                <a:cs typeface="Times New Roman"/>
              </a:rPr>
              <a:t>before</a:t>
            </a:r>
            <a:r>
              <a:rPr lang="en-US" sz="2400" dirty="0" smtClean="0">
                <a:latin typeface="Times New Roman"/>
                <a:cs typeface="Times New Roman"/>
              </a:rPr>
              <a:t> we gathered the data (</a:t>
            </a:r>
            <a:r>
              <a:rPr lang="en-US" sz="2400" b="1" dirty="0" smtClean="0">
                <a:latin typeface="Times New Roman"/>
                <a:cs typeface="Times New Roman"/>
              </a:rPr>
              <a:t>a priori probability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 smtClean="0">
                <a:latin typeface="Times New Roman"/>
                <a:cs typeface="Times New Roman"/>
              </a:rPr>
              <a:t>after</a:t>
            </a:r>
            <a:r>
              <a:rPr lang="en-US" sz="2400" dirty="0" smtClean="0">
                <a:latin typeface="Times New Roman"/>
                <a:cs typeface="Times New Roman"/>
              </a:rPr>
              <a:t> we gathered the data (</a:t>
            </a:r>
            <a:r>
              <a:rPr lang="en-US" sz="2400" b="1" dirty="0" smtClean="0">
                <a:latin typeface="Times New Roman"/>
                <a:cs typeface="Times New Roman"/>
              </a:rPr>
              <a:t>a posteriori probability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b="1" dirty="0" smtClean="0">
                <a:latin typeface="Times New Roman"/>
                <a:cs typeface="Times New Roman"/>
              </a:rPr>
              <a:t>likelihood</a:t>
            </a:r>
            <a:r>
              <a:rPr lang="en-US" sz="2800" dirty="0" smtClean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 smtClean="0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is the </a:t>
            </a:r>
            <a:r>
              <a:rPr lang="en-US" sz="2800" b="1" dirty="0" smtClean="0">
                <a:latin typeface="Times New Roman"/>
                <a:cs typeface="Times New Roman"/>
              </a:rPr>
              <a:t>data model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Here, good models for the data are either the Bernoulli or Binomial likelihoods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or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16880</TotalTime>
  <Words>1408</Words>
  <Application>Microsoft Macintosh PowerPoint</Application>
  <PresentationFormat>On-screen Show (4:3)</PresentationFormat>
  <Paragraphs>193</Paragraphs>
  <Slides>31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From the Posterior</vt:lpstr>
      <vt:lpstr>PowerPoint Presentation</vt:lpstr>
      <vt:lpstr>Posterior Predictive Bands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90</cp:revision>
  <dcterms:created xsi:type="dcterms:W3CDTF">2016-12-19T18:29:42Z</dcterms:created>
  <dcterms:modified xsi:type="dcterms:W3CDTF">2018-02-14T13:05:31Z</dcterms:modified>
</cp:coreProperties>
</file>