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4" r:id="rId15"/>
    <p:sldId id="272" r:id="rId16"/>
    <p:sldId id="273" r:id="rId17"/>
    <p:sldId id="27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DF64-F5E9-6449-8E10-F9D669E8EE9F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F90B-AA9D-414A-8660-3F600192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hyperlink" Target="http://mc-stan.org/users/documentation/case-studies/mle-param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19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1.png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4143" y="431007"/>
            <a:ext cx="728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Reasons for and appearance of </a:t>
            </a:r>
            <a:r>
              <a:rPr lang="en-US" sz="3600" dirty="0" err="1" smtClean="0">
                <a:latin typeface="Times New Roman"/>
                <a:cs typeface="Times New Roman"/>
              </a:rPr>
              <a:t>Jacobians</a:t>
            </a:r>
            <a:r>
              <a:rPr lang="en-US" sz="3600" dirty="0" smtClean="0">
                <a:latin typeface="Times New Roman"/>
                <a:cs typeface="Times New Roman"/>
              </a:rPr>
              <a:t> in Bayesian Applications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599483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45"/>
          <a:stretch/>
        </p:blipFill>
        <p:spPr>
          <a:xfrm>
            <a:off x="1041401" y="2294070"/>
            <a:ext cx="6921500" cy="3122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0733" y="5350814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Khan Academy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608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888" y="1398744"/>
            <a:ext cx="8544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For example, consider a large financial institution with hundreds of thousands of electronic storage devices (hard drives, memory sticks, etc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) to monitor for inappropriate or stolen material. Such material exposes the company to assorted risks and liabilities. Executives are worried and wish to know the the proportion,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, of compromised devices throughout the company.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88" y="3328737"/>
            <a:ext cx="814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 reasonable data model for this problem is to assume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 device examinations follow a Bernoulli distribution: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88" y="4324019"/>
            <a:ext cx="3885530" cy="2904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888" y="4884777"/>
            <a:ext cx="814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Analysts initially have no idea no idea what the proportion of compromised devices may be, so they represent their prior beliefs on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 as: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0397" y="4264508"/>
            <a:ext cx="122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likelihood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996" y="5968334"/>
            <a:ext cx="2286615" cy="3099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92797" y="5878133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prior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47" y="6517167"/>
            <a:ext cx="873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Example adapted from Carpenter: </a:t>
            </a:r>
            <a:r>
              <a:rPr lang="en-US" sz="1600" dirty="0">
                <a:latin typeface="Times New Roman"/>
                <a:cs typeface="Times New Roman"/>
                <a:hlinkClick r:id="rId5"/>
              </a:rPr>
              <a:t>http://mc-stan.org/users/documentation/case-studies/mle-</a:t>
            </a:r>
            <a:r>
              <a:rPr lang="en-US" sz="1600" dirty="0" smtClean="0">
                <a:latin typeface="Times New Roman"/>
                <a:cs typeface="Times New Roman"/>
                <a:hlinkClick r:id="rId5"/>
              </a:rPr>
              <a:t>params.html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64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947" y="1241650"/>
            <a:ext cx="88408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100 devices are sampled and it is found: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1, 0, 0, 0, 0, 0, 0, 0, 0, 0, 1, 0, 0, 0, 1, 0, 0, 0, 0, 0, 0, 0, 1, 1, 0, 0, 1, 0, 0, 1, 0, 0, 1, 1,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0, 0, 0, 0, 0, 0, 0, 0, 0, 0, 0, 0, 0, 0, 0, 1, 0, 0, 0, 0, 0, 0, 0, 0, 0, 0, 0, 1, 0, 1, 0, 0, 0, 0,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0, 0, 1, 0, 0, 0, 1, 0, 0, 0, 1, 0, 0, 0, 0, 0, 0, 0, 0, 0, 1, 0, 0, 0, 0, 0, 0, 0, 0, 0, 0, 0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256" t="26528" r="46356" b="28815"/>
          <a:stretch/>
        </p:blipFill>
        <p:spPr>
          <a:xfrm>
            <a:off x="3689686" y="5462392"/>
            <a:ext cx="1564105" cy="364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21" y="4104075"/>
            <a:ext cx="55245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3861" t="26528" r="-234" b="28815"/>
          <a:stretch/>
        </p:blipFill>
        <p:spPr>
          <a:xfrm>
            <a:off x="5534535" y="5475760"/>
            <a:ext cx="1711158" cy="364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545261" y="4954392"/>
            <a:ext cx="6686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301872" y="4941691"/>
            <a:ext cx="6686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47" y="3584136"/>
            <a:ext cx="417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The posterior density for this model is: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4284" y="3029584"/>
            <a:ext cx="2534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0=clean, 1=compromised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26" y="6117010"/>
            <a:ext cx="3219786" cy="544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2010" y="6208593"/>
            <a:ext cx="435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We’ll use the exact posterior for comparison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256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84188" y="1373560"/>
            <a:ext cx="820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Let’s say that we chose </a:t>
            </a:r>
            <a:r>
              <a:rPr lang="en-US" sz="2400" dirty="0">
                <a:latin typeface="Times New Roman"/>
                <a:cs typeface="Times New Roman"/>
              </a:rPr>
              <a:t>to parameterize </a:t>
            </a:r>
            <a:r>
              <a:rPr lang="en-US" sz="2400" dirty="0" smtClean="0">
                <a:latin typeface="Times New Roman"/>
                <a:cs typeface="Times New Roman"/>
              </a:rPr>
              <a:t>this problem in terms of to log-odds instead: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02" y="2381221"/>
            <a:ext cx="3167219" cy="636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7065" y="3257989"/>
            <a:ext cx="3329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Re-parameterization in terms of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192" y="3955664"/>
            <a:ext cx="5816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u="sng" dirty="0" smtClean="0">
                <a:latin typeface="Times New Roman"/>
                <a:cs typeface="Times New Roman"/>
              </a:rPr>
              <a:t>But</a:t>
            </a:r>
            <a:r>
              <a:rPr lang="en-US" sz="2400" dirty="0" smtClean="0">
                <a:latin typeface="Times New Roman"/>
                <a:cs typeface="Times New Roman"/>
              </a:rPr>
              <a:t>, we want to preserve our prior belief that: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12" y="4753079"/>
            <a:ext cx="2286615" cy="3099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1685" y="5455050"/>
            <a:ext cx="3795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.e. represent the problem this way: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468" y="5360167"/>
            <a:ext cx="2890353" cy="621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3367" y="6410645"/>
            <a:ext cx="796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function on the left of a sampling statement, so we need the </a:t>
            </a:r>
            <a:r>
              <a:rPr lang="en-US" dirty="0" err="1" smtClean="0">
                <a:latin typeface="Times New Roman"/>
                <a:cs typeface="Times New Roman"/>
              </a:rPr>
              <a:t>Jacobian</a:t>
            </a:r>
            <a:r>
              <a:rPr lang="en-US" dirty="0" smtClean="0">
                <a:latin typeface="Times New Roman"/>
                <a:cs typeface="Times New Roman"/>
              </a:rPr>
              <a:t> of the function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32756" y="6026458"/>
            <a:ext cx="734609" cy="384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872" y="1291253"/>
            <a:ext cx="433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Find the </a:t>
            </a:r>
            <a:r>
              <a:rPr lang="en-US" sz="2400" dirty="0" err="1" smtClean="0">
                <a:latin typeface="Times New Roman"/>
                <a:cs typeface="Times New Roman"/>
              </a:rPr>
              <a:t>Jacobian</a:t>
            </a:r>
            <a:r>
              <a:rPr lang="en-US" sz="2400" dirty="0" smtClean="0">
                <a:latin typeface="Times New Roman"/>
                <a:cs typeface="Times New Roman"/>
              </a:rPr>
              <a:t> of the function: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14" y="2791150"/>
            <a:ext cx="4136025" cy="834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973" y="4752346"/>
            <a:ext cx="501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So, to the log posterior we need to add: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44" y="3777680"/>
            <a:ext cx="1485034" cy="669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414" y="5590901"/>
            <a:ext cx="3577505" cy="32683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681" y="1806595"/>
            <a:ext cx="2854104" cy="6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678" y="1398068"/>
            <a:ext cx="6158007" cy="507831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data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&lt;lower=0, upper=1&gt; y[N];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real alpha;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transformed parameters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real &lt;lower=0, upper=1&gt;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(alpha)/(1+exp(alpha));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(alpha)/(1+exp(alpha)) ~ uniform(0,1);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y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bernoulli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Add in the log-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Jacobian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target += alpha - 2*log(1+exp(alpha));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7" name="Left Arrow 6"/>
          <p:cNvSpPr/>
          <p:nvPr/>
        </p:nvSpPr>
        <p:spPr>
          <a:xfrm rot="18949645">
            <a:off x="6408178" y="5285006"/>
            <a:ext cx="1501015" cy="3335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21" y="1712420"/>
            <a:ext cx="8839307" cy="469359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rstan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Note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the "true" </a:t>
            </a:r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p was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15.2%:</a:t>
            </a:r>
          </a:p>
          <a:p>
            <a:r>
              <a:rPr lang="en-US" sz="1300" dirty="0" err="1" smtClean="0">
                <a:solidFill>
                  <a:schemeClr val="bg1"/>
                </a:solidFill>
                <a:latin typeface="Courier"/>
                <a:cs typeface="Courier"/>
              </a:rPr>
              <a:t>flip.samp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&lt;- c(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1, 0, 0, 0, 0, 0, 0, 0, 0, 0, 1, 0, 0, 0, 1, 0, 0, 0, 0, 0, 0, 0, 1, 1, 0, 0, 1,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0, 0, 1, 0, 0, 1, 1, 0, 0, 0, 0, 0, 0, 0, 0, 0, 0, 0, 0, 0, 0, 0, 1, 0, 0, 0, 0,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0, 0, 0, 0, 0, 0, 0, 1, 0, 1, 0, 0, 0, 0, 0, 0, 1, 0, 0, 0, 1, 0, 0, 0, 1, 0, 0,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0, 0, 0, 0, 0, 0, 0, 1, 0, 0, 0, 0, 0, 0, 0, 0, 0, 0, 0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Data and fixed parameters: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flip.samp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&lt;-list(y=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flip.samp,N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=n)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&lt;-paste(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(”</a:t>
            </a:r>
            <a:r>
              <a:rPr lang="en-US" sz="1300" dirty="0" smtClean="0">
                <a:solidFill>
                  <a:srgbClr val="FF0000"/>
                </a:solidFill>
                <a:latin typeface="Courier"/>
                <a:cs typeface="Courier"/>
              </a:rPr>
              <a:t>PATH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chemeClr val="bg1"/>
                </a:solidFill>
                <a:latin typeface="Courier"/>
                <a:cs typeface="Courier"/>
              </a:rPr>
              <a:t>Jacobian_log_odds.R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"),collapse='\n')</a:t>
            </a:r>
          </a:p>
          <a:p>
            <a:r>
              <a:rPr lang="en-US" sz="1300" dirty="0" err="1" smtClean="0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= 'model1')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Compile the models: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#Run the model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fit &lt;- sampling(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=2000, thin = 1, chains = 4)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print(fit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260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21" y="1362989"/>
            <a:ext cx="8839307" cy="209288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# Examine the posterior for p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extract(fit, "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main=NULL,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=expression(paste(pi, "|", bold("x"))),  probability = T,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=c(0,1))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Exact posterior is Beta(1+S, 1+n-S). Overlay: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S &lt;- sum(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flip.samp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pi.ax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(from=0, to=1,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= 200)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pi.ax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dbeta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pi.ax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, shape1 = 1+S, shape2 = 1+n-S))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055" t="11747" r="4907" b="3435"/>
          <a:stretch/>
        </p:blipFill>
        <p:spPr>
          <a:xfrm>
            <a:off x="5703919" y="3731106"/>
            <a:ext cx="3275355" cy="3121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427" t="14335" r="5093" b="3435"/>
          <a:stretch/>
        </p:blipFill>
        <p:spPr>
          <a:xfrm>
            <a:off x="343099" y="3864065"/>
            <a:ext cx="3218863" cy="299393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 flipV="1">
            <a:off x="1802512" y="3974742"/>
            <a:ext cx="278628" cy="156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1140" y="3946414"/>
            <a:ext cx="29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Correct posterior w/ </a:t>
            </a:r>
            <a:r>
              <a:rPr lang="en-US" dirty="0" err="1" smtClean="0">
                <a:latin typeface="Times New Roman"/>
                <a:cs typeface="Times New Roman"/>
              </a:rPr>
              <a:t>Jacobian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2181" y="4817151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Wrong posterior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w/o </a:t>
            </a:r>
            <a:r>
              <a:rPr lang="en-US" dirty="0" err="1" smtClean="0">
                <a:latin typeface="Times New Roman"/>
                <a:cs typeface="Times New Roman"/>
              </a:rPr>
              <a:t>Jacobian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83666" y="5323488"/>
            <a:ext cx="313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3872" y="56766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Curve is the exact posterior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6378" y="5900735"/>
            <a:ext cx="746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2252072" y="5861286"/>
            <a:ext cx="871800" cy="15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7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3888" y="1732272"/>
            <a:ext cx="8544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You don’t always have to use a </a:t>
            </a:r>
            <a:r>
              <a:rPr lang="en-US" sz="2000" dirty="0" err="1" smtClean="0">
                <a:latin typeface="Times New Roman"/>
                <a:cs typeface="Times New Roman"/>
              </a:rPr>
              <a:t>Jacobian</a:t>
            </a:r>
            <a:r>
              <a:rPr lang="en-US" sz="2000" dirty="0" smtClean="0">
                <a:latin typeface="Times New Roman"/>
                <a:cs typeface="Times New Roman"/>
              </a:rPr>
              <a:t> however. For this problem, since 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 ~ Uniform(0,1), it can be shown that </a:t>
            </a:r>
            <a:r>
              <a:rPr lang="en-US" sz="2000" dirty="0" smtClean="0">
                <a:latin typeface="Symbol" charset="2"/>
                <a:cs typeface="Symbol" charset="2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 ~ Logistic(0,1)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35" y="2625845"/>
            <a:ext cx="3008987" cy="6365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835" y="3923414"/>
            <a:ext cx="2318448" cy="31889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8033" y="4592597"/>
            <a:ext cx="8544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Same problem, but this time NO function on the left of a sampling statement, so we DON’T need a </a:t>
            </a:r>
            <a:r>
              <a:rPr lang="en-US" dirty="0" err="1" smtClean="0">
                <a:latin typeface="Times New Roman"/>
                <a:cs typeface="Times New Roman"/>
              </a:rPr>
              <a:t>Jacobian</a:t>
            </a:r>
            <a:r>
              <a:rPr lang="en-US" dirty="0" smtClean="0">
                <a:latin typeface="Times New Roman"/>
                <a:cs typeface="Times New Roman"/>
              </a:rPr>
              <a:t> here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69713" y="4242308"/>
            <a:ext cx="734609" cy="384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4828303" y="2993000"/>
            <a:ext cx="372046" cy="833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5014326" y="3595923"/>
            <a:ext cx="7716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477" y="3313707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2882" y="5710978"/>
            <a:ext cx="6309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 transformation samples a parameter, then transforms </a:t>
            </a:r>
            <a:r>
              <a:rPr lang="en-US" dirty="0" smtClean="0">
                <a:latin typeface="Times New Roman"/>
                <a:cs typeface="Times New Roman"/>
              </a:rPr>
              <a:t>it.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change of variables transforms a parameter, then samples it.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Only </a:t>
            </a:r>
            <a:r>
              <a:rPr lang="en-US" dirty="0">
                <a:latin typeface="Times New Roman"/>
                <a:cs typeface="Times New Roman"/>
              </a:rPr>
              <a:t>the latter requires a </a:t>
            </a:r>
            <a:r>
              <a:rPr lang="en-US" dirty="0" err="1">
                <a:latin typeface="Times New Roman"/>
                <a:cs typeface="Times New Roman"/>
              </a:rPr>
              <a:t>Jacobian</a:t>
            </a:r>
            <a:r>
              <a:rPr lang="en-US" dirty="0">
                <a:latin typeface="Times New Roman"/>
                <a:cs typeface="Times New Roman"/>
              </a:rPr>
              <a:t> adjustment.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775" y="6578076"/>
            <a:ext cx="303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/>
                <a:cs typeface="Times New Roman"/>
              </a:rPr>
              <a:t>Gelman</a:t>
            </a:r>
            <a:r>
              <a:rPr lang="en-US" sz="1400" dirty="0" smtClean="0">
                <a:latin typeface="Times New Roman"/>
                <a:cs typeface="Times New Roman"/>
              </a:rPr>
              <a:t>, Betancourt, Carpenter, et al….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71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258" y="1436552"/>
            <a:ext cx="6158007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&lt;lower=0, upper=1&gt; y[N];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real alpha;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alpha ~ logistic(0,1);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y ~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bernoulli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(alpha)/(1+exp(alpha)));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generated quantities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// So we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don’t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have to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calc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p in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R”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real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ppi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(alpha)/(1+exp(alpha));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8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9053" y="520733"/>
            <a:ext cx="200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Example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655"/>
          <a:stretch/>
        </p:blipFill>
        <p:spPr>
          <a:xfrm>
            <a:off x="1302047" y="1236450"/>
            <a:ext cx="5859150" cy="47198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682642" y="3290876"/>
            <a:ext cx="6665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23485" y="2808197"/>
            <a:ext cx="341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Correct posterior, </a:t>
            </a:r>
            <a:r>
              <a:rPr lang="en-US" b="1" i="1" u="sng" dirty="0" smtClean="0">
                <a:latin typeface="Times New Roman"/>
                <a:cs typeface="Times New Roman"/>
              </a:rPr>
              <a:t>but now </a:t>
            </a:r>
            <a:r>
              <a:rPr lang="en-US" dirty="0" smtClean="0">
                <a:latin typeface="Times New Roman"/>
                <a:cs typeface="Times New Roman"/>
              </a:rPr>
              <a:t>reformulated to NOT need a </a:t>
            </a:r>
            <a:r>
              <a:rPr lang="en-US" dirty="0" err="1" smtClean="0">
                <a:latin typeface="Times New Roman"/>
                <a:cs typeface="Times New Roman"/>
              </a:rPr>
              <a:t>Jacobian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882" y="5710978"/>
            <a:ext cx="6309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 transformation samples a parameter, then transforms </a:t>
            </a:r>
            <a:r>
              <a:rPr lang="en-US" dirty="0" smtClean="0">
                <a:latin typeface="Times New Roman"/>
                <a:cs typeface="Times New Roman"/>
              </a:rPr>
              <a:t>it.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change of variables transforms a parameter, then samples it.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Only </a:t>
            </a:r>
            <a:r>
              <a:rPr lang="en-US" dirty="0">
                <a:latin typeface="Times New Roman"/>
                <a:cs typeface="Times New Roman"/>
              </a:rPr>
              <a:t>the latter requires a </a:t>
            </a:r>
            <a:r>
              <a:rPr lang="en-US" dirty="0" err="1">
                <a:latin typeface="Times New Roman"/>
                <a:cs typeface="Times New Roman"/>
              </a:rPr>
              <a:t>Jacobian</a:t>
            </a:r>
            <a:r>
              <a:rPr lang="en-US" dirty="0">
                <a:latin typeface="Times New Roman"/>
                <a:cs typeface="Times New Roman"/>
              </a:rPr>
              <a:t> adjustment.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7775" y="6578076"/>
            <a:ext cx="303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/>
                <a:cs typeface="Times New Roman"/>
              </a:rPr>
              <a:t>Gelman</a:t>
            </a:r>
            <a:r>
              <a:rPr lang="en-US" sz="1400" dirty="0" smtClean="0">
                <a:latin typeface="Times New Roman"/>
                <a:cs typeface="Times New Roman"/>
              </a:rPr>
              <a:t>, Betancourt, Carpenter, et al….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98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540" y="1339599"/>
            <a:ext cx="877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We are interested in probabilities. Usually though we don’t work directly with them…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277" y="2490451"/>
            <a:ext cx="616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Usually we work directly with probability density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04" y="3301831"/>
            <a:ext cx="877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Think of probability as </a:t>
            </a:r>
            <a:r>
              <a:rPr lang="en-US" sz="2400" i="1" u="sng" dirty="0" smtClean="0">
                <a:latin typeface="Times New Roman"/>
                <a:cs typeface="Times New Roman"/>
              </a:rPr>
              <a:t>mass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. Physically, density </a:t>
            </a:r>
            <a:r>
              <a:rPr lang="en-US" sz="2400" i="1" dirty="0" smtClean="0">
                <a:latin typeface="Symbol" charset="2"/>
                <a:cs typeface="Symbol" charset="2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 is mass over volume,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11" y="4079869"/>
            <a:ext cx="895976" cy="5885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277" y="4957652"/>
            <a:ext cx="616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We can think of volume </a:t>
            </a:r>
            <a:r>
              <a:rPr lang="en-US" sz="2200" i="1" dirty="0" smtClean="0">
                <a:latin typeface="Times New Roman"/>
                <a:cs typeface="Times New Roman"/>
              </a:rPr>
              <a:t>V</a:t>
            </a:r>
            <a:r>
              <a:rPr lang="en-US" sz="2200" dirty="0" smtClean="0">
                <a:latin typeface="Times New Roman"/>
                <a:cs typeface="Times New Roman"/>
              </a:rPr>
              <a:t>, as parameter space </a:t>
            </a:r>
            <a:r>
              <a:rPr lang="en-US" sz="2200" dirty="0" smtClean="0">
                <a:latin typeface="Symbol" charset="2"/>
                <a:cs typeface="Symbol" charset="2"/>
              </a:rPr>
              <a:t>q</a:t>
            </a:r>
            <a:r>
              <a:rPr lang="en-US" sz="22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73" y="6011795"/>
            <a:ext cx="2387450" cy="605906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524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199316"/>
            <a:ext cx="877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Taking the physical analogy a little further, (probability) mass 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277" y="3022498"/>
            <a:ext cx="616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A little bit (differential) of probability mass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66" y="2244183"/>
            <a:ext cx="2077399" cy="323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527" y="3967017"/>
            <a:ext cx="3617962" cy="419639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5267338" y="4298047"/>
            <a:ext cx="275674" cy="452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3055" y="4672175"/>
            <a:ext cx="319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It will be convenient to remember that probability density is a function of its parameter(s)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17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199316"/>
            <a:ext cx="877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So a little bit of “probability mass” 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277" y="2598397"/>
            <a:ext cx="616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Let’s say that it is not fruitful to work with the density in terms of </a:t>
            </a:r>
            <a:r>
              <a:rPr lang="en-US" sz="2200" i="1" dirty="0" smtClean="0">
                <a:latin typeface="Symbol" charset="2"/>
                <a:cs typeface="Symbol" charset="2"/>
              </a:rPr>
              <a:t>q</a:t>
            </a:r>
            <a:r>
              <a:rPr lang="en-US" sz="2200" dirty="0" smtClean="0">
                <a:latin typeface="Times New Roman"/>
                <a:cs typeface="Times New Roman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5855" t="1" r="12103" b="-33993"/>
          <a:stretch/>
        </p:blipFill>
        <p:spPr>
          <a:xfrm>
            <a:off x="3213758" y="3824059"/>
            <a:ext cx="797486" cy="562286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3646960" y="4155089"/>
            <a:ext cx="275674" cy="452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2677" y="4499682"/>
            <a:ext cx="355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 want to write this in terms of another parameter (related to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b="1" u="sng" dirty="0" smtClean="0">
                <a:latin typeface="Times New Roman"/>
                <a:cs typeface="Times New Roman"/>
              </a:rPr>
              <a:t>but not change the density or </a:t>
            </a:r>
            <a:r>
              <a:rPr lang="en-US" b="1" i="1" u="sng" dirty="0" smtClean="0">
                <a:latin typeface="Times New Roman"/>
                <a:cs typeface="Times New Roman"/>
              </a:rPr>
              <a:t>dm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97" y="1937435"/>
            <a:ext cx="2144232" cy="402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9277" y="5747709"/>
            <a:ext cx="616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We want to </a:t>
            </a:r>
            <a:r>
              <a:rPr lang="en-US" sz="2200" b="1" dirty="0" smtClean="0">
                <a:latin typeface="Times New Roman"/>
                <a:cs typeface="Times New Roman"/>
              </a:rPr>
              <a:t>re-parameterize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i="1" dirty="0" smtClean="0">
                <a:latin typeface="Symbol" charset="2"/>
                <a:cs typeface="Symbol" charset="2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i="1" u="sng" dirty="0" smtClean="0">
                <a:latin typeface="Times New Roman"/>
                <a:cs typeface="Times New Roman"/>
              </a:rPr>
              <a:t>and</a:t>
            </a:r>
            <a:r>
              <a:rPr lang="en-US" sz="2200" dirty="0" smtClean="0">
                <a:latin typeface="Times New Roman"/>
                <a:cs typeface="Times New Roman"/>
              </a:rPr>
              <a:t> persevere probability mass.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9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268231"/>
            <a:ext cx="877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Say we choose to re-parameterize in terms of </a:t>
            </a:r>
            <a:r>
              <a:rPr lang="en-US" sz="2400" i="1" dirty="0" smtClean="0">
                <a:latin typeface="Symbol" charset="2"/>
                <a:cs typeface="Symbol" charset="2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with relationship to </a:t>
            </a:r>
            <a:r>
              <a:rPr lang="en-US" sz="2400" i="1" dirty="0" smtClean="0">
                <a:latin typeface="Symbol" charset="2"/>
                <a:cs typeface="Symbol" charset="2"/>
              </a:rPr>
              <a:t>q</a:t>
            </a:r>
            <a:r>
              <a:rPr lang="en-US" sz="2400" dirty="0" smtClean="0">
                <a:latin typeface="Times New Roman"/>
                <a:cs typeface="Times New Roman"/>
              </a:rPr>
              <a:t> given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04" y="2138138"/>
            <a:ext cx="1309941" cy="36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04" y="2857116"/>
            <a:ext cx="1613173" cy="3823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911" y="3615982"/>
            <a:ext cx="591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Substituting for </a:t>
            </a:r>
            <a:r>
              <a:rPr lang="en-US" sz="2200" i="1" dirty="0" smtClean="0">
                <a:latin typeface="Symbol" charset="2"/>
                <a:cs typeface="Symbol" charset="2"/>
              </a:rPr>
              <a:t>q</a:t>
            </a:r>
            <a:r>
              <a:rPr lang="en-US" sz="2200" dirty="0" smtClean="0">
                <a:latin typeface="Times New Roman"/>
                <a:cs typeface="Times New Roman"/>
              </a:rPr>
              <a:t> from the above: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79" y="4397013"/>
            <a:ext cx="5517561" cy="43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7437" y="5257023"/>
            <a:ext cx="12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unchanged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4937" y="5257023"/>
            <a:ext cx="12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unchanged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2403" y="5257023"/>
            <a:ext cx="19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…but what is this?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1641882" y="4835434"/>
            <a:ext cx="390286" cy="452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4514465" y="4267859"/>
            <a:ext cx="393839" cy="15647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202127" y="4271381"/>
            <a:ext cx="393839" cy="15647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26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268231"/>
            <a:ext cx="877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Since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 </a:t>
            </a:r>
            <a:r>
              <a:rPr lang="en-US" sz="2400" i="1" dirty="0" smtClean="0">
                <a:latin typeface="Symbol" charset="2"/>
                <a:cs typeface="Symbol" charset="2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are related, we can take derivatives: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04" y="2079392"/>
            <a:ext cx="1613173" cy="3823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48" y="2798731"/>
            <a:ext cx="2342304" cy="694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6644" y="4224427"/>
            <a:ext cx="153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Which implies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3686" y="4435551"/>
            <a:ext cx="699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477" y="4052868"/>
            <a:ext cx="2938191" cy="706296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912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268231"/>
            <a:ext cx="877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So substituting for </a:t>
            </a:r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f </a:t>
            </a:r>
            <a:r>
              <a:rPr lang="en-US" sz="2400" baseline="30000" dirty="0" smtClean="0">
                <a:latin typeface="Times New Roman"/>
                <a:cs typeface="Times New Roman"/>
              </a:rPr>
              <a:t>-1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Symbol" charset="2"/>
                <a:cs typeface="Symbol" charset="2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)):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69" y="2063841"/>
            <a:ext cx="5517561" cy="430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660"/>
          <a:stretch/>
        </p:blipFill>
        <p:spPr>
          <a:xfrm>
            <a:off x="3396693" y="2926711"/>
            <a:ext cx="3016973" cy="733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448"/>
          <a:stretch/>
        </p:blipFill>
        <p:spPr>
          <a:xfrm>
            <a:off x="3396693" y="3938212"/>
            <a:ext cx="4022372" cy="694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36240" y="4986848"/>
            <a:ext cx="461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Symbol" charset="2"/>
                <a:cs typeface="Symbol" charset="2"/>
              </a:rPr>
              <a:t>q</a:t>
            </a:r>
            <a:endParaRPr lang="en-US" sz="2800" i="1" dirty="0">
              <a:latin typeface="Symbol" charset="2"/>
              <a:cs typeface="Symbol" charset="2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454811" y="4329988"/>
            <a:ext cx="390286" cy="9787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3585" y="4994937"/>
            <a:ext cx="661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d</a:t>
            </a:r>
            <a:r>
              <a:rPr lang="en-US" sz="2800" i="1" dirty="0" err="1" smtClean="0">
                <a:latin typeface="Symbol" charset="2"/>
                <a:cs typeface="Symbol" charset="2"/>
              </a:rPr>
              <a:t>q</a:t>
            </a:r>
            <a:endParaRPr lang="en-US" sz="2800" i="1" dirty="0">
              <a:latin typeface="Symbol" charset="2"/>
              <a:cs typeface="Symbol" charset="2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6288197" y="3779011"/>
            <a:ext cx="390288" cy="20969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129" y="5701164"/>
            <a:ext cx="8133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>
                <a:latin typeface="Times New Roman"/>
                <a:cs typeface="Times New Roman"/>
              </a:rPr>
              <a:t>We have re-parameterized density and preserved the probability mass!</a:t>
            </a:r>
            <a:endParaRPr lang="en-US" sz="2200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7747" y="6320239"/>
            <a:ext cx="612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This is really just the (reverse) 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-substitution trick from calculus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51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75" y="1268231"/>
            <a:ext cx="877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                              is called the (univariate) </a:t>
            </a:r>
            <a:r>
              <a:rPr lang="en-US" sz="2400" dirty="0" err="1" smtClean="0">
                <a:latin typeface="Times New Roman"/>
                <a:cs typeface="Times New Roman"/>
              </a:rPr>
              <a:t>Jacobian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1" y="1184216"/>
            <a:ext cx="2367601" cy="662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2861" y="1939388"/>
            <a:ext cx="491686" cy="285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84547" y="1846791"/>
            <a:ext cx="974706" cy="37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7690" y="2224882"/>
            <a:ext cx="663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Take absolute value </a:t>
            </a:r>
            <a:r>
              <a:rPr lang="en-US" dirty="0" smtClean="0">
                <a:latin typeface="Times New Roman"/>
                <a:cs typeface="Times New Roman"/>
              </a:rPr>
              <a:t>to ensure </a:t>
            </a:r>
            <a:r>
              <a:rPr lang="en-US" i="1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≥ </a:t>
            </a:r>
            <a:r>
              <a:rPr lang="en-US" dirty="0" smtClean="0">
                <a:latin typeface="Times New Roman"/>
                <a:cs typeface="Times New Roman"/>
              </a:rPr>
              <a:t>0, and a few other technical reasons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630" y="3015465"/>
            <a:ext cx="72415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This generalizes to a determinant for more than two parameters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Usually we don’t need this because our component probability densities in a model are typically a function of only one parameter.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47675" y="5072973"/>
            <a:ext cx="87757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u="sng" dirty="0" smtClean="0">
                <a:latin typeface="Times New Roman"/>
                <a:cs typeface="Times New Roman"/>
              </a:rPr>
              <a:t>Take home message</a:t>
            </a:r>
            <a:r>
              <a:rPr lang="en-US" sz="2400" dirty="0" smtClean="0">
                <a:latin typeface="Times New Roman"/>
                <a:cs typeface="Times New Roman"/>
              </a:rPr>
              <a:t>: To preserve (posterior) probability under re-parameterization, we need to: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multiply </a:t>
            </a:r>
            <a:r>
              <a:rPr lang="en-US" sz="2200" i="1" dirty="0" smtClean="0">
                <a:latin typeface="Symbol" charset="2"/>
                <a:cs typeface="Symbol" charset="2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 by the </a:t>
            </a:r>
            <a:r>
              <a:rPr lang="en-US" sz="2200" dirty="0" err="1" smtClean="0">
                <a:latin typeface="Times New Roman"/>
                <a:cs typeface="Times New Roman"/>
              </a:rPr>
              <a:t>Jacobian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-or- (in Stan) add the log-</a:t>
            </a:r>
            <a:r>
              <a:rPr lang="en-US" sz="2200" dirty="0" err="1" smtClean="0">
                <a:latin typeface="Times New Roman"/>
                <a:cs typeface="Times New Roman"/>
              </a:rPr>
              <a:t>Jacobian</a:t>
            </a:r>
            <a:r>
              <a:rPr lang="en-US" sz="2200" dirty="0" smtClean="0">
                <a:latin typeface="Times New Roman"/>
                <a:cs typeface="Times New Roman"/>
              </a:rPr>
              <a:t> to log-</a:t>
            </a:r>
            <a:r>
              <a:rPr lang="en-US" sz="2200" i="1" dirty="0" smtClean="0">
                <a:latin typeface="Symbol" charset="2"/>
                <a:cs typeface="Symbol" charset="2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143" y="481807"/>
            <a:ext cx="72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Re-parameterization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30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19434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47675" y="790572"/>
            <a:ext cx="877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u="sng" dirty="0" smtClean="0">
                <a:latin typeface="Times New Roman"/>
                <a:cs typeface="Times New Roman"/>
              </a:rPr>
              <a:t>Summary</a:t>
            </a:r>
            <a:r>
              <a:rPr lang="en-US" sz="2400" dirty="0" smtClean="0">
                <a:latin typeface="Times New Roman"/>
                <a:cs typeface="Times New Roman"/>
              </a:rPr>
              <a:t>: To preserve (posterior) probability under re-parameterization, we need to multiply </a:t>
            </a:r>
            <a:r>
              <a:rPr lang="en-US" sz="2400" i="1" dirty="0" smtClean="0">
                <a:latin typeface="Symbol" charset="2"/>
                <a:cs typeface="Symbol" charset="2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 by the </a:t>
            </a:r>
            <a:r>
              <a:rPr lang="en-US" sz="2400" u="sng" dirty="0" err="1" smtClean="0">
                <a:latin typeface="Times New Roman"/>
                <a:cs typeface="Times New Roman"/>
              </a:rPr>
              <a:t>Jacobian</a:t>
            </a:r>
            <a:endParaRPr lang="en-US" sz="2400" u="sng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2807" y="2785775"/>
            <a:ext cx="194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Pr</a:t>
            </a:r>
            <a:r>
              <a:rPr lang="en-US" dirty="0" smtClean="0">
                <a:latin typeface="Times New Roman"/>
                <a:cs typeface="Times New Roman"/>
              </a:rPr>
              <a:t> if you prefer…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1763905" y="2351358"/>
            <a:ext cx="390286" cy="452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665" y="4858141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Some more identities: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98" y="3686908"/>
            <a:ext cx="3285959" cy="2834718"/>
          </a:xfrm>
          <a:prstGeom prst="rect">
            <a:avLst/>
          </a:prstGeom>
        </p:spPr>
      </p:pic>
      <p:sp>
        <p:nvSpPr>
          <p:cNvPr id="22" name="Right Brace 21"/>
          <p:cNvSpPr>
            <a:spLocks/>
          </p:cNvSpPr>
          <p:nvPr/>
        </p:nvSpPr>
        <p:spPr>
          <a:xfrm rot="16200000">
            <a:off x="3665340" y="3527893"/>
            <a:ext cx="289701" cy="3116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2" idx="1"/>
          </p:cNvCxnSpPr>
          <p:nvPr/>
        </p:nvCxnSpPr>
        <p:spPr>
          <a:xfrm flipH="1" flipV="1">
            <a:off x="2446421" y="3155107"/>
            <a:ext cx="1363770" cy="383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27386" y="56025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Carpenter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35192" y="3713849"/>
            <a:ext cx="19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Spiegelhalter</a:t>
            </a:r>
            <a:r>
              <a:rPr lang="en-US" dirty="0" smtClean="0">
                <a:latin typeface="Times New Roman"/>
                <a:cs typeface="Times New Roman"/>
              </a:rPr>
              <a:t> et al.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81218" y="4591927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Carpenter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4" y="1969424"/>
            <a:ext cx="8989664" cy="5326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24449" y="1621569"/>
            <a:ext cx="885214" cy="34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9" grpId="0"/>
      <p:bldP spid="22" grpId="0" animBg="1"/>
      <p:bldP spid="15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1724</Words>
  <Application>Microsoft Macintosh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50</cp:revision>
  <dcterms:created xsi:type="dcterms:W3CDTF">2018-01-16T16:34:08Z</dcterms:created>
  <dcterms:modified xsi:type="dcterms:W3CDTF">2018-03-29T15:18:05Z</dcterms:modified>
</cp:coreProperties>
</file>