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8" r:id="rId9"/>
    <p:sldId id="269" r:id="rId10"/>
    <p:sldId id="270" r:id="rId11"/>
    <p:sldId id="277" r:id="rId12"/>
    <p:sldId id="278" r:id="rId13"/>
    <p:sldId id="274" r:id="rId14"/>
    <p:sldId id="273" r:id="rId15"/>
    <p:sldId id="276" r:id="rId16"/>
    <p:sldId id="275" r:id="rId17"/>
    <p:sldId id="279" r:id="rId18"/>
    <p:sldId id="296" r:id="rId19"/>
    <p:sldId id="300" r:id="rId20"/>
    <p:sldId id="301" r:id="rId21"/>
    <p:sldId id="303" r:id="rId22"/>
    <p:sldId id="302" r:id="rId23"/>
    <p:sldId id="297" r:id="rId24"/>
    <p:sldId id="298" r:id="rId25"/>
    <p:sldId id="299" r:id="rId26"/>
    <p:sldId id="280" r:id="rId27"/>
    <p:sldId id="281" r:id="rId28"/>
    <p:sldId id="283" r:id="rId29"/>
    <p:sldId id="284" r:id="rId30"/>
    <p:sldId id="285" r:id="rId31"/>
    <p:sldId id="288" r:id="rId32"/>
    <p:sldId id="291" r:id="rId33"/>
    <p:sldId id="286" r:id="rId34"/>
    <p:sldId id="287" r:id="rId35"/>
    <p:sldId id="289" r:id="rId36"/>
    <p:sldId id="282" r:id="rId37"/>
    <p:sldId id="292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0" autoAdjust="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2102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AD1F3-839B-1348-B5DE-BD065941B88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2D814-6B13-F149-A88E-7A218120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7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2D814-6B13-F149-A88E-7A218120DD6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4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2D814-6B13-F149-A88E-7A218120DD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4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2D814-6B13-F149-A88E-7A218120DD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58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2D814-6B13-F149-A88E-7A218120DD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18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2D814-6B13-F149-A88E-7A218120DD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3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2D814-6B13-F149-A88E-7A218120DD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1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2D814-6B13-F149-A88E-7A218120DD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74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2D814-6B13-F149-A88E-7A218120DD6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4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2D814-6B13-F149-A88E-7A218120DD6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5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7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7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6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5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0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6843F-E372-DB4D-9B2A-6B0B9A66C7E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6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6.jpeg"/><Relationship Id="rId5" Type="http://schemas.openxmlformats.org/officeDocument/2006/relationships/image" Target="../media/image4.wmf"/><Relationship Id="rId10" Type="http://schemas.openxmlformats.org/officeDocument/2006/relationships/image" Target="../media/image2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png"/><Relationship Id="rId9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OTO1DygELpY" TargetMode="Externa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5.png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6470" y="2647843"/>
            <a:ext cx="3132138" cy="284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0470" y="3486043"/>
            <a:ext cx="1214437" cy="779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Bayesian Methods</a:t>
            </a:r>
          </a:p>
          <a:p>
            <a:pPr algn="ctr"/>
            <a:r>
              <a:rPr lang="en-US" sz="3600" dirty="0">
                <a:latin typeface="Times New Roman"/>
                <a:cs typeface="Times New Roman"/>
              </a:rPr>
              <a:t>Basic Parametric Bayesian Inference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459630"/>
              </p:ext>
            </p:extLst>
          </p:nvPr>
        </p:nvGraphicFramePr>
        <p:xfrm>
          <a:off x="4298142" y="527833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r:id="rId7" imgW="723960" imgH="361800" progId="">
                  <p:embed/>
                </p:oleObj>
              </mc:Choice>
              <mc:Fallback>
                <p:oleObj r:id="rId7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142" y="527833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530678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r:id="rId9" imgW="76320" imgH="181080" progId="">
                  <p:embed/>
                </p:oleObj>
              </mc:Choice>
              <mc:Fallback>
                <p:oleObj r:id="rId9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461676" y="2713112"/>
            <a:ext cx="3124859" cy="2776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003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The lets determine the posterior with a Beta(1,1) prior on </a:t>
            </a:r>
            <a:r>
              <a:rPr lang="en-US" sz="2800" dirty="0" err="1">
                <a:latin typeface="Symbol" charset="2"/>
                <a:cs typeface="Symbol" charset="2"/>
              </a:rPr>
              <a:t>p</a:t>
            </a:r>
            <a:r>
              <a:rPr lang="en-US" sz="2800" baseline="-25000" dirty="0" err="1">
                <a:latin typeface="Times New Roman"/>
                <a:cs typeface="Times New Roman"/>
              </a:rPr>
              <a:t>Heads</a:t>
            </a:r>
            <a:r>
              <a:rPr lang="en-US" sz="2800" dirty="0">
                <a:latin typeface="Times New Roman"/>
                <a:cs typeface="Times New Roman"/>
              </a:rPr>
              <a:t> and a Binomial likelihood model for the data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218" y="5443492"/>
            <a:ext cx="4622800" cy="46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218" y="3771355"/>
            <a:ext cx="3746500" cy="4699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781030" y="3597983"/>
            <a:ext cx="923701" cy="84257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81030" y="5310636"/>
            <a:ext cx="923701" cy="84257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7" idx="4"/>
            <a:endCxn id="18" idx="0"/>
          </p:cNvCxnSpPr>
          <p:nvPr/>
        </p:nvCxnSpPr>
        <p:spPr>
          <a:xfrm>
            <a:off x="1242881" y="4440558"/>
            <a:ext cx="0" cy="870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/>
          <a:srcRect t="21020" r="86141" b="3417"/>
          <a:stretch/>
        </p:blipFill>
        <p:spPr>
          <a:xfrm>
            <a:off x="983268" y="3870671"/>
            <a:ext cx="519226" cy="35507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r="94596"/>
          <a:stretch/>
        </p:blipFill>
        <p:spPr>
          <a:xfrm>
            <a:off x="1130803" y="5481976"/>
            <a:ext cx="249814" cy="4699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4279" y="6153211"/>
            <a:ext cx="8441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Directed Acyclic Graph (</a:t>
            </a:r>
            <a:r>
              <a:rPr lang="en-US" sz="2800" b="1" dirty="0">
                <a:latin typeface="Times New Roman"/>
                <a:cs typeface="Times New Roman"/>
              </a:rPr>
              <a:t>DAG</a:t>
            </a:r>
            <a:r>
              <a:rPr lang="en-US" sz="2800" dirty="0">
                <a:latin typeface="Times New Roman"/>
                <a:cs typeface="Times New Roman"/>
              </a:rPr>
              <a:t>) representation: joint PDF</a:t>
            </a:r>
          </a:p>
        </p:txBody>
      </p:sp>
    </p:spTree>
    <p:extLst>
      <p:ext uri="{BB962C8B-B14F-4D97-AF65-F5344CB8AC3E}">
        <p14:creationId xmlns:p14="http://schemas.microsoft.com/office/powerpoint/2010/main" val="40125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The model is simple enough that we can obtain an analytical solution for the posterior: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24" y="3963699"/>
            <a:ext cx="85217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3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The model is simple enough that we can obtain an analytical solution for the posterior: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74075" y="4407308"/>
            <a:ext cx="0" cy="732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0699" y="5139527"/>
            <a:ext cx="8721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Conjugate model</a:t>
            </a:r>
            <a:r>
              <a:rPr lang="en-US" sz="2400" dirty="0">
                <a:latin typeface="Times New Roman"/>
                <a:cs typeface="Times New Roman"/>
              </a:rPr>
              <a:t>: When the posterior is the same form as the prior.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24" y="3921849"/>
            <a:ext cx="7073900" cy="469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54643" y="5611570"/>
            <a:ext cx="60606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Times New Roman"/>
                <a:cs typeface="Times New Roman"/>
              </a:rPr>
              <a:t>Many of these models were derived by Prof. </a:t>
            </a:r>
            <a:r>
              <a:rPr lang="en-US" sz="2200" dirty="0" err="1">
                <a:latin typeface="Times New Roman"/>
                <a:cs typeface="Times New Roman"/>
              </a:rPr>
              <a:t>Shenkin’s</a:t>
            </a:r>
            <a:r>
              <a:rPr lang="en-US" sz="2200" dirty="0">
                <a:latin typeface="Times New Roman"/>
                <a:cs typeface="Times New Roman"/>
              </a:rPr>
              <a:t> cousin: Howard </a:t>
            </a:r>
            <a:r>
              <a:rPr lang="en-US" sz="2200" dirty="0" err="1">
                <a:latin typeface="Times New Roman"/>
                <a:cs typeface="Times New Roman"/>
              </a:rPr>
              <a:t>Raiffa</a:t>
            </a:r>
            <a:r>
              <a:rPr lang="en-US" sz="2200" dirty="0">
                <a:latin typeface="Times New Roman"/>
                <a:cs typeface="Times New Roman"/>
              </a:rPr>
              <a:t>! </a:t>
            </a:r>
            <a:r>
              <a:rPr lang="en-US" sz="2200" u="sng" dirty="0">
                <a:latin typeface="Times New Roman"/>
                <a:cs typeface="Times New Roman"/>
              </a:rPr>
              <a:t>Wow</a:t>
            </a:r>
            <a:r>
              <a:rPr lang="en-US" sz="2200" dirty="0">
                <a:latin typeface="Times New Roman"/>
                <a:cs typeface="Times New Roman"/>
              </a:rPr>
              <a:t>!</a:t>
            </a:r>
          </a:p>
        </p:txBody>
      </p:sp>
      <p:sp>
        <p:nvSpPr>
          <p:cNvPr id="7" name="Rectangle 6"/>
          <p:cNvSpPr/>
          <p:nvPr/>
        </p:nvSpPr>
        <p:spPr>
          <a:xfrm>
            <a:off x="1244427" y="6461876"/>
            <a:ext cx="64915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Cf. </a:t>
            </a:r>
            <a:r>
              <a:rPr lang="en-US" sz="1600" dirty="0" err="1">
                <a:latin typeface="Times New Roman"/>
                <a:cs typeface="Times New Roman"/>
              </a:rPr>
              <a:t>Raiffa</a:t>
            </a:r>
            <a:r>
              <a:rPr lang="en-US" sz="1600" dirty="0">
                <a:latin typeface="Times New Roman"/>
                <a:cs typeface="Times New Roman"/>
              </a:rPr>
              <a:t>, H. and </a:t>
            </a:r>
            <a:r>
              <a:rPr lang="en-US" sz="1600" dirty="0" err="1">
                <a:latin typeface="Times New Roman"/>
                <a:cs typeface="Times New Roman"/>
              </a:rPr>
              <a:t>Schlaiffer</a:t>
            </a:r>
            <a:r>
              <a:rPr lang="en-US" sz="1600" dirty="0">
                <a:latin typeface="Times New Roman"/>
                <a:cs typeface="Times New Roman"/>
              </a:rPr>
              <a:t>, R. (1961). Applied Statistical Decision Theory.</a:t>
            </a:r>
          </a:p>
        </p:txBody>
      </p:sp>
    </p:spTree>
    <p:extLst>
      <p:ext uri="{BB962C8B-B14F-4D97-AF65-F5344CB8AC3E}">
        <p14:creationId xmlns:p14="http://schemas.microsoft.com/office/powerpoint/2010/main" val="330184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540" r="603" b="4626"/>
          <a:stretch/>
        </p:blipFill>
        <p:spPr>
          <a:xfrm>
            <a:off x="135116" y="310729"/>
            <a:ext cx="4404123" cy="33639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164" y="310729"/>
            <a:ext cx="4241544" cy="33639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349" y="1220524"/>
            <a:ext cx="612924" cy="3436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3847" y="3567120"/>
            <a:ext cx="180836" cy="1446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6757" y="1220553"/>
            <a:ext cx="1467103" cy="3435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t="3403" b="1"/>
          <a:stretch/>
        </p:blipFill>
        <p:spPr>
          <a:xfrm>
            <a:off x="2496605" y="3674712"/>
            <a:ext cx="4092931" cy="30798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8424" y="4390088"/>
            <a:ext cx="1458534" cy="3415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2479" y="3570910"/>
            <a:ext cx="180836" cy="1446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9239" y="6678299"/>
            <a:ext cx="180836" cy="14466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53847" y="4269979"/>
            <a:ext cx="1989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At this point, what would you bet on, H or T?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630072" y="824108"/>
            <a:ext cx="0" cy="2539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49968" y="2840763"/>
            <a:ext cx="1565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latin typeface="Times New Roman"/>
                <a:cs typeface="Times New Roman"/>
              </a:rPr>
              <a:t>Side note</a:t>
            </a:r>
            <a:r>
              <a:rPr lang="en-US" sz="1400" dirty="0">
                <a:latin typeface="Times New Roman"/>
                <a:cs typeface="Times New Roman"/>
              </a:rPr>
              <a:t>: the MLE for </a:t>
            </a:r>
            <a:r>
              <a:rPr lang="en-US" sz="1400" dirty="0">
                <a:latin typeface="Symbol" charset="2"/>
                <a:cs typeface="Symbol" charset="2"/>
              </a:rPr>
              <a:t>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879" y="4335005"/>
            <a:ext cx="2030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Given this model, why does the posterior look like “the data”? </a:t>
            </a:r>
          </a:p>
        </p:txBody>
      </p:sp>
    </p:spTree>
    <p:extLst>
      <p:ext uri="{BB962C8B-B14F-4D97-AF65-F5344CB8AC3E}">
        <p14:creationId xmlns:p14="http://schemas.microsoft.com/office/powerpoint/2010/main" val="122605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Most of the posteriors we will model will not have an analytical form.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062" y="4038699"/>
            <a:ext cx="6870700" cy="4699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823933" y="4508599"/>
            <a:ext cx="3526536" cy="54575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3383" y="4939514"/>
            <a:ext cx="843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Picking picking any prior in general leads to an analytically intractable posterior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161724" y="4508599"/>
            <a:ext cx="5039839" cy="5457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1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Most of the posteriors we will model will not have an analytical form.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3" y="3850758"/>
            <a:ext cx="8851753" cy="8913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553" y="3227545"/>
            <a:ext cx="195321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dirty="0">
                <a:solidFill>
                  <a:prstClr val="black"/>
                </a:solidFill>
                <a:latin typeface="Times New Roman"/>
                <a:cs typeface="Times New Roman"/>
              </a:rPr>
              <a:t>For example:</a:t>
            </a:r>
            <a:endParaRPr lang="en-US" sz="26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021" y="5254985"/>
            <a:ext cx="5616835" cy="54650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09440" y="5969260"/>
            <a:ext cx="3428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From the law of total probability.</a:t>
            </a:r>
          </a:p>
          <a:p>
            <a:pPr algn="ctr"/>
            <a:r>
              <a:rPr lang="en-US" dirty="0">
                <a:latin typeface="Times New Roman"/>
                <a:cs typeface="Times New Roman"/>
              </a:rPr>
              <a:t>Can’t do this integral analytically...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404930" y="4742152"/>
            <a:ext cx="1905141" cy="66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94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But, we can (often) get these posteriors </a:t>
            </a:r>
            <a:r>
              <a:rPr lang="en-US" sz="2800" i="1" u="sng" dirty="0">
                <a:latin typeface="Times New Roman"/>
                <a:cs typeface="Times New Roman"/>
              </a:rPr>
              <a:t>numerically</a:t>
            </a:r>
            <a:r>
              <a:rPr lang="en-US" sz="2800" dirty="0">
                <a:latin typeface="Times New Roman"/>
                <a:cs typeface="Times New Roman"/>
              </a:rPr>
              <a:t>: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03" y="3052471"/>
            <a:ext cx="6150165" cy="4206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93088"/>
            <a:ext cx="9144000" cy="3994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6728" y="5341983"/>
            <a:ext cx="7643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General trick: Markov Chain Monte Carlo: </a:t>
            </a:r>
            <a:r>
              <a:rPr lang="en-US" sz="2800" b="1" dirty="0">
                <a:latin typeface="Times New Roman"/>
                <a:cs typeface="Times New Roman"/>
              </a:rPr>
              <a:t>MCMC</a:t>
            </a:r>
          </a:p>
        </p:txBody>
      </p:sp>
    </p:spTree>
    <p:extLst>
      <p:ext uri="{BB962C8B-B14F-4D97-AF65-F5344CB8AC3E}">
        <p14:creationId xmlns:p14="http://schemas.microsoft.com/office/powerpoint/2010/main" val="31118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MCMC in a Nutshell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But, we can (often) get these posteriors </a:t>
            </a:r>
            <a:r>
              <a:rPr lang="en-US" sz="2800" i="1" u="sng" dirty="0">
                <a:latin typeface="Times New Roman"/>
                <a:cs typeface="Times New Roman"/>
              </a:rPr>
              <a:t>numerically</a:t>
            </a:r>
            <a:r>
              <a:rPr lang="en-US" sz="2800" dirty="0">
                <a:latin typeface="Times New Roman"/>
                <a:cs typeface="Times New Roman"/>
              </a:rPr>
              <a:t>: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6757" y="4446691"/>
            <a:ext cx="2612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By specifying these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8403" y="4802895"/>
            <a:ext cx="6673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MCMC allows us to sample proportionally from this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3353" y="5313078"/>
            <a:ext cx="7305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We avoid having to explicitly evaluate any nasty integrals 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24" y="3601230"/>
            <a:ext cx="4495800" cy="46990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9" idx="0"/>
          </p:cNvCxnSpPr>
          <p:nvPr/>
        </p:nvCxnSpPr>
        <p:spPr>
          <a:xfrm flipH="1" flipV="1">
            <a:off x="4377770" y="4071130"/>
            <a:ext cx="375069" cy="375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flipV="1">
            <a:off x="4752839" y="4071130"/>
            <a:ext cx="341048" cy="375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630680" y="4155985"/>
            <a:ext cx="0" cy="675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103" y="1540560"/>
            <a:ext cx="3565341" cy="189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364" y="6040632"/>
            <a:ext cx="8280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A nice explanation of basic Metropolis-Hastings MCMC by STATA: </a:t>
            </a:r>
          </a:p>
          <a:p>
            <a:pPr algn="ctr"/>
            <a:r>
              <a:rPr lang="en-US" dirty="0">
                <a:latin typeface="Times New Roman"/>
                <a:cs typeface="Times New Roman"/>
                <a:hlinkClick r:id="rId5"/>
              </a:rPr>
              <a:t>https://www.youtube.com/watch?v=OTO1DygELpY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198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FBC1EF6-815D-4B55-94DE-F69997192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6FA40E-486A-4DDE-A6F6-51215DCBA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Metropolis-Hastings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536CDF-23CB-46D2-BFDA-BA5C4C3280FC}"/>
              </a:ext>
            </a:extLst>
          </p:cNvPr>
          <p:cNvSpPr txBox="1"/>
          <p:nvPr/>
        </p:nvSpPr>
        <p:spPr>
          <a:xfrm>
            <a:off x="225109" y="1212089"/>
            <a:ext cx="82026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Chain Monte Carlo (MCMC), Metropolis algorithm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moves around parameter space trying to sample from the posterior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q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like “hill-climbing” with a reverse gear that kicks in some times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05F98A-E0E1-41E5-9F85-2C794BDFCD73}"/>
              </a:ext>
            </a:extLst>
          </p:cNvPr>
          <p:cNvSpPr txBox="1"/>
          <p:nvPr/>
        </p:nvSpPr>
        <p:spPr>
          <a:xfrm>
            <a:off x="255588" y="2792180"/>
            <a:ext cx="869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outline: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EE3394-70F2-471E-9044-8947581F64C5}"/>
              </a:ext>
            </a:extLst>
          </p:cNvPr>
          <p:cNvSpPr txBox="1"/>
          <p:nvPr/>
        </p:nvSpPr>
        <p:spPr>
          <a:xfrm>
            <a:off x="255588" y="4870086"/>
            <a:ext cx="869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+mj-lt"/>
              <a:buAutoNum type="alphaLcPeriod" startAt="2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</a:t>
            </a:r>
            <a:r>
              <a:rPr lang="en-US" sz="20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q </a:t>
            </a:r>
            <a:r>
              <a:rPr lang="en-US" sz="2000" baseline="30000" dirty="0">
                <a:latin typeface="Symbol" panose="05050102010706020507" pitchFamily="18" charset="2"/>
                <a:cs typeface="Times New Roman" panose="02020603050405020304" pitchFamily="18" charset="0"/>
              </a:rPr>
              <a:t>*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 growing posterior sample and go back to a. if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0222EE-5254-4DC4-906E-71BA47E12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695" y="5408403"/>
            <a:ext cx="2057386" cy="3357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A6A3FE-1A20-44E3-8ECC-457987447A53}"/>
              </a:ext>
            </a:extLst>
          </p:cNvPr>
          <p:cNvSpPr txBox="1"/>
          <p:nvPr/>
        </p:nvSpPr>
        <p:spPr>
          <a:xfrm>
            <a:off x="262927" y="5830206"/>
            <a:ext cx="8881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+mj-lt"/>
              <a:buAutoNum type="alphaLcPeriod" startAt="3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opposite of b. is true, accept </a:t>
            </a:r>
            <a:r>
              <a:rPr lang="en-US" sz="20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q </a:t>
            </a:r>
            <a:r>
              <a:rPr lang="en-US" sz="2000" baseline="30000" dirty="0">
                <a:latin typeface="Symbol" panose="05050102010706020507" pitchFamily="18" charset="2"/>
                <a:cs typeface="Times New Roman" panose="02020603050405020304" pitchFamily="18" charset="0"/>
              </a:rPr>
              <a:t>*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random probability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56A0A1-AF3F-43A8-AA7E-4A3B0B304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0935" y="6450117"/>
            <a:ext cx="2057386" cy="3197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2B5B46-43CD-49AB-BF9F-D0E7AEDF6C10}"/>
              </a:ext>
            </a:extLst>
          </p:cNvPr>
          <p:cNvSpPr txBox="1"/>
          <p:nvPr/>
        </p:nvSpPr>
        <p:spPr>
          <a:xfrm>
            <a:off x="293407" y="3233920"/>
            <a:ext cx="869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a </a:t>
            </a:r>
            <a:r>
              <a:rPr lang="en-US" sz="20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20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q 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544A3-33BC-4A31-ACA7-89F3840459DB}"/>
              </a:ext>
            </a:extLst>
          </p:cNvPr>
          <p:cNvSpPr txBox="1"/>
          <p:nvPr/>
        </p:nvSpPr>
        <p:spPr>
          <a:xfrm>
            <a:off x="287814" y="3624900"/>
            <a:ext cx="869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 startAt="2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a counter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1 and go to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0FA9E6-181D-471D-A125-040E72F3CF87}"/>
              </a:ext>
            </a:extLst>
          </p:cNvPr>
          <p:cNvSpPr txBox="1"/>
          <p:nvPr/>
        </p:nvSpPr>
        <p:spPr>
          <a:xfrm>
            <a:off x="287814" y="4033256"/>
            <a:ext cx="869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+mj-lt"/>
              <a:buAutoNum type="alpha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a new </a:t>
            </a:r>
            <a:r>
              <a:rPr lang="en-US" sz="20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q </a:t>
            </a:r>
            <a:r>
              <a:rPr lang="en-US" sz="2000" baseline="30000" dirty="0">
                <a:latin typeface="Symbol" panose="05050102010706020507" pitchFamily="18" charset="2"/>
                <a:cs typeface="Times New Roman" panose="02020603050405020304" pitchFamily="18" charset="0"/>
              </a:rPr>
              <a:t>*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a proposal (jumping, transition) distribution: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1B02A9-669D-4409-AFA6-1DE626F5D838}"/>
              </a:ext>
            </a:extLst>
          </p:cNvPr>
          <p:cNvSpPr/>
          <p:nvPr/>
        </p:nvSpPr>
        <p:spPr>
          <a:xfrm>
            <a:off x="6371374" y="5421850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(hill-climb)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D8689A-1A72-42E8-B02F-730BD8B7060C}"/>
              </a:ext>
            </a:extLst>
          </p:cNvPr>
          <p:cNvSpPr/>
          <p:nvPr/>
        </p:nvSpPr>
        <p:spPr>
          <a:xfrm>
            <a:off x="5804624" y="6430994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(reverse gear if you win this bet)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D3D9FEC-57E4-431C-B2A9-926101E08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1616" y="4519445"/>
            <a:ext cx="2318233" cy="33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0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2" grpId="0"/>
      <p:bldP spid="13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FBC1EF6-815D-4B55-94DE-F69997192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6FA40E-486A-4DDE-A6F6-51215DCBA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Metropolis-Hastings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05F98A-E0E1-41E5-9F85-2C794BDFCD73}"/>
              </a:ext>
            </a:extLst>
          </p:cNvPr>
          <p:cNvSpPr txBox="1"/>
          <p:nvPr/>
        </p:nvSpPr>
        <p:spPr>
          <a:xfrm>
            <a:off x="255588" y="1360646"/>
            <a:ext cx="8802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Slightly more formally, the basic Metropolis(-Hastings) MCMC algorithm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Calderhead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http://events.csml.ucl.ac.uk/userdata/lunch_talks/2012_11_23_bc.pdf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B5EDE-CBA7-42A6-BB6A-1BEE8DC38B8C}"/>
              </a:ext>
            </a:extLst>
          </p:cNvPr>
          <p:cNvSpPr txBox="1"/>
          <p:nvPr/>
        </p:nvSpPr>
        <p:spPr>
          <a:xfrm>
            <a:off x="278167" y="2278456"/>
            <a:ext cx="86902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current state </a:t>
            </a:r>
            <a:r>
              <a:rPr lang="en-US" sz="20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draw proposed state </a:t>
            </a:r>
            <a:r>
              <a:rPr lang="en-US" sz="20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q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transition density (TD)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q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0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q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if TD is symmetric: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q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0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q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q </a:t>
            </a:r>
            <a:r>
              <a:rPr lang="en-US" sz="2000" i="1" dirty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Symbol" panose="05050102010706020507" pitchFamily="18" charset="2"/>
                <a:cs typeface="Times New Roman" panose="02020603050405020304" pitchFamily="18" charset="0"/>
              </a:rPr>
              <a:t>|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q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acceptance ratio: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CF4FEF8-7A29-402C-9662-EF83EE063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480" y="3917308"/>
            <a:ext cx="4084320" cy="8335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715A18-7D62-4A93-96D1-F0A5D0F09BFD}"/>
              </a:ext>
            </a:extLst>
          </p:cNvPr>
          <p:cNvSpPr txBox="1"/>
          <p:nvPr/>
        </p:nvSpPr>
        <p:spPr>
          <a:xfrm>
            <a:off x="367863" y="5079474"/>
            <a:ext cx="8690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 startAt="3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Uniform(0,1)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 startAt="4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CFB8E664-2FB6-4669-A2ED-4CC0A998601A}"/>
              </a:ext>
            </a:extLst>
          </p:cNvPr>
          <p:cNvSpPr/>
          <p:nvPr/>
        </p:nvSpPr>
        <p:spPr>
          <a:xfrm rot="16200000">
            <a:off x="5673839" y="4292265"/>
            <a:ext cx="198837" cy="980773"/>
          </a:xfrm>
          <a:prstGeom prst="leftBrace">
            <a:avLst>
              <a:gd name="adj1" fmla="val 8333"/>
              <a:gd name="adj2" fmla="val 4689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1CCB77-CD53-43FE-B241-18EB845BA10F}"/>
              </a:ext>
            </a:extLst>
          </p:cNvPr>
          <p:cNvSpPr/>
          <p:nvPr/>
        </p:nvSpPr>
        <p:spPr>
          <a:xfrm>
            <a:off x="5356408" y="4839955"/>
            <a:ext cx="3543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TD is </a:t>
            </a:r>
            <a:r>
              <a:rPr lang="en-US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symmetric this appears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called Metropolis-Hastings</a:t>
            </a:r>
            <a:endParaRPr lang="en-US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19EE69F-ACCA-4167-88ED-E4E9C7248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8882" y="5814918"/>
            <a:ext cx="2991589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Bayesian Methods</a:t>
            </a:r>
          </a:p>
          <a:p>
            <a:pPr algn="ctr"/>
            <a:r>
              <a:rPr lang="en-US" sz="3600" dirty="0">
                <a:latin typeface="Times New Roman"/>
                <a:cs typeface="Times New Roman"/>
              </a:rPr>
              <a:t>This is probably a more apt meme for us: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36" y="2251962"/>
            <a:ext cx="7466676" cy="39698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31255" y="6107459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Times New Roman"/>
                <a:cs typeface="Times New Roman"/>
              </a:rPr>
              <a:t>Credit:unknown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824220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FBC1EF6-815D-4B55-94DE-F69997192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6FA40E-486A-4DDE-A6F6-51215DCBA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Metropolis-Hastings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05F98A-E0E1-41E5-9F85-2C794BDFCD73}"/>
              </a:ext>
            </a:extLst>
          </p:cNvPr>
          <p:cNvSpPr txBox="1"/>
          <p:nvPr/>
        </p:nvSpPr>
        <p:spPr>
          <a:xfrm>
            <a:off x="255588" y="1360646"/>
            <a:ext cx="869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 this could look something like: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E5304-E3A5-454E-99A1-D6E71FEB136D}"/>
              </a:ext>
            </a:extLst>
          </p:cNvPr>
          <p:cNvSpPr/>
          <p:nvPr/>
        </p:nvSpPr>
        <p:spPr>
          <a:xfrm>
            <a:off x="118425" y="2011681"/>
            <a:ext cx="8939729" cy="3785652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A port from the nice pedagogical python code by T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Wiecki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 at</a:t>
            </a: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https://twiecki.io/blog/2015/11/10/mcmc-sampling/ 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next step proposal: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proposal &lt;- function(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mu.curr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proposal.wid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){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rnorm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(n = 1, mean =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mu.curr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proposal.wid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)}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likelihood part of ansatz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likelihood  &lt;- function(a.mu,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dats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){ prod(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dnorm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dats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mean = a.mu,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1)) }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prior part of ansatz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prior  &lt;- function(a.mu,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mu.hyp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sd.hyp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){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dnorm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(x = a.mu, mean =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mu.hyp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sd.hyp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)}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ansatz (un-normalized posterior "d-function")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ansatz &lt;- function(a.mu,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mu.hyp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sd.hyp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dats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){likelihood(a.mu,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dats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 *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                                         prior(a.mu,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mu.hyp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sd.hyp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)}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Metropolis (only, not -Hastings) ratio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r.metrop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function(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mu.curr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mu.prop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mu.hyp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sd.hyp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dats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){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ansatz(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mu.prop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mu.hyp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sd.hyp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dats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 / ansatz(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mu.curr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mu.hyp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sd.hyp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dats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62279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FBC1EF6-815D-4B55-94DE-F69997192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DE5304-E3A5-454E-99A1-D6E71FEB136D}"/>
              </a:ext>
            </a:extLst>
          </p:cNvPr>
          <p:cNvSpPr/>
          <p:nvPr/>
        </p:nvSpPr>
        <p:spPr>
          <a:xfrm>
            <a:off x="118425" y="579121"/>
            <a:ext cx="8939729" cy="6001643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MCMC routine: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sampler &lt;- function(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datav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num.iter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=100,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mu.init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=.5,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            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proposal.width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=.5, mu.prior.mu=0, mu.prior.sd=1){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mu.current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   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mu.init</a:t>
            </a:r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posterior.sample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&lt;- array(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NA,num.iter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posterior.sample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[1]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mu.current</a:t>
            </a:r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for(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in 2:num.iter){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suggest new position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mu.proposal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proposal(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mu.curr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mu.current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proposal.wid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proposal.width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Accept proposal?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accept.ratio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r.metrop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mu.curr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mu.current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mu.prop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mu.proposal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mu.hyp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= mu.prior.mu,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sd.hyp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= mu.prior.sd,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dats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=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datav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acceptQ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runif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(1) &lt;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accept.ratio</a:t>
            </a:r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if(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acceptQ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# Update position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mu.current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mu.proposal</a:t>
            </a:r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}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posterior.sample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[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]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mu.current</a:t>
            </a:r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}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return(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posterior.sample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4137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FBC1EF6-815D-4B55-94DE-F69997192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6FA40E-486A-4DDE-A6F6-51215DCBA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Metropolis-Hastings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05F98A-E0E1-41E5-9F85-2C794BDFCD73}"/>
              </a:ext>
            </a:extLst>
          </p:cNvPr>
          <p:cNvSpPr txBox="1"/>
          <p:nvPr/>
        </p:nvSpPr>
        <p:spPr>
          <a:xfrm>
            <a:off x="255588" y="1360646"/>
            <a:ext cx="869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Demo:</a:t>
            </a:r>
          </a:p>
        </p:txBody>
      </p:sp>
    </p:spTree>
    <p:extLst>
      <p:ext uri="{BB962C8B-B14F-4D97-AF65-F5344CB8AC3E}">
        <p14:creationId xmlns:p14="http://schemas.microsoft.com/office/powerpoint/2010/main" val="4247571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FB6F7370-65E3-4396-A484-925ACC57B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998778-449C-4ABC-A525-D30E5498B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Gibbs Sampling</a:t>
            </a:r>
          </a:p>
        </p:txBody>
      </p:sp>
    </p:spTree>
    <p:extLst>
      <p:ext uri="{BB962C8B-B14F-4D97-AF65-F5344CB8AC3E}">
        <p14:creationId xmlns:p14="http://schemas.microsoft.com/office/powerpoint/2010/main" val="3269795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067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220792F-DC6C-44D5-9BCA-B1210FB59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D99980-A82D-42DB-BE18-F8A3C49AE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MCMC Fails…</a:t>
            </a:r>
          </a:p>
        </p:txBody>
      </p:sp>
    </p:spTree>
    <p:extLst>
      <p:ext uri="{BB962C8B-B14F-4D97-AF65-F5344CB8AC3E}">
        <p14:creationId xmlns:p14="http://schemas.microsoft.com/office/powerpoint/2010/main" val="2160278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Back to: Is this a “fair coin”?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33" y="1325608"/>
            <a:ext cx="6728795" cy="2939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44151" y="5934670"/>
            <a:ext cx="4799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(B)</a:t>
            </a:r>
            <a:r>
              <a:rPr lang="en-US" dirty="0" err="1">
                <a:latin typeface="Times New Roman"/>
                <a:cs typeface="Times New Roman"/>
              </a:rPr>
              <a:t>ayesian</a:t>
            </a:r>
            <a:r>
              <a:rPr lang="en-US" dirty="0">
                <a:latin typeface="Times New Roman"/>
                <a:cs typeface="Times New Roman"/>
              </a:rPr>
              <a:t> Inference (U)sing (G)</a:t>
            </a:r>
            <a:r>
              <a:rPr lang="en-US" dirty="0" err="1">
                <a:latin typeface="Times New Roman"/>
                <a:cs typeface="Times New Roman"/>
              </a:rPr>
              <a:t>ibbs</a:t>
            </a:r>
            <a:r>
              <a:rPr lang="en-US" dirty="0">
                <a:latin typeface="Times New Roman"/>
                <a:cs typeface="Times New Roman"/>
              </a:rPr>
              <a:t> (S)</a:t>
            </a:r>
            <a:r>
              <a:rPr lang="en-US" dirty="0" err="1">
                <a:latin typeface="Times New Roman"/>
                <a:cs typeface="Times New Roman"/>
              </a:rPr>
              <a:t>ampling</a:t>
            </a:r>
            <a:r>
              <a:rPr lang="en-US" dirty="0">
                <a:latin typeface="Times New Roman"/>
                <a:cs typeface="Times New Roman"/>
              </a:rPr>
              <a:t> </a:t>
            </a:r>
          </a:p>
          <a:p>
            <a:pPr algn="ctr"/>
            <a:r>
              <a:rPr lang="en-US" dirty="0">
                <a:latin typeface="Times New Roman"/>
                <a:cs typeface="Times New Roman"/>
              </a:rPr>
              <a:t>BUGS language </a:t>
            </a:r>
          </a:p>
          <a:p>
            <a:pPr algn="ctr"/>
            <a:r>
              <a:rPr lang="en-US" b="1" dirty="0">
                <a:latin typeface="Times New Roman"/>
                <a:cs typeface="Times New Roman"/>
              </a:rPr>
              <a:t>JAGS</a:t>
            </a:r>
            <a:r>
              <a:rPr lang="en-US" dirty="0">
                <a:latin typeface="Times New Roman"/>
                <a:cs typeface="Times New Roman"/>
              </a:rPr>
              <a:t> Dialect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48352" y="5938462"/>
            <a:ext cx="152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Stan</a:t>
            </a:r>
            <a:r>
              <a:rPr lang="en-US" dirty="0">
                <a:latin typeface="Times New Roman"/>
                <a:cs typeface="Times New Roman"/>
              </a:rPr>
              <a:t> language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408" y="2163279"/>
            <a:ext cx="2985889" cy="3754874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data{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n;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s;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real mu;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real &lt;lower=0&gt; sigma;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parameters{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real Z;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model{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Z ~ normal(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mu,sigma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); 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s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binomial_logit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n,Z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);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generated quantities{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real pi;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pi =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inv_logit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(Z);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5673" y="2669658"/>
            <a:ext cx="2985889" cy="2031325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model{</a:t>
            </a:r>
          </a:p>
          <a:p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  # Likelihood:</a:t>
            </a:r>
          </a:p>
          <a:p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  s ~ dbinom(n, ppi)</a:t>
            </a:r>
          </a:p>
          <a:p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  # Prior:</a:t>
            </a:r>
          </a:p>
          <a:p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  Z ~ dnorm(0, 1/(1.25^2))</a:t>
            </a:r>
          </a:p>
          <a:p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  ppi &lt;- ilogit(Z)</a:t>
            </a:r>
          </a:p>
          <a:p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2192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Back to: Is this a “fair coin”?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833" y="1325608"/>
            <a:ext cx="6728795" cy="2939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0977" y="177583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Prior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85783" y="1738833"/>
            <a:ext cx="1300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Posterior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7079" y="2402721"/>
            <a:ext cx="4401793" cy="357892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28" y="2473070"/>
            <a:ext cx="4284179" cy="348329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4067982" y="1893748"/>
            <a:ext cx="1118194" cy="289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006" y="2504869"/>
            <a:ext cx="3015162" cy="1843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6176" y="2484990"/>
            <a:ext cx="3356782" cy="2042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33405" y="6124182"/>
            <a:ext cx="6902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So do you believe the coin is fair after observing data?</a:t>
            </a:r>
          </a:p>
        </p:txBody>
      </p:sp>
    </p:spTree>
    <p:extLst>
      <p:ext uri="{BB962C8B-B14F-4D97-AF65-F5344CB8AC3E}">
        <p14:creationId xmlns:p14="http://schemas.microsoft.com/office/powerpoint/2010/main" val="161937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2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Glimpse Into Regression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53" y="1712961"/>
            <a:ext cx="862024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It’s easy to expand into many other statistical methods within the Bayesian framework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i="1" u="sng" dirty="0">
                <a:latin typeface="Times New Roman"/>
                <a:cs typeface="Times New Roman"/>
              </a:rPr>
              <a:t>Key</a:t>
            </a:r>
            <a:r>
              <a:rPr lang="en-US" sz="2400" dirty="0">
                <a:latin typeface="Times New Roman"/>
                <a:cs typeface="Times New Roman"/>
              </a:rPr>
              <a:t>: all parameters of a model </a:t>
            </a:r>
            <a:r>
              <a:rPr lang="en-US" sz="2400" i="1" u="sng" dirty="0">
                <a:latin typeface="Times New Roman"/>
                <a:cs typeface="Times New Roman"/>
              </a:rPr>
              <a:t>have distributions</a:t>
            </a:r>
            <a:r>
              <a:rPr lang="en-US" sz="2400" dirty="0">
                <a:latin typeface="Times New Roman"/>
                <a:cs typeface="Times New Roman"/>
              </a:rPr>
              <a:t> (Bayesian), instead of being unknown but </a:t>
            </a:r>
            <a:r>
              <a:rPr lang="en-US" sz="2400" i="1" u="sng" dirty="0">
                <a:latin typeface="Times New Roman"/>
                <a:cs typeface="Times New Roman"/>
              </a:rPr>
              <a:t>fixed</a:t>
            </a:r>
            <a:r>
              <a:rPr lang="en-US" sz="2400" dirty="0">
                <a:latin typeface="Times New Roman"/>
                <a:cs typeface="Times New Roman"/>
              </a:rPr>
              <a:t> (frequentist).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42164"/>
          <a:stretch/>
        </p:blipFill>
        <p:spPr>
          <a:xfrm>
            <a:off x="2291643" y="4858385"/>
            <a:ext cx="3937000" cy="5207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3409243" y="5467985"/>
            <a:ext cx="393700" cy="1028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802943" y="5467985"/>
            <a:ext cx="584200" cy="1028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104443" y="5988685"/>
            <a:ext cx="495300" cy="27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85967" y="6051153"/>
            <a:ext cx="1081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intercept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40405" y="6405716"/>
            <a:ext cx="249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regression coefficients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933243" y="5379085"/>
            <a:ext cx="327969" cy="67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70670" y="5892963"/>
            <a:ext cx="2890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explanatory </a:t>
            </a:r>
            <a:r>
              <a:rPr lang="en-US" sz="2000" dirty="0">
                <a:latin typeface="Times New Roman"/>
                <a:cs typeface="Times New Roman"/>
              </a:rPr>
              <a:t>or</a:t>
            </a:r>
            <a:r>
              <a:rPr lang="en-US" sz="2000" b="1" dirty="0">
                <a:latin typeface="Times New Roman"/>
                <a:cs typeface="Times New Roman"/>
              </a:rPr>
              <a:t> predictor</a:t>
            </a:r>
          </a:p>
          <a:p>
            <a:r>
              <a:rPr lang="en-US" sz="2000" dirty="0">
                <a:latin typeface="Times New Roman"/>
                <a:cs typeface="Times New Roman"/>
              </a:rPr>
              <a:t>variable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5840" y="5587543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response</a:t>
            </a:r>
            <a:r>
              <a:rPr lang="en-US" sz="2000" dirty="0">
                <a:latin typeface="Times New Roman"/>
                <a:cs typeface="Times New Roman"/>
              </a:rPr>
              <a:t> variable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291643" y="5379085"/>
            <a:ext cx="101600" cy="33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53067" y="5569585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error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58743" y="5264785"/>
            <a:ext cx="0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3599743" y="4418664"/>
            <a:ext cx="842167" cy="43972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41910" y="4418664"/>
            <a:ext cx="0" cy="43972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41910" y="4418664"/>
            <a:ext cx="1342751" cy="47592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974" y="3874430"/>
            <a:ext cx="790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These are given a priori </a:t>
            </a:r>
            <a:r>
              <a:rPr lang="en-US" i="1" u="sng" dirty="0">
                <a:latin typeface="Times New Roman"/>
                <a:cs typeface="Times New Roman"/>
              </a:rPr>
              <a:t>distributions</a:t>
            </a:r>
            <a:r>
              <a:rPr lang="en-US" dirty="0">
                <a:latin typeface="Times New Roman"/>
                <a:cs typeface="Times New Roman"/>
              </a:rPr>
              <a:t> which are updated in light of the data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i="1" baseline="-25000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and </a:t>
            </a:r>
            <a:r>
              <a:rPr lang="en-US" i="1" dirty="0" err="1"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latin typeface="Times New Roman"/>
                <a:cs typeface="Times New Roman"/>
              </a:rPr>
              <a:t>i</a:t>
            </a:r>
            <a:endParaRPr lang="en-US" i="1" baseline="-250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4441910" y="4217846"/>
            <a:ext cx="0" cy="20081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20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6" grpId="0"/>
      <p:bldP spid="18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Glimpse Into Regression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4274"/>
          <a:stretch/>
        </p:blipFill>
        <p:spPr>
          <a:xfrm>
            <a:off x="1625766" y="1949101"/>
            <a:ext cx="5943417" cy="45687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19376" y="1240422"/>
            <a:ext cx="291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GC-Ethanol: </a:t>
            </a:r>
            <a:r>
              <a:rPr lang="en-US" sz="2400" dirty="0" err="1">
                <a:latin typeface="Times New Roman"/>
                <a:cs typeface="Times New Roman"/>
              </a:rPr>
              <a:t>Azevedo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2917" y="6476093"/>
            <a:ext cx="293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Concentration (standardized)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-326344" y="3673404"/>
            <a:ext cx="306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Peak Area Ratio (standardized)</a:t>
            </a:r>
          </a:p>
        </p:txBody>
      </p:sp>
    </p:spTree>
    <p:extLst>
      <p:ext uri="{BB962C8B-B14F-4D97-AF65-F5344CB8AC3E}">
        <p14:creationId xmlns:p14="http://schemas.microsoft.com/office/powerpoint/2010/main" val="329962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642559"/>
            <a:ext cx="8686800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basic Bayesian philosophy: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636" y="3104703"/>
            <a:ext cx="5151029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Prior Knowledge × Data =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26872" y="3098683"/>
            <a:ext cx="4026632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Updated Knowledge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03053" y="3803824"/>
            <a:ext cx="4350451" cy="11262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 algn="ctr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A better understanding of the 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21300" y="5294487"/>
            <a:ext cx="5151029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Prior × Data = Posterior</a:t>
            </a:r>
          </a:p>
        </p:txBody>
      </p:sp>
    </p:spTree>
    <p:extLst>
      <p:ext uri="{BB962C8B-B14F-4D97-AF65-F5344CB8AC3E}">
        <p14:creationId xmlns:p14="http://schemas.microsoft.com/office/powerpoint/2010/main" val="344600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Glimpse Into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19376" y="1240422"/>
            <a:ext cx="291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GC-Ethanol: </a:t>
            </a:r>
            <a:r>
              <a:rPr lang="en-US" sz="2400" dirty="0" err="1">
                <a:latin typeface="Times New Roman"/>
                <a:cs typeface="Times New Roman"/>
              </a:rPr>
              <a:t>Azevedo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68" y="3016214"/>
            <a:ext cx="2487150" cy="3322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654" y="2456587"/>
            <a:ext cx="1005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Priors: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79" y="4017641"/>
            <a:ext cx="2397361" cy="3322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53033" y="1863537"/>
            <a:ext cx="5545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Best fit line: Simple linear regression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12451" y="2915613"/>
            <a:ext cx="4988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Fairly uninformative, but </a:t>
            </a:r>
            <a:r>
              <a:rPr lang="en-US" sz="2400" dirty="0" err="1">
                <a:latin typeface="Times New Roman"/>
                <a:cs typeface="Times New Roman"/>
              </a:rPr>
              <a:t>realistic</a:t>
            </a:r>
            <a:r>
              <a:rPr lang="en-US" sz="2400" baseline="30000" dirty="0" err="1">
                <a:latin typeface="Times New Roman"/>
                <a:cs typeface="Times New Roman"/>
              </a:rPr>
              <a:t>Gelman</a:t>
            </a:r>
            <a:endParaRPr lang="en-US" sz="2400" baseline="30000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13975" y="3431658"/>
            <a:ext cx="4953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Vaguely informative, but </a:t>
            </a:r>
            <a:r>
              <a:rPr lang="en-US" sz="2400" dirty="0" err="1">
                <a:latin typeface="Times New Roman"/>
                <a:cs typeface="Times New Roman"/>
              </a:rPr>
              <a:t>realistic</a:t>
            </a:r>
            <a:r>
              <a:rPr lang="en-US" sz="2400" baseline="30000" dirty="0" err="1">
                <a:latin typeface="Times New Roman"/>
                <a:cs typeface="Times New Roman"/>
              </a:rPr>
              <a:t>Gelman</a:t>
            </a:r>
            <a:endParaRPr lang="en-US" sz="2400" baseline="300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02926" y="3926252"/>
            <a:ext cx="3590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 standard realistic choice</a:t>
            </a:r>
            <a:endParaRPr lang="en-US" sz="2400" baseline="30000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3654" y="4734137"/>
            <a:ext cx="332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Likelihood (Data model):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0906" y="5637444"/>
            <a:ext cx="3998818" cy="3506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391" y="3520570"/>
            <a:ext cx="3077357" cy="32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Glimpse Into Regression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3322" y="5938462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Stan</a:t>
            </a:r>
            <a:r>
              <a:rPr lang="en-US" dirty="0">
                <a:latin typeface="Times New Roman"/>
                <a:cs typeface="Times New Roman"/>
              </a:rPr>
              <a:t> language simple linear regression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7798" y="1418537"/>
            <a:ext cx="5679372" cy="4185761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data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&lt;lower=0&gt; N;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vector[N] x;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vector[N] y;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parameters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real beta0;           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// Intercept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real &lt;lower=0&gt; beta1; 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// Slope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real&lt;lower=0&gt; epsilon;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// Residuals (noise)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model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// Priors on regression </a:t>
            </a:r>
            <a:r>
              <a:rPr lang="en-US" sz="1400" dirty="0" err="1">
                <a:solidFill>
                  <a:srgbClr val="3366FF"/>
                </a:solidFill>
                <a:latin typeface="Courier"/>
                <a:cs typeface="Courier"/>
              </a:rPr>
              <a:t>coef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, intercept and noise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beta0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cauchy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(0,1);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beta1 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cauchy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(0,5);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epsilon ~ normal(0,1);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// Likelihood ("</a:t>
            </a:r>
            <a:r>
              <a:rPr lang="en-US" sz="1400" dirty="0" err="1">
                <a:solidFill>
                  <a:srgbClr val="3366FF"/>
                </a:solidFill>
                <a:latin typeface="Courier"/>
                <a:cs typeface="Courier"/>
              </a:rPr>
              <a:t>vectorized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" form)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y ~ normal(beta0 + beta1 * x, epsilon);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1613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Glimpse Into Regression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2790" y="5938462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JAGS</a:t>
            </a:r>
            <a:r>
              <a:rPr lang="en-US" dirty="0">
                <a:latin typeface="Times New Roman"/>
                <a:cs typeface="Times New Roman"/>
              </a:rPr>
              <a:t> language simple linear regression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34496" y="1824451"/>
            <a:ext cx="6218069" cy="3754874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model {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# Priors on regression </a:t>
            </a:r>
            <a:r>
              <a:rPr lang="en-US" sz="1400" dirty="0" err="1">
                <a:solidFill>
                  <a:srgbClr val="3366FF"/>
                </a:solidFill>
                <a:latin typeface="Courier"/>
                <a:cs typeface="Courier"/>
              </a:rPr>
              <a:t>coef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, intercept and noise</a:t>
            </a:r>
          </a:p>
          <a:p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  # No Cauchy in JAGS, so lets use wide </a:t>
            </a:r>
            <a:r>
              <a:rPr lang="en-US" sz="1400" dirty="0" err="1">
                <a:solidFill>
                  <a:srgbClr val="3366FF"/>
                </a:solidFill>
                <a:latin typeface="Courier"/>
                <a:cs typeface="Courier"/>
              </a:rPr>
              <a:t>Normals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 instead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beta0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dnorm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(0,0.0001)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beta1 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dnorm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(0,0.0001) T(1.0E-8,1.0E12)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epsilon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dnorm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(0,1) T(1.0E-8,1.0E12)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tau &lt;- 1/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pow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(epsilon,2)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# Need precision for BUGS/JAGS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# Likelihood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for(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in 1:N)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mu[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] &lt;- beta0 + beta1*x[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]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y[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]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dnorm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(mu[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], tau)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9670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973554"/>
            <a:ext cx="4226850" cy="334626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152326" y="449348"/>
            <a:ext cx="1042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Priors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8126"/>
          <a:stretch/>
        </p:blipFill>
        <p:spPr>
          <a:xfrm>
            <a:off x="4524760" y="880910"/>
            <a:ext cx="4457211" cy="35436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11481" r="4691" b="3334"/>
          <a:stretch/>
        </p:blipFill>
        <p:spPr>
          <a:xfrm>
            <a:off x="2921000" y="4229596"/>
            <a:ext cx="3365500" cy="262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24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3107" t="14182" r="8413" b="3148"/>
          <a:stretch/>
        </p:blipFill>
        <p:spPr>
          <a:xfrm>
            <a:off x="5156200" y="828521"/>
            <a:ext cx="3581400" cy="32965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12646" t="14182" r="3720" b="3518"/>
          <a:stretch/>
        </p:blipFill>
        <p:spPr>
          <a:xfrm>
            <a:off x="88900" y="809320"/>
            <a:ext cx="3797300" cy="32651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9709" t="10185" r="3882" b="3333"/>
          <a:stretch/>
        </p:blipFill>
        <p:spPr>
          <a:xfrm>
            <a:off x="3086099" y="3875834"/>
            <a:ext cx="3373873" cy="29505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5421" y="1257027"/>
            <a:ext cx="177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dirty="0">
                <a:latin typeface="Symbol" charset="2"/>
                <a:cs typeface="Symbol" charset="2"/>
              </a:rPr>
              <a:t>b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|Data)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50068" y="1265393"/>
            <a:ext cx="177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dirty="0">
                <a:latin typeface="Symbol" charset="2"/>
                <a:cs typeface="Symbol" charset="2"/>
              </a:rPr>
              <a:t>b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|Data)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46047" y="4455609"/>
            <a:ext cx="1675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dirty="0" err="1">
                <a:latin typeface="Symbol" charset="2"/>
                <a:cs typeface="Symbol" charset="2"/>
              </a:rPr>
              <a:t>e</a:t>
            </a:r>
            <a:r>
              <a:rPr lang="en-US" sz="2800" i="1" baseline="-25000" dirty="0" err="1">
                <a:latin typeface="Times New Roman"/>
                <a:cs typeface="Times New Roman"/>
              </a:rPr>
              <a:t>i</a:t>
            </a:r>
            <a:r>
              <a:rPr lang="en-US" sz="2800" dirty="0" err="1">
                <a:latin typeface="Times New Roman"/>
                <a:cs typeface="Times New Roman"/>
              </a:rPr>
              <a:t>|Data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42810" y="44934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Posteriors</a:t>
            </a:r>
          </a:p>
        </p:txBody>
      </p:sp>
    </p:spTree>
    <p:extLst>
      <p:ext uri="{BB962C8B-B14F-4D97-AF65-F5344CB8AC3E}">
        <p14:creationId xmlns:p14="http://schemas.microsoft.com/office/powerpoint/2010/main" val="1837257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202"/>
            <a:ext cx="8229600" cy="79907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Lines From the Posterior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484" y="1528193"/>
            <a:ext cx="6043854" cy="47373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2917" y="6485379"/>
            <a:ext cx="293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Concentration (standardized)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326344" y="3682690"/>
            <a:ext cx="306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Peak Area Ratio (standardized)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5224" y="4042789"/>
            <a:ext cx="1599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/>
                <a:cs typeface="Times New Roman"/>
              </a:rPr>
              <a:t>E</a:t>
            </a:r>
            <a:r>
              <a:rPr lang="en-US" sz="2800" baseline="-25000" dirty="0" err="1">
                <a:latin typeface="Times New Roman"/>
                <a:cs typeface="Times New Roman"/>
              </a:rPr>
              <a:t>post</a:t>
            </a:r>
            <a:r>
              <a:rPr lang="en-US" sz="2800" dirty="0">
                <a:latin typeface="Times New Roman"/>
                <a:cs typeface="Times New Roman"/>
              </a:rPr>
              <a:t>[</a:t>
            </a:r>
            <a:r>
              <a:rPr lang="en-US" sz="2800" i="1" dirty="0" err="1"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latin typeface="Times New Roman"/>
                <a:cs typeface="Times New Roman"/>
              </a:rPr>
              <a:t>i</a:t>
            </a:r>
            <a:r>
              <a:rPr lang="en-US" sz="2800" dirty="0" err="1">
                <a:latin typeface="Times New Roman"/>
                <a:cs typeface="Times New Roman"/>
              </a:rPr>
              <a:t>|</a:t>
            </a:r>
            <a:r>
              <a:rPr lang="en-US" sz="2800" i="1" dirty="0" err="1">
                <a:latin typeface="Times New Roman"/>
                <a:cs typeface="Times New Roman"/>
              </a:rPr>
              <a:t>x</a:t>
            </a:r>
            <a:r>
              <a:rPr lang="en-US" sz="2800" i="1" baseline="-25000" dirty="0" err="1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]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530264" y="3950589"/>
            <a:ext cx="353518" cy="366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848" y="2126591"/>
            <a:ext cx="3421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95% Highest Posterior Density Intervals for </a:t>
            </a:r>
            <a:r>
              <a:rPr lang="en-US" sz="2000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post</a:t>
            </a:r>
            <a:r>
              <a:rPr lang="en-US" sz="2000" dirty="0">
                <a:latin typeface="Times New Roman"/>
                <a:cs typeface="Times New Roman"/>
              </a:rPr>
              <a:t>[</a:t>
            </a:r>
            <a:r>
              <a:rPr lang="en-US" sz="2000" i="1" dirty="0" err="1">
                <a:latin typeface="Times New Roman"/>
                <a:cs typeface="Times New Roman"/>
              </a:rPr>
              <a:t>y</a:t>
            </a:r>
            <a:r>
              <a:rPr lang="en-US" sz="2000" i="1" baseline="-25000" dirty="0" err="1">
                <a:latin typeface="Times New Roman"/>
                <a:cs typeface="Times New Roman"/>
              </a:rPr>
              <a:t>i</a:t>
            </a:r>
            <a:r>
              <a:rPr lang="en-US" sz="2000" dirty="0" err="1">
                <a:latin typeface="Times New Roman"/>
                <a:cs typeface="Times New Roman"/>
              </a:rPr>
              <a:t>|</a:t>
            </a:r>
            <a:r>
              <a:rPr lang="en-US" sz="2000" i="1" dirty="0" err="1">
                <a:latin typeface="Times New Roman"/>
                <a:cs typeface="Times New Roman"/>
              </a:rPr>
              <a:t>x</a:t>
            </a:r>
            <a:r>
              <a:rPr lang="en-US" sz="2000" i="1" baseline="-25000" dirty="0" err="1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]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01623" y="2457869"/>
            <a:ext cx="510636" cy="877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01623" y="2457869"/>
            <a:ext cx="864154" cy="1964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19376" y="1175632"/>
            <a:ext cx="291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GC-Ethanol: </a:t>
            </a:r>
            <a:r>
              <a:rPr lang="en-US" sz="2400" dirty="0" err="1">
                <a:latin typeface="Times New Roman"/>
                <a:cs typeface="Times New Roman"/>
              </a:rPr>
              <a:t>Azevedo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207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Some First Cautions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773" y="1418537"/>
            <a:ext cx="83960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Bayesians will tell you the answer to your question, but you need a frequentist to tell you if they’re </a:t>
            </a:r>
            <a:r>
              <a:rPr lang="en-US" sz="2800" dirty="0" err="1">
                <a:latin typeface="Times New Roman"/>
                <a:cs typeface="Times New Roman"/>
              </a:rPr>
              <a:t>right</a:t>
            </a:r>
            <a:r>
              <a:rPr lang="en-US" sz="2800" baseline="30000" dirty="0" err="1">
                <a:latin typeface="Times New Roman"/>
                <a:cs typeface="Times New Roman"/>
              </a:rPr>
              <a:t>Saunders</a:t>
            </a:r>
            <a:endParaRPr lang="en-US" sz="2800" baseline="30000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2773" y="3241477"/>
            <a:ext cx="83960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That said, there are many practical ways out there to “check” (“stress-test”) your Bayesian models and assumptions: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Try multiple priors, Sensitivity analysis (tedious, but good)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Posterior predictive checking (my favorite)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Frequentist properties (See </a:t>
            </a:r>
            <a:r>
              <a:rPr lang="en-US" sz="2400" dirty="0" err="1">
                <a:latin typeface="Times New Roman"/>
                <a:cs typeface="Times New Roman"/>
              </a:rPr>
              <a:t>Efron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6693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27" t="10310" r="4154" b="8353"/>
          <a:stretch/>
        </p:blipFill>
        <p:spPr>
          <a:xfrm>
            <a:off x="1558097" y="1717131"/>
            <a:ext cx="6022896" cy="47341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53202"/>
            <a:ext cx="8229600" cy="79907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Posterior Predictive Bands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232917" y="6511295"/>
            <a:ext cx="293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Concentration (standardized)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326344" y="3708606"/>
            <a:ext cx="306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Peak Area Ratio (standardized)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7596" y="4160363"/>
            <a:ext cx="1599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/>
                <a:cs typeface="Times New Roman"/>
              </a:rPr>
              <a:t>E</a:t>
            </a:r>
            <a:r>
              <a:rPr lang="en-US" sz="2800" baseline="-25000" dirty="0" err="1">
                <a:latin typeface="Times New Roman"/>
                <a:cs typeface="Times New Roman"/>
              </a:rPr>
              <a:t>post</a:t>
            </a:r>
            <a:r>
              <a:rPr lang="en-US" sz="2800" dirty="0">
                <a:latin typeface="Times New Roman"/>
                <a:cs typeface="Times New Roman"/>
              </a:rPr>
              <a:t>[</a:t>
            </a:r>
            <a:r>
              <a:rPr lang="en-US" sz="2800" i="1" dirty="0" err="1"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latin typeface="Times New Roman"/>
                <a:cs typeface="Times New Roman"/>
              </a:rPr>
              <a:t>i</a:t>
            </a:r>
            <a:r>
              <a:rPr lang="en-US" sz="2800" dirty="0" err="1">
                <a:latin typeface="Times New Roman"/>
                <a:cs typeface="Times New Roman"/>
              </a:rPr>
              <a:t>|</a:t>
            </a:r>
            <a:r>
              <a:rPr lang="en-US" sz="2800" i="1" dirty="0" err="1">
                <a:latin typeface="Times New Roman"/>
                <a:cs typeface="Times New Roman"/>
              </a:rPr>
              <a:t>x</a:t>
            </a:r>
            <a:r>
              <a:rPr lang="en-US" sz="2800" i="1" baseline="-25000" dirty="0" err="1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]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582636" y="4068163"/>
            <a:ext cx="353518" cy="366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29733" y="2152507"/>
            <a:ext cx="3199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95% Highest </a:t>
            </a:r>
            <a:r>
              <a:rPr lang="en-US" sz="2000" i="1" u="sng" dirty="0">
                <a:latin typeface="Times New Roman"/>
                <a:cs typeface="Times New Roman"/>
              </a:rPr>
              <a:t>Predictive</a:t>
            </a:r>
            <a:r>
              <a:rPr lang="en-US" sz="2000" dirty="0">
                <a:latin typeface="Times New Roman"/>
                <a:cs typeface="Times New Roman"/>
              </a:rPr>
              <a:t> Posterior Density Intervals for </a:t>
            </a:r>
            <a:r>
              <a:rPr lang="en-US" sz="2000" i="1" dirty="0" err="1">
                <a:latin typeface="Times New Roman"/>
                <a:cs typeface="Times New Roman"/>
              </a:rPr>
              <a:t>y</a:t>
            </a:r>
            <a:r>
              <a:rPr lang="en-US" sz="2000" i="1" baseline="-25000" dirty="0" err="1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(</a:t>
            </a:r>
            <a:r>
              <a:rPr lang="en-US" sz="2000" i="1" dirty="0">
                <a:latin typeface="Times New Roman"/>
                <a:cs typeface="Times New Roman"/>
              </a:rPr>
              <a:t>x</a:t>
            </a:r>
            <a:r>
              <a:rPr lang="en-US" sz="2000" i="1" baseline="-25000" dirty="0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01623" y="2483785"/>
            <a:ext cx="340424" cy="1322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01623" y="2483785"/>
            <a:ext cx="8641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19376" y="1240422"/>
            <a:ext cx="291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GC-Ethanol: </a:t>
            </a:r>
            <a:r>
              <a:rPr lang="en-US" sz="2400" dirty="0" err="1">
                <a:latin typeface="Times New Roman"/>
                <a:cs typeface="Times New Roman"/>
              </a:rPr>
              <a:t>Azevedo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8995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Glimpse at Bayesian Evidence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188" y="1478330"/>
            <a:ext cx="839608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Another way to examine your model’s “goodness-of-fit” is to compute the </a:t>
            </a:r>
            <a:r>
              <a:rPr lang="en-US" sz="2400" i="1" u="sng" dirty="0">
                <a:latin typeface="Times New Roman"/>
                <a:cs typeface="Times New Roman"/>
              </a:rPr>
              <a:t>likelihood of observing the data you got under the model you are assuming</a:t>
            </a:r>
            <a:r>
              <a:rPr lang="en-US" sz="2400" dirty="0">
                <a:latin typeface="Times New Roman"/>
                <a:cs typeface="Times New Roman"/>
              </a:rPr>
              <a:t>: </a:t>
            </a:r>
            <a:r>
              <a:rPr lang="en-US" sz="2400" b="1" dirty="0">
                <a:latin typeface="Times New Roman"/>
                <a:cs typeface="Times New Roman"/>
              </a:rPr>
              <a:t>Bayesian evidence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3851" y="2832338"/>
            <a:ext cx="83960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Bayesian evidence is the </a:t>
            </a:r>
            <a:r>
              <a:rPr lang="en-US" sz="2200" b="1" dirty="0">
                <a:latin typeface="Times New Roman"/>
                <a:cs typeface="Times New Roman"/>
              </a:rPr>
              <a:t>marginal likelihood of the data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209" y="3568394"/>
            <a:ext cx="6065921" cy="756042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6216316" y="3221789"/>
            <a:ext cx="2029528" cy="963061"/>
          </a:xfrm>
          <a:custGeom>
            <a:avLst/>
            <a:gdLst>
              <a:gd name="connsiteX0" fmla="*/ 106947 w 2029528"/>
              <a:gd name="connsiteY0" fmla="*/ 0 h 963061"/>
              <a:gd name="connsiteX1" fmla="*/ 1671052 w 2029528"/>
              <a:gd name="connsiteY1" fmla="*/ 320843 h 963061"/>
              <a:gd name="connsiteX2" fmla="*/ 1898316 w 2029528"/>
              <a:gd name="connsiteY2" fmla="*/ 868948 h 963061"/>
              <a:gd name="connsiteX3" fmla="*/ 0 w 2029528"/>
              <a:gd name="connsiteY3" fmla="*/ 962527 h 96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528" h="963061">
                <a:moveTo>
                  <a:pt x="106947" y="0"/>
                </a:moveTo>
                <a:cubicBezTo>
                  <a:pt x="739718" y="88009"/>
                  <a:pt x="1372490" y="176018"/>
                  <a:pt x="1671052" y="320843"/>
                </a:cubicBezTo>
                <a:cubicBezTo>
                  <a:pt x="1969614" y="465668"/>
                  <a:pt x="2176824" y="762001"/>
                  <a:pt x="1898316" y="868948"/>
                </a:cubicBezTo>
                <a:cubicBezTo>
                  <a:pt x="1619808" y="975895"/>
                  <a:pt x="0" y="962527"/>
                  <a:pt x="0" y="96252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13" y="4762496"/>
            <a:ext cx="7285789" cy="70479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139346" y="5585115"/>
            <a:ext cx="5570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VERY challenging to calculate in general, … but we’ll 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9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1" animBg="1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Glimpse at Bayesian Evidence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06283" y="1345174"/>
            <a:ext cx="291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GC-Ethanol: </a:t>
            </a:r>
            <a:r>
              <a:rPr lang="en-US" sz="2400" dirty="0" err="1">
                <a:latin typeface="Times New Roman"/>
                <a:cs typeface="Times New Roman"/>
              </a:rPr>
              <a:t>Azevedo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8977" y="2158429"/>
            <a:ext cx="83960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Using DNest4: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3310" y="3407821"/>
            <a:ext cx="1088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Z</a:t>
            </a:r>
            <a:r>
              <a:rPr lang="en-US" sz="2400" dirty="0">
                <a:latin typeface="Times New Roman"/>
                <a:cs typeface="Times New Roman"/>
              </a:rPr>
              <a:t> ≈ e</a:t>
            </a:r>
            <a:r>
              <a:rPr lang="en-US" sz="2400" baseline="30000" dirty="0">
                <a:latin typeface="Times New Roman"/>
                <a:cs typeface="Times New Roman"/>
              </a:rPr>
              <a:t>2.2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074" y="2219651"/>
            <a:ext cx="5176513" cy="21144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23" y="4850641"/>
            <a:ext cx="8851038" cy="4545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4756" y="2731117"/>
            <a:ext cx="2911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The “evidence”: likelihood of this data given the model: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5831" y="4242467"/>
            <a:ext cx="54384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log(X)</a:t>
            </a:r>
          </a:p>
        </p:txBody>
      </p:sp>
    </p:spTree>
    <p:extLst>
      <p:ext uri="{BB962C8B-B14F-4D97-AF65-F5344CB8AC3E}">
        <p14:creationId xmlns:p14="http://schemas.microsoft.com/office/powerpoint/2010/main" val="268135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2618902" y="1821252"/>
            <a:ext cx="3662522" cy="360176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</p:spTree>
    <p:extLst>
      <p:ext uri="{BB962C8B-B14F-4D97-AF65-F5344CB8AC3E}">
        <p14:creationId xmlns:p14="http://schemas.microsoft.com/office/powerpoint/2010/main" val="153767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399569" y="1712961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4283" y="1594827"/>
            <a:ext cx="52082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Before we gather any data on </a:t>
            </a:r>
            <a:r>
              <a:rPr lang="en-US" sz="2800" i="1" u="sng" dirty="0">
                <a:latin typeface="Times New Roman"/>
                <a:cs typeface="Times New Roman"/>
              </a:rPr>
              <a:t>this</a:t>
            </a:r>
            <a:r>
              <a:rPr lang="en-US" sz="2800" dirty="0">
                <a:latin typeface="Times New Roman"/>
                <a:cs typeface="Times New Roman"/>
              </a:rPr>
              <a:t> coin’s flipping behavior, what do we believe about its probability to land on heads?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188" y="3657438"/>
            <a:ext cx="520826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Represent your beliefs about a parameter before you’ve gathered data as a </a:t>
            </a:r>
            <a:r>
              <a:rPr lang="en-US" sz="2400" b="1" dirty="0">
                <a:latin typeface="Times New Roman"/>
                <a:cs typeface="Times New Roman"/>
              </a:rPr>
              <a:t>prior</a:t>
            </a:r>
            <a:r>
              <a:rPr lang="en-US" sz="2400" dirty="0">
                <a:latin typeface="Times New Roman"/>
                <a:cs typeface="Times New Roman"/>
              </a:rPr>
              <a:t> (</a:t>
            </a:r>
            <a:r>
              <a:rPr lang="en-US" sz="2400" b="1" dirty="0">
                <a:latin typeface="Times New Roman"/>
                <a:cs typeface="Times New Roman"/>
              </a:rPr>
              <a:t>a priori</a:t>
            </a:r>
            <a:r>
              <a:rPr lang="en-US" sz="2400" dirty="0">
                <a:latin typeface="Times New Roman"/>
                <a:cs typeface="Times New Roman"/>
              </a:rPr>
              <a:t>) density over it</a:t>
            </a:r>
          </a:p>
        </p:txBody>
      </p:sp>
    </p:spTree>
    <p:extLst>
      <p:ext uri="{BB962C8B-B14F-4D97-AF65-F5344CB8AC3E}">
        <p14:creationId xmlns:p14="http://schemas.microsoft.com/office/powerpoint/2010/main" val="248131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26056" y="438568"/>
            <a:ext cx="6210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Some prior beliefs we may have about </a:t>
            </a:r>
            <a:r>
              <a:rPr lang="en-US" sz="2000" i="1" dirty="0" err="1">
                <a:latin typeface="Symbol" charset="2"/>
                <a:cs typeface="Symbol" charset="2"/>
              </a:rPr>
              <a:t>p</a:t>
            </a:r>
            <a:r>
              <a:rPr lang="en-US" sz="2000" baseline="-25000" dirty="0" err="1">
                <a:latin typeface="Times New Roman"/>
                <a:cs typeface="Times New Roman"/>
              </a:rPr>
              <a:t>Heads</a:t>
            </a:r>
            <a:r>
              <a:rPr lang="en-US" sz="2000" dirty="0">
                <a:latin typeface="Times New Roman"/>
                <a:cs typeface="Times New Roman"/>
              </a:rPr>
              <a:t> for the coin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21" y="1013387"/>
            <a:ext cx="3888275" cy="29850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224" y="1060865"/>
            <a:ext cx="3826431" cy="29375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94" y="3926118"/>
            <a:ext cx="3901102" cy="290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224" y="3926117"/>
            <a:ext cx="3785641" cy="290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8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399569" y="1712961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553" y="1712961"/>
            <a:ext cx="6212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Now flip the coin and gather some data: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8374" y="2644551"/>
            <a:ext cx="48198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/>
                <a:cs typeface="Times New Roman"/>
              </a:rPr>
              <a:t>x</a:t>
            </a:r>
            <a:r>
              <a:rPr lang="en-US" sz="4000" dirty="0">
                <a:latin typeface="Times New Roman"/>
                <a:cs typeface="Times New Roman"/>
              </a:rPr>
              <a:t> = 1 1 0 0 0 0 0 1 1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7192" y="3714972"/>
            <a:ext cx="3715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1 = “Heads”, 0 = “Tails”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920" y="4979562"/>
            <a:ext cx="8313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Based on this data and what we believed about </a:t>
            </a:r>
            <a:r>
              <a:rPr lang="en-US" sz="2800" i="1" dirty="0" err="1">
                <a:latin typeface="Symbol" charset="2"/>
                <a:cs typeface="Symbol" charset="2"/>
              </a:rPr>
              <a:t>p</a:t>
            </a:r>
            <a:r>
              <a:rPr lang="en-US" sz="2800" baseline="-25000" dirty="0" err="1">
                <a:latin typeface="Times New Roman"/>
                <a:cs typeface="Times New Roman"/>
              </a:rPr>
              <a:t>Heads</a:t>
            </a:r>
            <a:r>
              <a:rPr lang="en-US" sz="2800" dirty="0">
                <a:latin typeface="Times New Roman"/>
                <a:cs typeface="Times New Roman"/>
              </a:rPr>
              <a:t> before, what can we say about it now?</a:t>
            </a:r>
          </a:p>
        </p:txBody>
      </p:sp>
    </p:spTree>
    <p:extLst>
      <p:ext uri="{BB962C8B-B14F-4D97-AF65-F5344CB8AC3E}">
        <p14:creationId xmlns:p14="http://schemas.microsoft.com/office/powerpoint/2010/main" val="147978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88" y="2942161"/>
            <a:ext cx="5732796" cy="89640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182989" y="3568556"/>
            <a:ext cx="12829" cy="786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3350586" y="2298355"/>
            <a:ext cx="0" cy="643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295747" y="3658350"/>
            <a:ext cx="12830" cy="697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42812" y="1836690"/>
            <a:ext cx="2782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The data (likelihood)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88680" y="4289252"/>
            <a:ext cx="416947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Our beliefs about </a:t>
            </a:r>
            <a:r>
              <a:rPr lang="en-US" sz="2400" i="1" dirty="0" err="1">
                <a:latin typeface="Symbol" charset="2"/>
                <a:cs typeface="Symbol" charset="2"/>
              </a:rPr>
              <a:t>p</a:t>
            </a:r>
            <a:r>
              <a:rPr lang="en-US" sz="2400" baseline="-25000" dirty="0" err="1">
                <a:latin typeface="Times New Roman"/>
                <a:cs typeface="Times New Roman"/>
              </a:rPr>
              <a:t>Heads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i="1" u="sng" dirty="0">
                <a:latin typeface="Times New Roman"/>
                <a:cs typeface="Times New Roman"/>
              </a:rPr>
              <a:t>before</a:t>
            </a:r>
            <a:r>
              <a:rPr lang="en-US" sz="2400" dirty="0">
                <a:latin typeface="Times New Roman"/>
                <a:cs typeface="Times New Roman"/>
              </a:rPr>
              <a:t> we gathered the data (</a:t>
            </a:r>
            <a:r>
              <a:rPr lang="en-US" sz="2400" b="1" dirty="0">
                <a:latin typeface="Times New Roman"/>
                <a:cs typeface="Times New Roman"/>
              </a:rPr>
              <a:t>a priori probability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5794" y="4330886"/>
            <a:ext cx="416947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Our beliefs about </a:t>
            </a:r>
            <a:r>
              <a:rPr lang="en-US" sz="2400" i="1" dirty="0" err="1">
                <a:latin typeface="Symbol" charset="2"/>
                <a:cs typeface="Symbol" charset="2"/>
              </a:rPr>
              <a:t>p</a:t>
            </a:r>
            <a:r>
              <a:rPr lang="en-US" sz="2400" baseline="-25000" dirty="0" err="1">
                <a:latin typeface="Times New Roman"/>
                <a:cs typeface="Times New Roman"/>
              </a:rPr>
              <a:t>Heads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i="1" u="sng" dirty="0">
                <a:latin typeface="Times New Roman"/>
                <a:cs typeface="Times New Roman"/>
              </a:rPr>
              <a:t>after</a:t>
            </a:r>
            <a:r>
              <a:rPr lang="en-US" sz="2400" dirty="0">
                <a:latin typeface="Times New Roman"/>
                <a:cs typeface="Times New Roman"/>
              </a:rPr>
              <a:t> we gathered the data (</a:t>
            </a:r>
            <a:r>
              <a:rPr lang="en-US" sz="2400" b="1" dirty="0">
                <a:latin typeface="Times New Roman"/>
                <a:cs typeface="Times New Roman"/>
              </a:rPr>
              <a:t>a posteriori probability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155" y="5984135"/>
            <a:ext cx="6870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7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b="1" dirty="0">
                <a:latin typeface="Times New Roman"/>
                <a:cs typeface="Times New Roman"/>
              </a:rPr>
              <a:t>likelihood</a:t>
            </a:r>
            <a:r>
              <a:rPr lang="en-US" sz="2800" dirty="0">
                <a:latin typeface="Times New Roman"/>
                <a:cs typeface="Times New Roman"/>
              </a:rPr>
              <a:t> of observing the data given </a:t>
            </a:r>
            <a:r>
              <a:rPr lang="en-US" sz="2800" dirty="0" err="1">
                <a:latin typeface="Symbol" charset="2"/>
                <a:cs typeface="Symbol" charset="2"/>
              </a:rPr>
              <a:t>p</a:t>
            </a:r>
            <a:r>
              <a:rPr lang="en-US" sz="2800" baseline="-25000" dirty="0" err="1">
                <a:latin typeface="Times New Roman"/>
                <a:cs typeface="Times New Roman"/>
              </a:rPr>
              <a:t>Heads</a:t>
            </a:r>
            <a:r>
              <a:rPr lang="en-US" sz="2800" dirty="0">
                <a:latin typeface="Times New Roman"/>
                <a:cs typeface="Times New Roman"/>
              </a:rPr>
              <a:t> is the </a:t>
            </a:r>
            <a:r>
              <a:rPr lang="en-US" sz="2800" b="1" dirty="0">
                <a:latin typeface="Times New Roman"/>
                <a:cs typeface="Times New Roman"/>
              </a:rPr>
              <a:t>data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4188" y="3182484"/>
            <a:ext cx="5603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Here, good models for the data are either the Bernoulli or Binomial likelihoods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70" y="4457640"/>
            <a:ext cx="4381500" cy="469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073" y="5663443"/>
            <a:ext cx="4622800" cy="469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124" y="5269744"/>
            <a:ext cx="1917700" cy="12573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2261" y="5020962"/>
            <a:ext cx="483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99820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17160</TotalTime>
  <Words>2108</Words>
  <Application>Microsoft Office PowerPoint</Application>
  <PresentationFormat>On-screen Show (4:3)</PresentationFormat>
  <Paragraphs>280</Paragraphs>
  <Slides>39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Courier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Lines From the Posterior</vt:lpstr>
      <vt:lpstr>PowerPoint Presentation</vt:lpstr>
      <vt:lpstr>Posterior Predictive Bands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117</cp:revision>
  <dcterms:created xsi:type="dcterms:W3CDTF">2016-12-19T18:29:42Z</dcterms:created>
  <dcterms:modified xsi:type="dcterms:W3CDTF">2019-10-22T04:22:35Z</dcterms:modified>
</cp:coreProperties>
</file>