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3" r:id="rId3"/>
    <p:sldId id="298" r:id="rId4"/>
    <p:sldId id="300" r:id="rId5"/>
    <p:sldId id="295" r:id="rId6"/>
    <p:sldId id="317" r:id="rId7"/>
    <p:sldId id="297" r:id="rId8"/>
    <p:sldId id="308" r:id="rId9"/>
    <p:sldId id="301" r:id="rId10"/>
    <p:sldId id="303" r:id="rId11"/>
    <p:sldId id="306" r:id="rId12"/>
    <p:sldId id="307" r:id="rId13"/>
    <p:sldId id="309" r:id="rId14"/>
    <p:sldId id="305" r:id="rId15"/>
    <p:sldId id="310" r:id="rId16"/>
    <p:sldId id="314" r:id="rId17"/>
    <p:sldId id="315" r:id="rId18"/>
    <p:sldId id="318" r:id="rId19"/>
    <p:sldId id="320" r:id="rId20"/>
    <p:sldId id="319" r:id="rId21"/>
    <p:sldId id="326" r:id="rId22"/>
    <p:sldId id="325" r:id="rId23"/>
    <p:sldId id="323" r:id="rId24"/>
    <p:sldId id="324" r:id="rId25"/>
    <p:sldId id="322" r:id="rId26"/>
    <p:sldId id="321" r:id="rId27"/>
    <p:sldId id="32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4800"/>
    <a:srgbClr val="000C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8"/>
    <p:restoredTop sz="94711"/>
  </p:normalViewPr>
  <p:slideViewPr>
    <p:cSldViewPr snapToGrid="0" snapToObjects="1">
      <p:cViewPr varScale="1">
        <p:scale>
          <a:sx n="112" d="100"/>
          <a:sy n="112" d="100"/>
        </p:scale>
        <p:origin x="6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59B75D-ED09-364D-AAD7-CD81C8C9D82C}" type="datetimeFigureOut">
              <a:rPr lang="en-US" smtClean="0"/>
              <a:t>3/5/23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287307-23C2-E04E-BEC2-6601AE40E30D}" type="slidenum">
              <a:rPr lang="en-US" smtClean="0"/>
              <a:t>‹#›</a:t>
            </a:fld>
            <a:endParaRPr lang="en-US"/>
          </a:p>
        </p:txBody>
      </p:sp>
    </p:spTree>
    <p:extLst>
      <p:ext uri="{BB962C8B-B14F-4D97-AF65-F5344CB8AC3E}">
        <p14:creationId xmlns:p14="http://schemas.microsoft.com/office/powerpoint/2010/main" val="18703103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A175EB-6727-934C-BA7E-92B0E1E92DA8}" type="datetimeFigureOut">
              <a:rPr lang="en-US" smtClean="0"/>
              <a:t>3/5/23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178810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175EB-6727-934C-BA7E-92B0E1E92DA8}" type="datetimeFigureOut">
              <a:rPr lang="en-US" smtClean="0"/>
              <a:t>3/5/23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344486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175EB-6727-934C-BA7E-92B0E1E92DA8}" type="datetimeFigureOut">
              <a:rPr lang="en-US" smtClean="0"/>
              <a:t>3/5/23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25232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175EB-6727-934C-BA7E-92B0E1E92DA8}" type="datetimeFigureOut">
              <a:rPr lang="en-US" smtClean="0"/>
              <a:t>3/5/23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331489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175EB-6727-934C-BA7E-92B0E1E92DA8}" type="datetimeFigureOut">
              <a:rPr lang="en-US" smtClean="0"/>
              <a:t>3/5/23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333365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A175EB-6727-934C-BA7E-92B0E1E92DA8}" type="datetimeFigureOut">
              <a:rPr lang="en-US" smtClean="0"/>
              <a:t>3/5/23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203407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A175EB-6727-934C-BA7E-92B0E1E92DA8}" type="datetimeFigureOut">
              <a:rPr lang="en-US" smtClean="0"/>
              <a:t>3/5/23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230669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A175EB-6727-934C-BA7E-92B0E1E92DA8}" type="datetimeFigureOut">
              <a:rPr lang="en-US" smtClean="0"/>
              <a:t>3/5/23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281618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175EB-6727-934C-BA7E-92B0E1E92DA8}" type="datetimeFigureOut">
              <a:rPr lang="en-US" smtClean="0"/>
              <a:t>3/5/23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82031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175EB-6727-934C-BA7E-92B0E1E92DA8}" type="datetimeFigureOut">
              <a:rPr lang="en-US" smtClean="0"/>
              <a:t>3/5/23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93148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175EB-6727-934C-BA7E-92B0E1E92DA8}" type="datetimeFigureOut">
              <a:rPr lang="en-US" smtClean="0"/>
              <a:t>3/5/23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6614-02D5-3645-8DD9-C53DED8DA1F1}" type="slidenum">
              <a:rPr lang="en-US" smtClean="0"/>
              <a:t>‹#›</a:t>
            </a:fld>
            <a:endParaRPr lang="en-US"/>
          </a:p>
        </p:txBody>
      </p:sp>
    </p:spTree>
    <p:extLst>
      <p:ext uri="{BB962C8B-B14F-4D97-AF65-F5344CB8AC3E}">
        <p14:creationId xmlns:p14="http://schemas.microsoft.com/office/powerpoint/2010/main" val="355388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175EB-6727-934C-BA7E-92B0E1E92DA8}" type="datetimeFigureOut">
              <a:rPr lang="en-US" smtClean="0"/>
              <a:t>3/5/23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F6614-02D5-3645-8DD9-C53DED8DA1F1}" type="slidenum">
              <a:rPr lang="en-US" smtClean="0"/>
              <a:t>‹#›</a:t>
            </a:fld>
            <a:endParaRPr lang="en-US"/>
          </a:p>
        </p:txBody>
      </p:sp>
    </p:spTree>
    <p:extLst>
      <p:ext uri="{BB962C8B-B14F-4D97-AF65-F5344CB8AC3E}">
        <p14:creationId xmlns:p14="http://schemas.microsoft.com/office/powerpoint/2010/main" val="345252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0.png"/><Relationship Id="rId7"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2.png"/><Relationship Id="rId10" Type="http://schemas.openxmlformats.org/officeDocument/2006/relationships/image" Target="../media/image21.png"/><Relationship Id="rId4" Type="http://schemas.openxmlformats.org/officeDocument/2006/relationships/image" Target="../media/image31.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mc-stan.org/users/documentation/case-studies/mle-params.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6.emf"/><Relationship Id="rId7" Type="http://schemas.openxmlformats.org/officeDocument/2006/relationships/image" Target="../media/image38.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14.emf"/><Relationship Id="rId4" Type="http://schemas.openxmlformats.org/officeDocument/2006/relationships/image" Target="../media/image36.emf"/><Relationship Id="rId9"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4.emf"/><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43.emf"/><Relationship Id="rId5" Type="http://schemas.openxmlformats.org/officeDocument/2006/relationships/image" Target="../media/image1.png"/><Relationship Id="rId4" Type="http://schemas.openxmlformats.org/officeDocument/2006/relationships/image" Target="../media/image38.emf"/></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2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6.emf"/><Relationship Id="rId7"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4143" y="431007"/>
            <a:ext cx="7284658" cy="1200329"/>
          </a:xfrm>
          <a:prstGeom prst="rect">
            <a:avLst/>
          </a:prstGeom>
          <a:noFill/>
        </p:spPr>
        <p:txBody>
          <a:bodyPr wrap="square" rtlCol="0">
            <a:spAutoFit/>
          </a:bodyPr>
          <a:lstStyle/>
          <a:p>
            <a:pPr algn="ctr"/>
            <a:r>
              <a:rPr lang="en-US" sz="3600" dirty="0">
                <a:latin typeface="Times New Roman"/>
                <a:cs typeface="Times New Roman"/>
              </a:rPr>
              <a:t>Reasons for and appearance of </a:t>
            </a:r>
            <a:r>
              <a:rPr lang="en-US" sz="3600" dirty="0" err="1">
                <a:latin typeface="Times New Roman"/>
                <a:cs typeface="Times New Roman"/>
              </a:rPr>
              <a:t>Jacobians</a:t>
            </a:r>
            <a:r>
              <a:rPr lang="en-US" sz="3600" dirty="0">
                <a:latin typeface="Times New Roman"/>
                <a:cs typeface="Times New Roman"/>
              </a:rPr>
              <a:t> in Bayesian Applications</a:t>
            </a:r>
          </a:p>
        </p:txBody>
      </p:sp>
      <p:pic>
        <p:nvPicPr>
          <p:cNvPr id="3" name="Picture 2"/>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pic>
        <p:nvPicPr>
          <p:cNvPr id="5" name="Picture 2"/>
          <p:cNvPicPr>
            <a:picLocks noChangeAspect="1" noChangeArrowheads="1"/>
          </p:cNvPicPr>
          <p:nvPr/>
        </p:nvPicPr>
        <p:blipFill>
          <a:blip r:embed="rId2" cstate="print"/>
          <a:srcRect/>
          <a:stretch>
            <a:fillRect/>
          </a:stretch>
        </p:blipFill>
        <p:spPr bwMode="auto">
          <a:xfrm>
            <a:off x="484188" y="6599483"/>
            <a:ext cx="8202612" cy="239712"/>
          </a:xfrm>
          <a:prstGeom prst="rect">
            <a:avLst/>
          </a:prstGeom>
          <a:noFill/>
          <a:ln w="9525">
            <a:noFill/>
            <a:round/>
            <a:headEnd/>
            <a:tailEnd/>
          </a:ln>
        </p:spPr>
      </p:pic>
      <p:pic>
        <p:nvPicPr>
          <p:cNvPr id="2" name="Picture 1"/>
          <p:cNvPicPr>
            <a:picLocks noChangeAspect="1"/>
          </p:cNvPicPr>
          <p:nvPr/>
        </p:nvPicPr>
        <p:blipFill rotWithShape="1">
          <a:blip r:embed="rId3"/>
          <a:srcRect l="1945"/>
          <a:stretch/>
        </p:blipFill>
        <p:spPr>
          <a:xfrm>
            <a:off x="1041401" y="2111190"/>
            <a:ext cx="6921500" cy="3122645"/>
          </a:xfrm>
          <a:prstGeom prst="rect">
            <a:avLst/>
          </a:prstGeom>
        </p:spPr>
      </p:pic>
      <p:sp>
        <p:nvSpPr>
          <p:cNvPr id="6" name="TextBox 5"/>
          <p:cNvSpPr txBox="1"/>
          <p:nvPr/>
        </p:nvSpPr>
        <p:spPr>
          <a:xfrm>
            <a:off x="6930733" y="5167934"/>
            <a:ext cx="1146468" cy="276999"/>
          </a:xfrm>
          <a:prstGeom prst="rect">
            <a:avLst/>
          </a:prstGeom>
          <a:noFill/>
        </p:spPr>
        <p:txBody>
          <a:bodyPr wrap="none" rtlCol="0">
            <a:spAutoFit/>
          </a:bodyPr>
          <a:lstStyle/>
          <a:p>
            <a:r>
              <a:rPr lang="en-US" sz="1200" dirty="0">
                <a:latin typeface="Times New Roman"/>
                <a:cs typeface="Times New Roman"/>
              </a:rPr>
              <a:t>Khan Academy</a:t>
            </a:r>
          </a:p>
        </p:txBody>
      </p:sp>
      <p:sp>
        <p:nvSpPr>
          <p:cNvPr id="7" name="TextBox 6">
            <a:extLst>
              <a:ext uri="{FF2B5EF4-FFF2-40B4-BE49-F238E27FC236}">
                <a16:creationId xmlns:a16="http://schemas.microsoft.com/office/drawing/2014/main" id="{BB4DB16F-61FF-679E-6676-3E7DD5F31F12}"/>
              </a:ext>
            </a:extLst>
          </p:cNvPr>
          <p:cNvSpPr txBox="1"/>
          <p:nvPr/>
        </p:nvSpPr>
        <p:spPr>
          <a:xfrm>
            <a:off x="2569664" y="5742054"/>
            <a:ext cx="4004672" cy="646331"/>
          </a:xfrm>
          <a:prstGeom prst="rect">
            <a:avLst/>
          </a:prstGeom>
          <a:noFill/>
        </p:spPr>
        <p:txBody>
          <a:bodyPr wrap="none" rtlCol="0">
            <a:spAutoFit/>
          </a:bodyPr>
          <a:lstStyle/>
          <a:p>
            <a:r>
              <a:rPr lang="en-US" sz="3600" dirty="0">
                <a:latin typeface="Times New Roman"/>
                <a:cs typeface="Times New Roman"/>
              </a:rPr>
              <a:t>Change-of-Variables</a:t>
            </a:r>
          </a:p>
        </p:txBody>
      </p:sp>
    </p:spTree>
    <p:extLst>
      <p:ext uri="{BB962C8B-B14F-4D97-AF65-F5344CB8AC3E}">
        <p14:creationId xmlns:p14="http://schemas.microsoft.com/office/powerpoint/2010/main" val="49608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968155-2E62-4339-D089-B69EA7F4D851}"/>
              </a:ext>
            </a:extLst>
          </p:cNvPr>
          <p:cNvPicPr>
            <a:picLocks noChangeAspect="1"/>
          </p:cNvPicPr>
          <p:nvPr/>
        </p:nvPicPr>
        <p:blipFill>
          <a:blip r:embed="rId2"/>
          <a:stretch>
            <a:fillRect/>
          </a:stretch>
        </p:blipFill>
        <p:spPr>
          <a:xfrm>
            <a:off x="468630" y="2138011"/>
            <a:ext cx="3768291" cy="2581977"/>
          </a:xfrm>
          <a:prstGeom prst="rect">
            <a:avLst/>
          </a:prstGeom>
        </p:spPr>
      </p:pic>
      <p:pic>
        <p:nvPicPr>
          <p:cNvPr id="5" name="Picture 4">
            <a:extLst>
              <a:ext uri="{FF2B5EF4-FFF2-40B4-BE49-F238E27FC236}">
                <a16:creationId xmlns:a16="http://schemas.microsoft.com/office/drawing/2014/main" id="{6C347143-DD96-C1DB-A621-8EE07A3F3D9A}"/>
              </a:ext>
            </a:extLst>
          </p:cNvPr>
          <p:cNvPicPr>
            <a:picLocks noChangeAspect="1"/>
          </p:cNvPicPr>
          <p:nvPr/>
        </p:nvPicPr>
        <p:blipFill>
          <a:blip r:embed="rId3"/>
          <a:stretch>
            <a:fillRect/>
          </a:stretch>
        </p:blipFill>
        <p:spPr>
          <a:xfrm>
            <a:off x="4785760" y="2103120"/>
            <a:ext cx="3870136" cy="2651760"/>
          </a:xfrm>
          <a:prstGeom prst="rect">
            <a:avLst/>
          </a:prstGeom>
        </p:spPr>
      </p:pic>
      <p:sp>
        <p:nvSpPr>
          <p:cNvPr id="6" name="TextBox 5">
            <a:extLst>
              <a:ext uri="{FF2B5EF4-FFF2-40B4-BE49-F238E27FC236}">
                <a16:creationId xmlns:a16="http://schemas.microsoft.com/office/drawing/2014/main" id="{91E83F3A-13D5-44CA-DA4D-5FCDE13FE39F}"/>
              </a:ext>
            </a:extLst>
          </p:cNvPr>
          <p:cNvSpPr txBox="1"/>
          <p:nvPr/>
        </p:nvSpPr>
        <p:spPr>
          <a:xfrm>
            <a:off x="1541245" y="1610677"/>
            <a:ext cx="1623060" cy="492443"/>
          </a:xfrm>
          <a:prstGeom prst="rect">
            <a:avLst/>
          </a:prstGeom>
          <a:noFill/>
        </p:spPr>
        <p:txBody>
          <a:bodyPr wrap="square">
            <a:spAutoFit/>
          </a:bodyPr>
          <a:lstStyle/>
          <a:p>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a:t>
            </a:r>
            <a:r>
              <a:rPr lang="en-US" sz="2600" i="1" dirty="0">
                <a:latin typeface="Symbol" pitchFamily="2" charset="2"/>
                <a:cs typeface="Times New Roman" panose="02020603050405020304" pitchFamily="18" charset="0"/>
              </a:rPr>
              <a:t>s </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s</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endParaRPr lang="en-US" sz="2600" dirty="0"/>
          </a:p>
        </p:txBody>
      </p:sp>
      <p:sp>
        <p:nvSpPr>
          <p:cNvPr id="7" name="TextBox 6">
            <a:extLst>
              <a:ext uri="{FF2B5EF4-FFF2-40B4-BE49-F238E27FC236}">
                <a16:creationId xmlns:a16="http://schemas.microsoft.com/office/drawing/2014/main" id="{2522B72C-77A7-DE17-15C2-D96CC5BE877D}"/>
              </a:ext>
            </a:extLst>
          </p:cNvPr>
          <p:cNvSpPr txBox="1"/>
          <p:nvPr/>
        </p:nvSpPr>
        <p:spPr>
          <a:xfrm>
            <a:off x="5744634" y="1610676"/>
            <a:ext cx="1623060" cy="492443"/>
          </a:xfrm>
          <a:prstGeom prst="rect">
            <a:avLst/>
          </a:prstGeom>
          <a:noFill/>
        </p:spPr>
        <p:txBody>
          <a:bodyPr wrap="square">
            <a:spAutoFit/>
          </a:bodyPr>
          <a:lstStyle/>
          <a:p>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a:t>
            </a:r>
            <a:r>
              <a:rPr lang="en-US" sz="2600" i="1" dirty="0">
                <a:latin typeface="Symbol" pitchFamily="2" charset="2"/>
                <a:cs typeface="Times New Roman" panose="02020603050405020304" pitchFamily="18" charset="0"/>
              </a:rPr>
              <a:t>s </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s</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endParaRPr lang="en-US" sz="2600" dirty="0"/>
          </a:p>
        </p:txBody>
      </p:sp>
      <p:pic>
        <p:nvPicPr>
          <p:cNvPr id="10" name="Picture 2">
            <a:extLst>
              <a:ext uri="{FF2B5EF4-FFF2-40B4-BE49-F238E27FC236}">
                <a16:creationId xmlns:a16="http://schemas.microsoft.com/office/drawing/2014/main" id="{E21C3138-AF13-BC32-5F03-7A2E6799D698}"/>
              </a:ext>
            </a:extLst>
          </p:cNvPr>
          <p:cNvPicPr>
            <a:picLocks noChangeAspect="1" noChangeArrowheads="1"/>
          </p:cNvPicPr>
          <p:nvPr/>
        </p:nvPicPr>
        <p:blipFill>
          <a:blip r:embed="rId4" cstate="print"/>
          <a:srcRect/>
          <a:stretch>
            <a:fillRect/>
          </a:stretch>
        </p:blipFill>
        <p:spPr bwMode="auto">
          <a:xfrm>
            <a:off x="484188" y="76200"/>
            <a:ext cx="8202612" cy="239712"/>
          </a:xfrm>
          <a:prstGeom prst="rect">
            <a:avLst/>
          </a:prstGeom>
          <a:noFill/>
          <a:ln w="9525">
            <a:noFill/>
            <a:round/>
            <a:headEnd/>
            <a:tailEnd/>
          </a:ln>
        </p:spPr>
      </p:pic>
      <p:sp>
        <p:nvSpPr>
          <p:cNvPr id="11" name="TextBox 10">
            <a:extLst>
              <a:ext uri="{FF2B5EF4-FFF2-40B4-BE49-F238E27FC236}">
                <a16:creationId xmlns:a16="http://schemas.microsoft.com/office/drawing/2014/main" id="{985632F7-F699-6253-72F6-5955B62E2034}"/>
              </a:ext>
            </a:extLst>
          </p:cNvPr>
          <p:cNvSpPr txBox="1"/>
          <p:nvPr/>
        </p:nvSpPr>
        <p:spPr>
          <a:xfrm>
            <a:off x="2117033" y="576130"/>
            <a:ext cx="4909934" cy="646331"/>
          </a:xfrm>
          <a:prstGeom prst="rect">
            <a:avLst/>
          </a:prstGeom>
          <a:noFill/>
        </p:spPr>
        <p:txBody>
          <a:bodyPr wrap="none" rtlCol="0">
            <a:spAutoFit/>
          </a:bodyPr>
          <a:lstStyle/>
          <a:p>
            <a:r>
              <a:rPr lang="en-US" sz="3600" dirty="0">
                <a:latin typeface="Times New Roman"/>
                <a:cs typeface="Times New Roman"/>
              </a:rPr>
              <a:t>Wrong: Without Jacobian</a:t>
            </a:r>
          </a:p>
        </p:txBody>
      </p:sp>
      <p:pic>
        <p:nvPicPr>
          <p:cNvPr id="12" name="Picture 11">
            <a:extLst>
              <a:ext uri="{FF2B5EF4-FFF2-40B4-BE49-F238E27FC236}">
                <a16:creationId xmlns:a16="http://schemas.microsoft.com/office/drawing/2014/main" id="{28C5E77D-9763-BDE8-1E16-4E4B6706F9B6}"/>
              </a:ext>
            </a:extLst>
          </p:cNvPr>
          <p:cNvPicPr>
            <a:picLocks noChangeAspect="1"/>
          </p:cNvPicPr>
          <p:nvPr/>
        </p:nvPicPr>
        <p:blipFill>
          <a:blip r:embed="rId5"/>
          <a:stretch>
            <a:fillRect/>
          </a:stretch>
        </p:blipFill>
        <p:spPr>
          <a:xfrm>
            <a:off x="156722" y="4948652"/>
            <a:ext cx="6439523" cy="1833148"/>
          </a:xfrm>
          <a:prstGeom prst="rect">
            <a:avLst/>
          </a:prstGeom>
        </p:spPr>
      </p:pic>
      <p:sp>
        <p:nvSpPr>
          <p:cNvPr id="13" name="TextBox 12">
            <a:extLst>
              <a:ext uri="{FF2B5EF4-FFF2-40B4-BE49-F238E27FC236}">
                <a16:creationId xmlns:a16="http://schemas.microsoft.com/office/drawing/2014/main" id="{E7E49A02-0767-3645-55EE-7F5BDADC4A84}"/>
              </a:ext>
            </a:extLst>
          </p:cNvPr>
          <p:cNvSpPr txBox="1"/>
          <p:nvPr/>
        </p:nvSpPr>
        <p:spPr>
          <a:xfrm>
            <a:off x="6884165" y="5418219"/>
            <a:ext cx="2103113"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Stan may try to warn you if it thinks you forgot a Jacobian</a:t>
            </a:r>
            <a:endParaRPr lang="en-US" sz="1600" dirty="0"/>
          </a:p>
        </p:txBody>
      </p:sp>
      <p:pic>
        <p:nvPicPr>
          <p:cNvPr id="14" name="Picture 13">
            <a:extLst>
              <a:ext uri="{FF2B5EF4-FFF2-40B4-BE49-F238E27FC236}">
                <a16:creationId xmlns:a16="http://schemas.microsoft.com/office/drawing/2014/main" id="{EF8B6F47-E3E4-51E6-D839-830B227DB61C}"/>
              </a:ext>
            </a:extLst>
          </p:cNvPr>
          <p:cNvPicPr>
            <a:picLocks noChangeAspect="1"/>
          </p:cNvPicPr>
          <p:nvPr/>
        </p:nvPicPr>
        <p:blipFill>
          <a:blip r:embed="rId6"/>
          <a:stretch>
            <a:fillRect/>
          </a:stretch>
        </p:blipFill>
        <p:spPr>
          <a:xfrm>
            <a:off x="6917342" y="2388870"/>
            <a:ext cx="1572347" cy="1450459"/>
          </a:xfrm>
          <a:prstGeom prst="rect">
            <a:avLst/>
          </a:prstGeom>
        </p:spPr>
      </p:pic>
      <p:pic>
        <p:nvPicPr>
          <p:cNvPr id="15" name="Picture 14">
            <a:extLst>
              <a:ext uri="{FF2B5EF4-FFF2-40B4-BE49-F238E27FC236}">
                <a16:creationId xmlns:a16="http://schemas.microsoft.com/office/drawing/2014/main" id="{766632E0-8094-0555-5B91-ECF2D0CC7367}"/>
              </a:ext>
            </a:extLst>
          </p:cNvPr>
          <p:cNvPicPr>
            <a:picLocks noChangeAspect="1"/>
          </p:cNvPicPr>
          <p:nvPr/>
        </p:nvPicPr>
        <p:blipFill>
          <a:blip r:embed="rId7"/>
          <a:stretch>
            <a:fillRect/>
          </a:stretch>
        </p:blipFill>
        <p:spPr>
          <a:xfrm>
            <a:off x="2360819" y="2388870"/>
            <a:ext cx="1572347" cy="1450459"/>
          </a:xfrm>
          <a:prstGeom prst="rect">
            <a:avLst/>
          </a:prstGeom>
        </p:spPr>
      </p:pic>
      <p:sp>
        <p:nvSpPr>
          <p:cNvPr id="2" name="Rectangle 1">
            <a:extLst>
              <a:ext uri="{FF2B5EF4-FFF2-40B4-BE49-F238E27FC236}">
                <a16:creationId xmlns:a16="http://schemas.microsoft.com/office/drawing/2014/main" id="{A88B9D1C-E9E9-35C2-3588-708411518392}"/>
              </a:ext>
            </a:extLst>
          </p:cNvPr>
          <p:cNvSpPr/>
          <p:nvPr/>
        </p:nvSpPr>
        <p:spPr>
          <a:xfrm>
            <a:off x="80009" y="5418218"/>
            <a:ext cx="6804155" cy="1363581"/>
          </a:xfrm>
          <a:prstGeom prst="rect">
            <a:avLst/>
          </a:prstGeom>
          <a:noFill/>
          <a:ln w="539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586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9508E0E-7499-BA8D-FA94-07275273186A}"/>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TextBox 6">
            <a:extLst>
              <a:ext uri="{FF2B5EF4-FFF2-40B4-BE49-F238E27FC236}">
                <a16:creationId xmlns:a16="http://schemas.microsoft.com/office/drawing/2014/main" id="{35E67054-6B49-3B67-20BE-CA609272C809}"/>
              </a:ext>
            </a:extLst>
          </p:cNvPr>
          <p:cNvSpPr txBox="1"/>
          <p:nvPr/>
        </p:nvSpPr>
        <p:spPr>
          <a:xfrm>
            <a:off x="394478" y="2749957"/>
            <a:ext cx="2677509" cy="1938992"/>
          </a:xfrm>
          <a:prstGeom prst="rect">
            <a:avLst/>
          </a:prstGeom>
          <a:noFill/>
        </p:spPr>
        <p:txBody>
          <a:bodyPr wrap="square" rtlCol="0">
            <a:spAutoFit/>
          </a:bodyPr>
          <a:lstStyle/>
          <a:p>
            <a:r>
              <a:rPr lang="en-US" sz="2400" dirty="0">
                <a:latin typeface="Times New Roman"/>
                <a:cs typeface="Times New Roman"/>
              </a:rPr>
              <a:t>Another possible DAG to learn about </a:t>
            </a:r>
            <a:r>
              <a:rPr lang="en-US" sz="2400" i="1" dirty="0">
                <a:latin typeface="Symbol" pitchFamily="2" charset="2"/>
                <a:cs typeface="Times New Roman" panose="02020603050405020304" pitchFamily="18" charset="0"/>
              </a:rPr>
              <a:t>s </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a:cs typeface="Times New Roman"/>
              </a:rPr>
              <a:t>. Indirect, but this avoids a Jacobian:</a:t>
            </a:r>
          </a:p>
        </p:txBody>
      </p:sp>
      <p:sp>
        <p:nvSpPr>
          <p:cNvPr id="8" name="Oval 7">
            <a:extLst>
              <a:ext uri="{FF2B5EF4-FFF2-40B4-BE49-F238E27FC236}">
                <a16:creationId xmlns:a16="http://schemas.microsoft.com/office/drawing/2014/main" id="{F591E74C-5F3D-8A85-FFDD-15F0C0DEBE59}"/>
              </a:ext>
            </a:extLst>
          </p:cNvPr>
          <p:cNvSpPr/>
          <p:nvPr/>
        </p:nvSpPr>
        <p:spPr>
          <a:xfrm>
            <a:off x="4072894" y="4697454"/>
            <a:ext cx="998212" cy="85481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4FE2DF-F074-B9F0-03F1-0DFCEF3D88F0}"/>
              </a:ext>
            </a:extLst>
          </p:cNvPr>
          <p:cNvSpPr/>
          <p:nvPr/>
        </p:nvSpPr>
        <p:spPr>
          <a:xfrm>
            <a:off x="4123730" y="2661057"/>
            <a:ext cx="896539" cy="711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D43239-24A8-7D41-AB49-514182FB9A37}"/>
              </a:ext>
            </a:extLst>
          </p:cNvPr>
          <p:cNvSpPr txBox="1"/>
          <p:nvPr/>
        </p:nvSpPr>
        <p:spPr>
          <a:xfrm>
            <a:off x="4262182" y="2651456"/>
            <a:ext cx="617477" cy="646331"/>
          </a:xfrm>
          <a:prstGeom prst="rect">
            <a:avLst/>
          </a:prstGeom>
          <a:noFill/>
        </p:spPr>
        <p:txBody>
          <a:bodyPr wrap="none" rtlCol="0">
            <a:spAutoFit/>
          </a:bodyPr>
          <a:lstStyle/>
          <a:p>
            <a:r>
              <a:rPr lang="en-US" sz="3600" dirty="0">
                <a:latin typeface="Symbol" charset="2"/>
                <a:cs typeface="Symbol" charset="2"/>
              </a:rPr>
              <a:t>s</a:t>
            </a:r>
            <a:r>
              <a:rPr lang="en-US" sz="3600" baseline="30000" dirty="0">
                <a:latin typeface="Symbol" charset="2"/>
                <a:cs typeface="Symbol" charset="2"/>
              </a:rPr>
              <a:t>2</a:t>
            </a:r>
          </a:p>
        </p:txBody>
      </p:sp>
      <p:sp>
        <p:nvSpPr>
          <p:cNvPr id="11" name="Rectangle 10">
            <a:extLst>
              <a:ext uri="{FF2B5EF4-FFF2-40B4-BE49-F238E27FC236}">
                <a16:creationId xmlns:a16="http://schemas.microsoft.com/office/drawing/2014/main" id="{0872DD0A-B2C4-2A3A-7935-9FA9E828D77E}"/>
              </a:ext>
            </a:extLst>
          </p:cNvPr>
          <p:cNvSpPr/>
          <p:nvPr/>
        </p:nvSpPr>
        <p:spPr>
          <a:xfrm>
            <a:off x="3091450" y="1556157"/>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EC0023-6E43-D8A3-2E92-7CBE71DB44C6}"/>
              </a:ext>
            </a:extLst>
          </p:cNvPr>
          <p:cNvSpPr txBox="1"/>
          <p:nvPr/>
        </p:nvSpPr>
        <p:spPr>
          <a:xfrm>
            <a:off x="3202169" y="1468626"/>
            <a:ext cx="415498" cy="646331"/>
          </a:xfrm>
          <a:prstGeom prst="rect">
            <a:avLst/>
          </a:prstGeom>
          <a:noFill/>
        </p:spPr>
        <p:txBody>
          <a:bodyPr wrap="none" rtlCol="0">
            <a:spAutoFit/>
          </a:bodyPr>
          <a:lstStyle/>
          <a:p>
            <a:r>
              <a:rPr lang="en-US" sz="3600" dirty="0">
                <a:latin typeface="Times New Roman"/>
                <a:cs typeface="Times New Roman"/>
              </a:rPr>
              <a:t>0</a:t>
            </a:r>
          </a:p>
        </p:txBody>
      </p:sp>
      <p:sp>
        <p:nvSpPr>
          <p:cNvPr id="13" name="Rectangle 12">
            <a:extLst>
              <a:ext uri="{FF2B5EF4-FFF2-40B4-BE49-F238E27FC236}">
                <a16:creationId xmlns:a16="http://schemas.microsoft.com/office/drawing/2014/main" id="{1BCA25BE-4480-83DF-81F3-A1A57BFC6169}"/>
              </a:ext>
            </a:extLst>
          </p:cNvPr>
          <p:cNvSpPr/>
          <p:nvPr/>
        </p:nvSpPr>
        <p:spPr>
          <a:xfrm>
            <a:off x="5400003" y="1570226"/>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DC9301E-DDB0-A2D8-75CD-DC29A31FA25A}"/>
              </a:ext>
            </a:extLst>
          </p:cNvPr>
          <p:cNvSpPr txBox="1"/>
          <p:nvPr/>
        </p:nvSpPr>
        <p:spPr>
          <a:xfrm>
            <a:off x="5543284" y="1482695"/>
            <a:ext cx="415498" cy="646331"/>
          </a:xfrm>
          <a:prstGeom prst="rect">
            <a:avLst/>
          </a:prstGeom>
          <a:noFill/>
        </p:spPr>
        <p:txBody>
          <a:bodyPr wrap="none" rtlCol="0">
            <a:spAutoFit/>
          </a:bodyPr>
          <a:lstStyle/>
          <a:p>
            <a:r>
              <a:rPr lang="en-US" sz="3600" dirty="0">
                <a:latin typeface="Times New Roman"/>
                <a:cs typeface="Times New Roman"/>
              </a:rPr>
              <a:t>1</a:t>
            </a:r>
          </a:p>
        </p:txBody>
      </p:sp>
      <p:cxnSp>
        <p:nvCxnSpPr>
          <p:cNvPr id="15" name="Straight Arrow Connector 14">
            <a:extLst>
              <a:ext uri="{FF2B5EF4-FFF2-40B4-BE49-F238E27FC236}">
                <a16:creationId xmlns:a16="http://schemas.microsoft.com/office/drawing/2014/main" id="{431C33B6-7481-579E-126C-4A54A3EDA5B5}"/>
              </a:ext>
            </a:extLst>
          </p:cNvPr>
          <p:cNvCxnSpPr>
            <a:cxnSpLocks/>
            <a:stCxn id="11" idx="2"/>
          </p:cNvCxnSpPr>
          <p:nvPr/>
        </p:nvCxnSpPr>
        <p:spPr>
          <a:xfrm>
            <a:off x="3415300" y="2153057"/>
            <a:ext cx="857250" cy="59690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B969B11-9C9B-9DDC-9C0A-1866FF9926F2}"/>
              </a:ext>
            </a:extLst>
          </p:cNvPr>
          <p:cNvCxnSpPr>
            <a:stCxn id="13" idx="2"/>
          </p:cNvCxnSpPr>
          <p:nvPr/>
        </p:nvCxnSpPr>
        <p:spPr>
          <a:xfrm flipH="1">
            <a:off x="4869450" y="2167126"/>
            <a:ext cx="854403" cy="58283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11355B4-B85A-4771-B6DF-30A5531BC0DC}"/>
              </a:ext>
            </a:extLst>
          </p:cNvPr>
          <p:cNvCxnSpPr>
            <a:cxnSpLocks/>
            <a:stCxn id="9" idx="4"/>
          </p:cNvCxnSpPr>
          <p:nvPr/>
        </p:nvCxnSpPr>
        <p:spPr>
          <a:xfrm>
            <a:off x="4572000" y="3372257"/>
            <a:ext cx="0" cy="1325197"/>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9E35E372-5FD2-2E55-8005-4B8D9EBE74C3}"/>
              </a:ext>
            </a:extLst>
          </p:cNvPr>
          <p:cNvSpPr txBox="1"/>
          <p:nvPr/>
        </p:nvSpPr>
        <p:spPr>
          <a:xfrm>
            <a:off x="4294368" y="4778837"/>
            <a:ext cx="551754" cy="646331"/>
          </a:xfrm>
          <a:prstGeom prst="rect">
            <a:avLst/>
          </a:prstGeom>
          <a:noFill/>
        </p:spPr>
        <p:txBody>
          <a:bodyPr wrap="none" rtlCol="0">
            <a:spAutoFit/>
          </a:bodyPr>
          <a:lstStyle/>
          <a:p>
            <a:r>
              <a:rPr lang="en-US" sz="3600" i="1" dirty="0">
                <a:latin typeface="Times New Roman"/>
                <a:cs typeface="Times New Roman"/>
              </a:rPr>
              <a:t>X</a:t>
            </a:r>
            <a:r>
              <a:rPr lang="en-US" sz="3600" i="1" baseline="-25000" dirty="0">
                <a:latin typeface="Times New Roman"/>
                <a:cs typeface="Times New Roman"/>
              </a:rPr>
              <a:t>i</a:t>
            </a:r>
          </a:p>
        </p:txBody>
      </p:sp>
      <p:sp>
        <p:nvSpPr>
          <p:cNvPr id="24" name="TextBox 23">
            <a:extLst>
              <a:ext uri="{FF2B5EF4-FFF2-40B4-BE49-F238E27FC236}">
                <a16:creationId xmlns:a16="http://schemas.microsoft.com/office/drawing/2014/main" id="{8C843564-6CDF-207F-FA07-253DEF94FFBB}"/>
              </a:ext>
            </a:extLst>
          </p:cNvPr>
          <p:cNvSpPr txBox="1"/>
          <p:nvPr/>
        </p:nvSpPr>
        <p:spPr>
          <a:xfrm>
            <a:off x="323467" y="462756"/>
            <a:ext cx="8242790"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a:cs typeface="Times New Roman"/>
              </a:rPr>
              <a:t>We can’t easily modify a distribution in JAGS </a:t>
            </a:r>
            <a:r>
              <a:rPr lang="en-US" sz="2400" dirty="0">
                <a:latin typeface="Times New Roman"/>
                <a:cs typeface="Times New Roman"/>
              </a:rPr>
              <a:t>(😖), so we need another formulation that avoids a Jacobian…</a:t>
            </a:r>
          </a:p>
        </p:txBody>
      </p:sp>
      <p:pic>
        <p:nvPicPr>
          <p:cNvPr id="26" name="Picture 25">
            <a:extLst>
              <a:ext uri="{FF2B5EF4-FFF2-40B4-BE49-F238E27FC236}">
                <a16:creationId xmlns:a16="http://schemas.microsoft.com/office/drawing/2014/main" id="{BD7E3311-8238-779D-8399-389983D7C0F9}"/>
              </a:ext>
            </a:extLst>
          </p:cNvPr>
          <p:cNvPicPr>
            <a:picLocks noChangeAspect="1"/>
          </p:cNvPicPr>
          <p:nvPr/>
        </p:nvPicPr>
        <p:blipFill>
          <a:blip r:embed="rId3"/>
          <a:stretch>
            <a:fillRect/>
          </a:stretch>
        </p:blipFill>
        <p:spPr>
          <a:xfrm>
            <a:off x="5228071" y="2822142"/>
            <a:ext cx="3684353" cy="445600"/>
          </a:xfrm>
          <a:prstGeom prst="rect">
            <a:avLst/>
          </a:prstGeom>
        </p:spPr>
      </p:pic>
      <p:pic>
        <p:nvPicPr>
          <p:cNvPr id="27" name="Picture 26">
            <a:extLst>
              <a:ext uri="{FF2B5EF4-FFF2-40B4-BE49-F238E27FC236}">
                <a16:creationId xmlns:a16="http://schemas.microsoft.com/office/drawing/2014/main" id="{5B246D5D-87E0-4030-2B51-20ABBA0F6652}"/>
              </a:ext>
            </a:extLst>
          </p:cNvPr>
          <p:cNvPicPr>
            <a:picLocks noChangeAspect="1"/>
          </p:cNvPicPr>
          <p:nvPr/>
        </p:nvPicPr>
        <p:blipFill>
          <a:blip r:embed="rId4"/>
          <a:stretch>
            <a:fillRect/>
          </a:stretch>
        </p:blipFill>
        <p:spPr>
          <a:xfrm>
            <a:off x="2213904" y="5855608"/>
            <a:ext cx="4743180" cy="972205"/>
          </a:xfrm>
          <a:prstGeom prst="rect">
            <a:avLst/>
          </a:prstGeom>
        </p:spPr>
      </p:pic>
      <p:sp>
        <p:nvSpPr>
          <p:cNvPr id="28" name="Rectangle 27">
            <a:extLst>
              <a:ext uri="{FF2B5EF4-FFF2-40B4-BE49-F238E27FC236}">
                <a16:creationId xmlns:a16="http://schemas.microsoft.com/office/drawing/2014/main" id="{EEA4E065-A87A-1B12-F04E-DFE42C7D3287}"/>
              </a:ext>
            </a:extLst>
          </p:cNvPr>
          <p:cNvSpPr/>
          <p:nvPr/>
        </p:nvSpPr>
        <p:spPr>
          <a:xfrm>
            <a:off x="6370260" y="3803380"/>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A23E89B-C206-2307-6C5A-82999DAFAF27}"/>
              </a:ext>
            </a:extLst>
          </p:cNvPr>
          <p:cNvSpPr txBox="1"/>
          <p:nvPr/>
        </p:nvSpPr>
        <p:spPr>
          <a:xfrm>
            <a:off x="6422101" y="3830149"/>
            <a:ext cx="466794" cy="646331"/>
          </a:xfrm>
          <a:prstGeom prst="rect">
            <a:avLst/>
          </a:prstGeom>
          <a:noFill/>
        </p:spPr>
        <p:txBody>
          <a:bodyPr wrap="none" rtlCol="0">
            <a:spAutoFit/>
          </a:bodyPr>
          <a:lstStyle/>
          <a:p>
            <a:r>
              <a:rPr lang="en-US" sz="3600" i="1" dirty="0">
                <a:latin typeface="Times New Roman"/>
                <a:cs typeface="Times New Roman"/>
              </a:rPr>
              <a:t>X</a:t>
            </a:r>
          </a:p>
        </p:txBody>
      </p:sp>
      <p:cxnSp>
        <p:nvCxnSpPr>
          <p:cNvPr id="30" name="Straight Arrow Connector 29">
            <a:extLst>
              <a:ext uri="{FF2B5EF4-FFF2-40B4-BE49-F238E27FC236}">
                <a16:creationId xmlns:a16="http://schemas.microsoft.com/office/drawing/2014/main" id="{2CA582E5-BE16-BD84-D560-CF86EE201013}"/>
              </a:ext>
            </a:extLst>
          </p:cNvPr>
          <p:cNvCxnSpPr>
            <a:cxnSpLocks/>
            <a:endCxn id="8" idx="6"/>
          </p:cNvCxnSpPr>
          <p:nvPr/>
        </p:nvCxnSpPr>
        <p:spPr>
          <a:xfrm flipH="1">
            <a:off x="5071106" y="4388681"/>
            <a:ext cx="1336230" cy="736182"/>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A6C48333-B010-B407-4984-5F7268123A9F}"/>
              </a:ext>
            </a:extLst>
          </p:cNvPr>
          <p:cNvSpPr/>
          <p:nvPr/>
        </p:nvSpPr>
        <p:spPr>
          <a:xfrm>
            <a:off x="3907113" y="4388681"/>
            <a:ext cx="2014877" cy="1539127"/>
          </a:xfrm>
          <a:prstGeom prst="rect">
            <a:avLst/>
          </a:pr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17906360-2099-9546-2B32-A0B7FAA418AE}"/>
              </a:ext>
            </a:extLst>
          </p:cNvPr>
          <p:cNvSpPr txBox="1"/>
          <p:nvPr/>
        </p:nvSpPr>
        <p:spPr>
          <a:xfrm>
            <a:off x="5226080" y="5595202"/>
            <a:ext cx="718504" cy="369332"/>
          </a:xfrm>
          <a:prstGeom prst="rect">
            <a:avLst/>
          </a:prstGeom>
          <a:noFill/>
        </p:spPr>
        <p:txBody>
          <a:bodyPr wrap="square">
            <a:spAutoFit/>
          </a:bodyPr>
          <a:lstStyle/>
          <a:p>
            <a:r>
              <a:rPr lang="en-US" sz="1800" i="1" dirty="0" err="1">
                <a:latin typeface="Times New Roman"/>
                <a:cs typeface="Times New Roman"/>
              </a:rPr>
              <a:t>i</a:t>
            </a:r>
            <a:r>
              <a:rPr lang="en-US" sz="1800" dirty="0">
                <a:latin typeface="Times New Roman"/>
                <a:cs typeface="Times New Roman"/>
              </a:rPr>
              <a:t>=1:6</a:t>
            </a:r>
            <a:endParaRPr lang="en-US" dirty="0"/>
          </a:p>
        </p:txBody>
      </p:sp>
      <p:cxnSp>
        <p:nvCxnSpPr>
          <p:cNvPr id="41" name="Straight Connector 40">
            <a:extLst>
              <a:ext uri="{FF2B5EF4-FFF2-40B4-BE49-F238E27FC236}">
                <a16:creationId xmlns:a16="http://schemas.microsoft.com/office/drawing/2014/main" id="{A4839BBB-3D69-D905-B40F-AC3AD3C87970}"/>
              </a:ext>
            </a:extLst>
          </p:cNvPr>
          <p:cNvCxnSpPr/>
          <p:nvPr/>
        </p:nvCxnSpPr>
        <p:spPr>
          <a:xfrm>
            <a:off x="6568855" y="3959002"/>
            <a:ext cx="24993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AFC3D83C-809A-85F2-C4B4-EFF6312AE3B9}"/>
              </a:ext>
            </a:extLst>
          </p:cNvPr>
          <p:cNvSpPr txBox="1"/>
          <p:nvPr/>
        </p:nvSpPr>
        <p:spPr>
          <a:xfrm>
            <a:off x="6757116" y="5258870"/>
            <a:ext cx="2014877" cy="646331"/>
          </a:xfrm>
          <a:prstGeom prst="rect">
            <a:avLst/>
          </a:prstGeom>
          <a:noFill/>
        </p:spPr>
        <p:txBody>
          <a:bodyPr wrap="square">
            <a:spAutoFit/>
          </a:bodyPr>
          <a:lstStyle/>
          <a:p>
            <a:r>
              <a:rPr lang="en-US" sz="1800" dirty="0">
                <a:latin typeface="Times New Roman"/>
                <a:cs typeface="Times New Roman"/>
              </a:rPr>
              <a:t>JAGS Specific parameterization</a:t>
            </a:r>
            <a:endParaRPr lang="en-US" dirty="0"/>
          </a:p>
        </p:txBody>
      </p:sp>
      <p:cxnSp>
        <p:nvCxnSpPr>
          <p:cNvPr id="46" name="Straight Arrow Connector 45">
            <a:extLst>
              <a:ext uri="{FF2B5EF4-FFF2-40B4-BE49-F238E27FC236}">
                <a16:creationId xmlns:a16="http://schemas.microsoft.com/office/drawing/2014/main" id="{C45C9761-1C5D-9CFC-355E-074C32C211DD}"/>
              </a:ext>
            </a:extLst>
          </p:cNvPr>
          <p:cNvCxnSpPr/>
          <p:nvPr/>
        </p:nvCxnSpPr>
        <p:spPr>
          <a:xfrm flipH="1">
            <a:off x="6455896" y="5566939"/>
            <a:ext cx="432999" cy="536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31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095214-C940-105B-6DFC-094B1B4CBE9D}"/>
              </a:ext>
            </a:extLst>
          </p:cNvPr>
          <p:cNvSpPr/>
          <p:nvPr/>
        </p:nvSpPr>
        <p:spPr>
          <a:xfrm>
            <a:off x="484188" y="1168232"/>
            <a:ext cx="8096206" cy="2893100"/>
          </a:xfrm>
          <a:prstGeom prst="rect">
            <a:avLst/>
          </a:prstGeom>
          <a:solidFill>
            <a:srgbClr val="000C78"/>
          </a:solidFill>
        </p:spPr>
        <p:txBody>
          <a:bodyPr wrap="square">
            <a:spAutoFit/>
          </a:bodyPr>
          <a:lstStyle/>
          <a:p>
            <a:r>
              <a:rPr lang="en-US" sz="1400" dirty="0">
                <a:solidFill>
                  <a:schemeClr val="bg1"/>
                </a:solidFill>
                <a:latin typeface="Courier"/>
                <a:cs typeface="Courier"/>
              </a:rPr>
              <a:t>model{</a:t>
            </a:r>
          </a:p>
          <a:p>
            <a:endParaRPr lang="en-US" sz="1400" dirty="0">
              <a:solidFill>
                <a:schemeClr val="bg1"/>
              </a:solidFill>
              <a:latin typeface="Courier"/>
              <a:cs typeface="Courier"/>
            </a:endParaRPr>
          </a:p>
          <a:p>
            <a:r>
              <a:rPr lang="en-US" sz="1400" dirty="0">
                <a:solidFill>
                  <a:schemeClr val="bg1"/>
                </a:solidFill>
                <a:latin typeface="Courier"/>
                <a:cs typeface="Courier"/>
              </a:rPr>
              <a:t>  </a:t>
            </a:r>
            <a:r>
              <a:rPr lang="en-US" sz="1400" dirty="0">
                <a:solidFill>
                  <a:srgbClr val="FFFF00"/>
                </a:solidFill>
                <a:latin typeface="Courier"/>
                <a:cs typeface="Courier"/>
              </a:rPr>
              <a:t># Prior</a:t>
            </a:r>
          </a:p>
          <a:p>
            <a:r>
              <a:rPr lang="en-US" sz="1400" dirty="0">
                <a:solidFill>
                  <a:schemeClr val="bg1"/>
                </a:solidFill>
                <a:latin typeface="Courier"/>
                <a:cs typeface="Courier"/>
              </a:rPr>
              <a:t>  </a:t>
            </a:r>
            <a:r>
              <a:rPr lang="en-US" sz="1400" dirty="0" err="1">
                <a:solidFill>
                  <a:schemeClr val="bg1"/>
                </a:solidFill>
                <a:latin typeface="Courier"/>
                <a:cs typeface="Courier"/>
              </a:rPr>
              <a:t>sigma_sq</a:t>
            </a:r>
            <a:r>
              <a:rPr lang="en-US" sz="1400" dirty="0">
                <a:solidFill>
                  <a:schemeClr val="bg1"/>
                </a:solidFill>
                <a:latin typeface="Courier"/>
                <a:cs typeface="Courier"/>
              </a:rPr>
              <a:t> ~ dt(loc, 1/(scale^2), 1)T(0.0,) </a:t>
            </a:r>
            <a:r>
              <a:rPr lang="en-US" sz="1400" dirty="0">
                <a:solidFill>
                  <a:srgbClr val="FFFF00"/>
                </a:solidFill>
                <a:latin typeface="Courier"/>
                <a:cs typeface="Courier"/>
              </a:rPr>
              <a:t># </a:t>
            </a:r>
            <a:r>
              <a:rPr lang="en-US" sz="1400" dirty="0" err="1">
                <a:solidFill>
                  <a:srgbClr val="FFFF00"/>
                </a:solidFill>
                <a:latin typeface="Courier"/>
                <a:cs typeface="Courier"/>
              </a:rPr>
              <a:t>cauchy</a:t>
            </a:r>
            <a:r>
              <a:rPr lang="en-US" sz="1400" dirty="0">
                <a:solidFill>
                  <a:srgbClr val="FFFF00"/>
                </a:solidFill>
                <a:latin typeface="Courier"/>
                <a:cs typeface="Courier"/>
              </a:rPr>
              <a:t> is student-T with k=1</a:t>
            </a:r>
          </a:p>
          <a:p>
            <a:endParaRPr lang="en-US" sz="1400" dirty="0">
              <a:solidFill>
                <a:schemeClr val="bg1"/>
              </a:solidFill>
              <a:latin typeface="Courier"/>
              <a:cs typeface="Courier"/>
            </a:endParaRPr>
          </a:p>
          <a:p>
            <a:r>
              <a:rPr lang="en-US" sz="1400" dirty="0">
                <a:solidFill>
                  <a:schemeClr val="bg1"/>
                </a:solidFill>
                <a:latin typeface="Courier"/>
                <a:cs typeface="Courier"/>
              </a:rPr>
              <a:t>  </a:t>
            </a:r>
            <a:r>
              <a:rPr lang="en-US" sz="1400" dirty="0">
                <a:solidFill>
                  <a:srgbClr val="FFFF00"/>
                </a:solidFill>
                <a:latin typeface="Courier"/>
                <a:cs typeface="Courier"/>
              </a:rPr>
              <a:t># Likelihood</a:t>
            </a:r>
          </a:p>
          <a:p>
            <a:r>
              <a:rPr lang="en-US" sz="1400" dirty="0">
                <a:solidFill>
                  <a:schemeClr val="bg1"/>
                </a:solidFill>
                <a:latin typeface="Courier"/>
                <a:cs typeface="Courier"/>
              </a:rPr>
              <a:t>  for(</a:t>
            </a:r>
            <a:r>
              <a:rPr lang="en-US" sz="1400" dirty="0" err="1">
                <a:solidFill>
                  <a:schemeClr val="bg1"/>
                </a:solidFill>
                <a:latin typeface="Courier"/>
                <a:cs typeface="Courier"/>
              </a:rPr>
              <a:t>i</a:t>
            </a:r>
            <a:r>
              <a:rPr lang="en-US" sz="1400" dirty="0">
                <a:solidFill>
                  <a:schemeClr val="bg1"/>
                </a:solidFill>
                <a:latin typeface="Courier"/>
                <a:cs typeface="Courier"/>
              </a:rPr>
              <a:t> in 1:n){</a:t>
            </a:r>
          </a:p>
          <a:p>
            <a:r>
              <a:rPr lang="en-US" sz="1400" dirty="0">
                <a:solidFill>
                  <a:schemeClr val="bg1"/>
                </a:solidFill>
                <a:latin typeface="Courier"/>
                <a:cs typeface="Courier"/>
              </a:rPr>
              <a:t>    x[</a:t>
            </a:r>
            <a:r>
              <a:rPr lang="en-US" sz="1400" dirty="0" err="1">
                <a:solidFill>
                  <a:schemeClr val="bg1"/>
                </a:solidFill>
                <a:latin typeface="Courier"/>
                <a:cs typeface="Courier"/>
              </a:rPr>
              <a:t>i</a:t>
            </a:r>
            <a:r>
              <a:rPr lang="en-US" sz="1400" dirty="0">
                <a:solidFill>
                  <a:schemeClr val="bg1"/>
                </a:solidFill>
                <a:latin typeface="Courier"/>
                <a:cs typeface="Courier"/>
              </a:rPr>
              <a:t>] ~ </a:t>
            </a:r>
            <a:r>
              <a:rPr lang="en-US" sz="1400" dirty="0" err="1">
                <a:solidFill>
                  <a:schemeClr val="bg1"/>
                </a:solidFill>
                <a:latin typeface="Courier"/>
                <a:cs typeface="Courier"/>
              </a:rPr>
              <a:t>dnorm</a:t>
            </a:r>
            <a:r>
              <a:rPr lang="en-US" sz="1400" dirty="0">
                <a:solidFill>
                  <a:schemeClr val="bg1"/>
                </a:solidFill>
                <a:latin typeface="Courier"/>
                <a:cs typeface="Courier"/>
              </a:rPr>
              <a:t>(</a:t>
            </a:r>
            <a:r>
              <a:rPr lang="en-US" sz="1400" dirty="0" err="1">
                <a:solidFill>
                  <a:schemeClr val="bg1"/>
                </a:solidFill>
                <a:latin typeface="Courier"/>
                <a:cs typeface="Courier"/>
              </a:rPr>
              <a:t>xbar</a:t>
            </a:r>
            <a:r>
              <a:rPr lang="en-US" sz="1400" dirty="0">
                <a:solidFill>
                  <a:schemeClr val="bg1"/>
                </a:solidFill>
                <a:latin typeface="Courier"/>
                <a:cs typeface="Courier"/>
              </a:rPr>
              <a:t>, 1/</a:t>
            </a:r>
            <a:r>
              <a:rPr lang="en-US" sz="1400" dirty="0" err="1">
                <a:solidFill>
                  <a:schemeClr val="bg1"/>
                </a:solidFill>
                <a:latin typeface="Courier"/>
                <a:cs typeface="Courier"/>
              </a:rPr>
              <a:t>sigma_sq</a:t>
            </a:r>
            <a:r>
              <a:rPr lang="en-US" sz="1400" dirty="0">
                <a:solidFill>
                  <a:schemeClr val="bg1"/>
                </a:solidFill>
                <a:latin typeface="Courier"/>
                <a:cs typeface="Courier"/>
              </a:rPr>
              <a:t>)T(0.0,)</a:t>
            </a:r>
          </a:p>
          <a:p>
            <a:r>
              <a:rPr lang="en-US" sz="1400" dirty="0">
                <a:solidFill>
                  <a:schemeClr val="bg1"/>
                </a:solidFill>
                <a:latin typeface="Courier"/>
                <a:cs typeface="Courier"/>
              </a:rPr>
              <a:t>  }</a:t>
            </a:r>
          </a:p>
          <a:p>
            <a:endParaRPr lang="en-US" sz="1400" dirty="0">
              <a:solidFill>
                <a:schemeClr val="bg1"/>
              </a:solidFill>
              <a:latin typeface="Courier"/>
              <a:cs typeface="Courier"/>
            </a:endParaRPr>
          </a:p>
          <a:p>
            <a:r>
              <a:rPr lang="en-US" sz="1400" dirty="0">
                <a:solidFill>
                  <a:schemeClr val="bg1"/>
                </a:solidFill>
                <a:latin typeface="Courier"/>
                <a:cs typeface="Courier"/>
              </a:rPr>
              <a:t>  sigma &lt;- sqrt(</a:t>
            </a:r>
            <a:r>
              <a:rPr lang="en-US" sz="1400" dirty="0" err="1">
                <a:solidFill>
                  <a:schemeClr val="bg1"/>
                </a:solidFill>
                <a:latin typeface="Courier"/>
                <a:cs typeface="Courier"/>
              </a:rPr>
              <a:t>sigma_sq</a:t>
            </a:r>
            <a:r>
              <a:rPr lang="en-US" sz="1400" dirty="0">
                <a:solidFill>
                  <a:schemeClr val="bg1"/>
                </a:solidFill>
                <a:latin typeface="Courier"/>
                <a:cs typeface="Courier"/>
              </a:rPr>
              <a:t>)</a:t>
            </a:r>
          </a:p>
          <a:p>
            <a:endParaRPr lang="en-US" sz="1400" dirty="0">
              <a:solidFill>
                <a:schemeClr val="bg1"/>
              </a:solidFill>
              <a:latin typeface="Courier"/>
              <a:cs typeface="Courier"/>
            </a:endParaRPr>
          </a:p>
          <a:p>
            <a:r>
              <a:rPr lang="en-US" sz="1400" dirty="0">
                <a:solidFill>
                  <a:schemeClr val="bg1"/>
                </a:solidFill>
                <a:latin typeface="Courier"/>
                <a:cs typeface="Courier"/>
              </a:rPr>
              <a:t>}</a:t>
            </a:r>
          </a:p>
        </p:txBody>
      </p:sp>
      <p:sp>
        <p:nvSpPr>
          <p:cNvPr id="3" name="TextBox 2">
            <a:extLst>
              <a:ext uri="{FF2B5EF4-FFF2-40B4-BE49-F238E27FC236}">
                <a16:creationId xmlns:a16="http://schemas.microsoft.com/office/drawing/2014/main" id="{C64DFFF6-81A0-1C9E-570A-3A0DB5A8D0F2}"/>
              </a:ext>
            </a:extLst>
          </p:cNvPr>
          <p:cNvSpPr txBox="1"/>
          <p:nvPr/>
        </p:nvSpPr>
        <p:spPr>
          <a:xfrm>
            <a:off x="381318" y="798900"/>
            <a:ext cx="135806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JAGS code:</a:t>
            </a:r>
          </a:p>
        </p:txBody>
      </p:sp>
      <p:pic>
        <p:nvPicPr>
          <p:cNvPr id="4" name="Picture 2">
            <a:extLst>
              <a:ext uri="{FF2B5EF4-FFF2-40B4-BE49-F238E27FC236}">
                <a16:creationId xmlns:a16="http://schemas.microsoft.com/office/drawing/2014/main" id="{ACEEF573-1839-8ADF-7E36-6E94201909E0}"/>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ight Arrow 4">
            <a:extLst>
              <a:ext uri="{FF2B5EF4-FFF2-40B4-BE49-F238E27FC236}">
                <a16:creationId xmlns:a16="http://schemas.microsoft.com/office/drawing/2014/main" id="{431CE799-D095-8CB8-5899-5034089C5865}"/>
              </a:ext>
            </a:extLst>
          </p:cNvPr>
          <p:cNvSpPr/>
          <p:nvPr/>
        </p:nvSpPr>
        <p:spPr>
          <a:xfrm rot="18190303">
            <a:off x="3164829" y="3312491"/>
            <a:ext cx="3276874" cy="255989"/>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57899C6-179A-8613-2E6E-38552ED8E85A}"/>
              </a:ext>
            </a:extLst>
          </p:cNvPr>
          <p:cNvSpPr txBox="1"/>
          <p:nvPr/>
        </p:nvSpPr>
        <p:spPr>
          <a:xfrm>
            <a:off x="1524576" y="4774706"/>
            <a:ext cx="60154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Get Cauchy in JAGS using student-T with 1 degree of freedom</a:t>
            </a:r>
          </a:p>
        </p:txBody>
      </p:sp>
    </p:spTree>
    <p:extLst>
      <p:ext uri="{BB962C8B-B14F-4D97-AF65-F5344CB8AC3E}">
        <p14:creationId xmlns:p14="http://schemas.microsoft.com/office/powerpoint/2010/main" val="167867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C6B60E-A535-37E7-1FD0-273F5EC11CA7}"/>
              </a:ext>
            </a:extLst>
          </p:cNvPr>
          <p:cNvSpPr/>
          <p:nvPr/>
        </p:nvSpPr>
        <p:spPr>
          <a:xfrm>
            <a:off x="295256" y="997982"/>
            <a:ext cx="8545679" cy="5632311"/>
          </a:xfrm>
          <a:prstGeom prst="rect">
            <a:avLst/>
          </a:prstGeom>
          <a:solidFill>
            <a:srgbClr val="000C78"/>
          </a:solidFill>
        </p:spPr>
        <p:txBody>
          <a:bodyPr wrap="square">
            <a:spAutoFit/>
          </a:bodyPr>
          <a:lstStyle/>
          <a:p>
            <a:r>
              <a:rPr lang="en-US" sz="900" dirty="0">
                <a:solidFill>
                  <a:schemeClr val="bg1"/>
                </a:solidFill>
                <a:latin typeface="Courier"/>
                <a:cs typeface="Courier"/>
              </a:rPr>
              <a:t>library(</a:t>
            </a:r>
            <a:r>
              <a:rPr lang="en-US" sz="900" dirty="0" err="1">
                <a:solidFill>
                  <a:schemeClr val="bg1"/>
                </a:solidFill>
                <a:latin typeface="Courier"/>
                <a:cs typeface="Courier"/>
              </a:rPr>
              <a:t>bayesutils</a:t>
            </a:r>
            <a:r>
              <a:rPr lang="en-US" sz="900" dirty="0">
                <a:solidFill>
                  <a:schemeClr val="bg1"/>
                </a:solidFill>
                <a:latin typeface="Courier"/>
                <a:cs typeface="Courier"/>
              </a:rPr>
              <a:t>) </a:t>
            </a:r>
            <a:r>
              <a:rPr lang="en-US" sz="900" dirty="0">
                <a:solidFill>
                  <a:srgbClr val="FFFF00"/>
                </a:solidFill>
                <a:latin typeface="Courier"/>
                <a:cs typeface="Courier"/>
              </a:rPr>
              <a:t># Should load everything we need</a:t>
            </a:r>
          </a:p>
          <a:p>
            <a:endParaRPr lang="en-US" sz="900" dirty="0">
              <a:solidFill>
                <a:schemeClr val="bg1"/>
              </a:solidFill>
              <a:latin typeface="Courier"/>
              <a:cs typeface="Courier"/>
            </a:endParaRPr>
          </a:p>
          <a:p>
            <a:r>
              <a:rPr lang="en-US" sz="900" dirty="0">
                <a:solidFill>
                  <a:schemeClr val="bg1"/>
                </a:solidFill>
                <a:latin typeface="Courier"/>
                <a:cs typeface="Courier"/>
              </a:rPr>
              <a:t>a   &lt;- c(2.60, 3.35, 3.33, 3.06, 3.38, 3.85) </a:t>
            </a:r>
            <a:r>
              <a:rPr lang="en-US" sz="900" dirty="0">
                <a:solidFill>
                  <a:srgbClr val="FFFF00"/>
                </a:solidFill>
                <a:latin typeface="Courier"/>
                <a:cs typeface="Courier"/>
              </a:rPr>
              <a:t># Area of rectangle enclosing pellet pattern produced from shot at 10 ft</a:t>
            </a:r>
          </a:p>
          <a:p>
            <a:r>
              <a:rPr lang="en-US" sz="900" dirty="0" err="1">
                <a:solidFill>
                  <a:schemeClr val="bg1"/>
                </a:solidFill>
                <a:latin typeface="Courier"/>
                <a:cs typeface="Courier"/>
              </a:rPr>
              <a:t>dat</a:t>
            </a:r>
            <a:r>
              <a:rPr lang="en-US" sz="900" dirty="0">
                <a:solidFill>
                  <a:schemeClr val="bg1"/>
                </a:solidFill>
                <a:latin typeface="Courier"/>
                <a:cs typeface="Courier"/>
              </a:rPr>
              <a:t> &lt;- list(</a:t>
            </a:r>
          </a:p>
          <a:p>
            <a:r>
              <a:rPr lang="en-US" sz="900" dirty="0">
                <a:solidFill>
                  <a:schemeClr val="bg1"/>
                </a:solidFill>
                <a:latin typeface="Courier"/>
                <a:cs typeface="Courier"/>
              </a:rPr>
              <a:t>  </a:t>
            </a:r>
            <a:r>
              <a:rPr lang="en-US" sz="900" dirty="0">
                <a:solidFill>
                  <a:srgbClr val="00B050"/>
                </a:solidFill>
                <a:latin typeface="Courier"/>
                <a:cs typeface="Courier"/>
              </a:rPr>
              <a:t>"n"</a:t>
            </a:r>
            <a:r>
              <a:rPr lang="en-US" sz="900" dirty="0">
                <a:solidFill>
                  <a:schemeClr val="bg1"/>
                </a:solidFill>
                <a:latin typeface="Courier"/>
                <a:cs typeface="Courier"/>
              </a:rPr>
              <a:t>     = length(a),</a:t>
            </a:r>
          </a:p>
          <a:p>
            <a:r>
              <a:rPr lang="en-US" sz="900" dirty="0">
                <a:solidFill>
                  <a:schemeClr val="bg1"/>
                </a:solidFill>
                <a:latin typeface="Courier"/>
                <a:cs typeface="Courier"/>
              </a:rPr>
              <a:t>  </a:t>
            </a:r>
            <a:r>
              <a:rPr lang="en-US" sz="900" dirty="0">
                <a:solidFill>
                  <a:srgbClr val="00B050"/>
                </a:solidFill>
                <a:latin typeface="Courier"/>
                <a:cs typeface="Courier"/>
              </a:rPr>
              <a:t>"</a:t>
            </a:r>
            <a:r>
              <a:rPr lang="en-US" sz="900" dirty="0" err="1">
                <a:solidFill>
                  <a:srgbClr val="00B050"/>
                </a:solidFill>
                <a:latin typeface="Courier"/>
                <a:cs typeface="Courier"/>
              </a:rPr>
              <a:t>s_sq</a:t>
            </a:r>
            <a:r>
              <a:rPr lang="en-US" sz="900" dirty="0">
                <a:solidFill>
                  <a:srgbClr val="00B050"/>
                </a:solidFill>
                <a:latin typeface="Courier"/>
                <a:cs typeface="Courier"/>
              </a:rPr>
              <a:t>"</a:t>
            </a:r>
            <a:r>
              <a:rPr lang="en-US" sz="900" dirty="0">
                <a:solidFill>
                  <a:schemeClr val="bg1"/>
                </a:solidFill>
                <a:latin typeface="Courier"/>
                <a:cs typeface="Courier"/>
              </a:rPr>
              <a:t>  = var(a),</a:t>
            </a:r>
          </a:p>
          <a:p>
            <a:r>
              <a:rPr lang="en-US" sz="900" dirty="0">
                <a:solidFill>
                  <a:schemeClr val="bg1"/>
                </a:solidFill>
                <a:latin typeface="Courier"/>
                <a:cs typeface="Courier"/>
              </a:rPr>
              <a:t>  </a:t>
            </a:r>
            <a:r>
              <a:rPr lang="en-US" sz="900" dirty="0">
                <a:solidFill>
                  <a:srgbClr val="00B050"/>
                </a:solidFill>
                <a:latin typeface="Courier"/>
                <a:cs typeface="Courier"/>
              </a:rPr>
              <a:t>"loc"</a:t>
            </a:r>
            <a:r>
              <a:rPr lang="en-US" sz="900" dirty="0">
                <a:solidFill>
                  <a:schemeClr val="bg1"/>
                </a:solidFill>
                <a:latin typeface="Courier"/>
                <a:cs typeface="Courier"/>
              </a:rPr>
              <a:t>   = 0,</a:t>
            </a:r>
          </a:p>
          <a:p>
            <a:r>
              <a:rPr lang="en-US" sz="900" dirty="0">
                <a:solidFill>
                  <a:schemeClr val="bg1"/>
                </a:solidFill>
                <a:latin typeface="Courier"/>
                <a:cs typeface="Courier"/>
              </a:rPr>
              <a:t>  </a:t>
            </a:r>
            <a:r>
              <a:rPr lang="en-US" sz="900" dirty="0">
                <a:solidFill>
                  <a:srgbClr val="00B050"/>
                </a:solidFill>
                <a:latin typeface="Courier"/>
                <a:cs typeface="Courier"/>
              </a:rPr>
              <a:t>"scale"</a:t>
            </a:r>
            <a:r>
              <a:rPr lang="en-US" sz="900" dirty="0">
                <a:solidFill>
                  <a:schemeClr val="bg1"/>
                </a:solidFill>
                <a:latin typeface="Courier"/>
                <a:cs typeface="Courier"/>
              </a:rPr>
              <a:t> = 1</a:t>
            </a:r>
          </a:p>
          <a:p>
            <a:r>
              <a:rPr lang="en-US" sz="900" dirty="0">
                <a:solidFill>
                  <a:schemeClr val="bg1"/>
                </a:solidFill>
                <a:latin typeface="Courier"/>
                <a:cs typeface="Courier"/>
              </a:rPr>
              <a:t>)</a:t>
            </a:r>
          </a:p>
          <a:p>
            <a:endParaRPr lang="en-US" sz="900" dirty="0">
              <a:solidFill>
                <a:schemeClr val="bg1"/>
              </a:solidFill>
              <a:latin typeface="Courier"/>
              <a:cs typeface="Courier"/>
            </a:endParaRPr>
          </a:p>
          <a:p>
            <a:r>
              <a:rPr lang="en-US" sz="900" dirty="0" err="1">
                <a:solidFill>
                  <a:schemeClr val="bg1"/>
                </a:solidFill>
                <a:latin typeface="Courier"/>
                <a:cs typeface="Courier"/>
              </a:rPr>
              <a:t>inits</a:t>
            </a:r>
            <a:r>
              <a:rPr lang="en-US" sz="900" dirty="0">
                <a:solidFill>
                  <a:schemeClr val="bg1"/>
                </a:solidFill>
                <a:latin typeface="Courier"/>
                <a:cs typeface="Courier"/>
              </a:rPr>
              <a:t> &lt;- function (){</a:t>
            </a:r>
          </a:p>
          <a:p>
            <a:r>
              <a:rPr lang="en-US" sz="900" dirty="0">
                <a:solidFill>
                  <a:schemeClr val="bg1"/>
                </a:solidFill>
                <a:latin typeface="Courier"/>
                <a:cs typeface="Courier"/>
              </a:rPr>
              <a:t>  list(</a:t>
            </a:r>
            <a:r>
              <a:rPr lang="en-US" sz="900" dirty="0" err="1">
                <a:solidFill>
                  <a:schemeClr val="bg1"/>
                </a:solidFill>
                <a:latin typeface="Courier"/>
                <a:cs typeface="Courier"/>
              </a:rPr>
              <a:t>sigma_sq</a:t>
            </a:r>
            <a:r>
              <a:rPr lang="en-US" sz="900" dirty="0">
                <a:solidFill>
                  <a:schemeClr val="bg1"/>
                </a:solidFill>
                <a:latin typeface="Courier"/>
                <a:cs typeface="Courier"/>
              </a:rPr>
              <a:t>=</a:t>
            </a:r>
            <a:r>
              <a:rPr lang="en-US" sz="900" dirty="0" err="1">
                <a:solidFill>
                  <a:schemeClr val="bg1"/>
                </a:solidFill>
                <a:latin typeface="Courier"/>
                <a:cs typeface="Courier"/>
              </a:rPr>
              <a:t>runif</a:t>
            </a:r>
            <a:r>
              <a:rPr lang="en-US" sz="900" dirty="0">
                <a:solidFill>
                  <a:schemeClr val="bg1"/>
                </a:solidFill>
                <a:latin typeface="Courier"/>
                <a:cs typeface="Courier"/>
              </a:rPr>
              <a:t>(1))</a:t>
            </a:r>
          </a:p>
          <a:p>
            <a:r>
              <a:rPr lang="en-US" sz="900" dirty="0">
                <a:solidFill>
                  <a:schemeClr val="bg1"/>
                </a:solidFill>
                <a:latin typeface="Courier"/>
                <a:cs typeface="Courier"/>
              </a:rPr>
              <a:t>}</a:t>
            </a:r>
          </a:p>
          <a:p>
            <a:endParaRPr lang="en-US" sz="900" dirty="0">
              <a:solidFill>
                <a:schemeClr val="bg1"/>
              </a:solidFill>
              <a:latin typeface="Courier"/>
              <a:cs typeface="Courier"/>
            </a:endParaRPr>
          </a:p>
          <a:p>
            <a:r>
              <a:rPr lang="en-US" sz="900" dirty="0">
                <a:solidFill>
                  <a:srgbClr val="FFFF00"/>
                </a:solidFill>
                <a:latin typeface="Courier"/>
                <a:cs typeface="Courier"/>
              </a:rPr>
              <a:t>#Run the model:</a:t>
            </a:r>
          </a:p>
          <a:p>
            <a:r>
              <a:rPr lang="en-US" sz="900" dirty="0">
                <a:solidFill>
                  <a:schemeClr val="bg1"/>
                </a:solidFill>
                <a:latin typeface="Courier"/>
                <a:cs typeface="Courier"/>
              </a:rPr>
              <a:t>fit &lt;- jags(data=</a:t>
            </a:r>
            <a:r>
              <a:rPr lang="en-US" sz="900" dirty="0" err="1">
                <a:solidFill>
                  <a:schemeClr val="bg1"/>
                </a:solidFill>
                <a:latin typeface="Courier"/>
                <a:cs typeface="Courier"/>
              </a:rPr>
              <a:t>dat</a:t>
            </a:r>
            <a:r>
              <a:rPr lang="en-US" sz="900" dirty="0">
                <a:solidFill>
                  <a:schemeClr val="bg1"/>
                </a:solidFill>
                <a:latin typeface="Courier"/>
                <a:cs typeface="Courier"/>
              </a:rPr>
              <a:t>,</a:t>
            </a:r>
          </a:p>
          <a:p>
            <a:r>
              <a:rPr lang="en-US" sz="900" dirty="0">
                <a:solidFill>
                  <a:schemeClr val="bg1"/>
                </a:solidFill>
                <a:latin typeface="Courier"/>
                <a:cs typeface="Courier"/>
              </a:rPr>
              <a:t>            </a:t>
            </a:r>
            <a:r>
              <a:rPr lang="en-US" sz="900" dirty="0" err="1">
                <a:solidFill>
                  <a:schemeClr val="bg1"/>
                </a:solidFill>
                <a:latin typeface="Courier"/>
                <a:cs typeface="Courier"/>
              </a:rPr>
              <a:t>inits</a:t>
            </a:r>
            <a:r>
              <a:rPr lang="en-US" sz="900" dirty="0">
                <a:solidFill>
                  <a:schemeClr val="bg1"/>
                </a:solidFill>
                <a:latin typeface="Courier"/>
                <a:cs typeface="Courier"/>
              </a:rPr>
              <a:t>=</a:t>
            </a:r>
            <a:r>
              <a:rPr lang="en-US" sz="900" dirty="0" err="1">
                <a:solidFill>
                  <a:schemeClr val="bg1"/>
                </a:solidFill>
                <a:latin typeface="Courier"/>
                <a:cs typeface="Courier"/>
              </a:rPr>
              <a:t>inits</a:t>
            </a:r>
            <a:r>
              <a:rPr lang="en-US" sz="900" dirty="0">
                <a:solidFill>
                  <a:schemeClr val="bg1"/>
                </a:solidFill>
                <a:latin typeface="Courier"/>
                <a:cs typeface="Courier"/>
              </a:rPr>
              <a:t>,</a:t>
            </a:r>
          </a:p>
          <a:p>
            <a:r>
              <a:rPr lang="en-US" sz="900" dirty="0">
                <a:solidFill>
                  <a:schemeClr val="bg1"/>
                </a:solidFill>
                <a:latin typeface="Courier"/>
                <a:cs typeface="Courier"/>
              </a:rPr>
              <a:t>            </a:t>
            </a:r>
            <a:r>
              <a:rPr lang="en-US" sz="900" dirty="0" err="1">
                <a:solidFill>
                  <a:schemeClr val="bg1"/>
                </a:solidFill>
                <a:latin typeface="Courier"/>
                <a:cs typeface="Courier"/>
              </a:rPr>
              <a:t>parameters.to.save</a:t>
            </a:r>
            <a:r>
              <a:rPr lang="en-US" sz="900" dirty="0">
                <a:solidFill>
                  <a:schemeClr val="bg1"/>
                </a:solidFill>
                <a:latin typeface="Courier"/>
                <a:cs typeface="Courier"/>
              </a:rPr>
              <a:t> = c(</a:t>
            </a:r>
            <a:r>
              <a:rPr lang="en-US" sz="900" dirty="0">
                <a:solidFill>
                  <a:srgbClr val="00B050"/>
                </a:solidFill>
                <a:latin typeface="Courier"/>
                <a:cs typeface="Courier"/>
              </a:rPr>
              <a:t>"</a:t>
            </a:r>
            <a:r>
              <a:rPr lang="en-US" sz="900" dirty="0" err="1">
                <a:solidFill>
                  <a:srgbClr val="00B050"/>
                </a:solidFill>
                <a:latin typeface="Courier"/>
                <a:cs typeface="Courier"/>
              </a:rPr>
              <a:t>sigma_sq</a:t>
            </a:r>
            <a:r>
              <a:rPr lang="en-US" sz="900" dirty="0">
                <a:solidFill>
                  <a:srgbClr val="00B050"/>
                </a:solidFill>
                <a:latin typeface="Courier"/>
                <a:cs typeface="Courier"/>
              </a:rPr>
              <a:t>"</a:t>
            </a:r>
            <a:r>
              <a:rPr lang="en-US" sz="900" dirty="0">
                <a:solidFill>
                  <a:schemeClr val="bg1"/>
                </a:solidFill>
                <a:latin typeface="Courier"/>
                <a:cs typeface="Courier"/>
              </a:rPr>
              <a:t>, </a:t>
            </a:r>
            <a:r>
              <a:rPr lang="en-US" sz="900" dirty="0">
                <a:solidFill>
                  <a:srgbClr val="00B050"/>
                </a:solidFill>
                <a:latin typeface="Courier"/>
                <a:cs typeface="Courier"/>
              </a:rPr>
              <a:t>"sigma"</a:t>
            </a:r>
            <a:r>
              <a:rPr lang="en-US" sz="900" dirty="0">
                <a:solidFill>
                  <a:schemeClr val="bg1"/>
                </a:solidFill>
                <a:latin typeface="Courier"/>
                <a:cs typeface="Courier"/>
              </a:rPr>
              <a:t>),</a:t>
            </a:r>
          </a:p>
          <a:p>
            <a:r>
              <a:rPr lang="en-US" sz="900" dirty="0">
                <a:solidFill>
                  <a:schemeClr val="bg1"/>
                </a:solidFill>
                <a:latin typeface="Courier"/>
                <a:cs typeface="Courier"/>
              </a:rPr>
              <a:t>            </a:t>
            </a:r>
            <a:r>
              <a:rPr lang="en-US" sz="900" dirty="0" err="1">
                <a:solidFill>
                  <a:schemeClr val="bg1"/>
                </a:solidFill>
                <a:latin typeface="Courier"/>
                <a:cs typeface="Courier"/>
              </a:rPr>
              <a:t>n.iter</a:t>
            </a:r>
            <a:r>
              <a:rPr lang="en-US" sz="900" dirty="0">
                <a:solidFill>
                  <a:schemeClr val="bg1"/>
                </a:solidFill>
                <a:latin typeface="Courier"/>
                <a:cs typeface="Courier"/>
              </a:rPr>
              <a:t>=20000, </a:t>
            </a:r>
            <a:r>
              <a:rPr lang="en-US" sz="900" dirty="0" err="1">
                <a:solidFill>
                  <a:schemeClr val="bg1"/>
                </a:solidFill>
                <a:latin typeface="Courier"/>
                <a:cs typeface="Courier"/>
              </a:rPr>
              <a:t>n.burnin</a:t>
            </a:r>
            <a:r>
              <a:rPr lang="en-US" sz="900" dirty="0">
                <a:solidFill>
                  <a:schemeClr val="bg1"/>
                </a:solidFill>
                <a:latin typeface="Courier"/>
                <a:cs typeface="Courier"/>
              </a:rPr>
              <a:t> = 500, </a:t>
            </a:r>
            <a:r>
              <a:rPr lang="en-US" sz="900" dirty="0" err="1">
                <a:solidFill>
                  <a:schemeClr val="bg1"/>
                </a:solidFill>
                <a:latin typeface="Courier"/>
                <a:cs typeface="Courier"/>
              </a:rPr>
              <a:t>n.thin</a:t>
            </a:r>
            <a:r>
              <a:rPr lang="en-US" sz="900" dirty="0">
                <a:solidFill>
                  <a:schemeClr val="bg1"/>
                </a:solidFill>
                <a:latin typeface="Courier"/>
                <a:cs typeface="Courier"/>
              </a:rPr>
              <a:t> = 10,</a:t>
            </a:r>
          </a:p>
          <a:p>
            <a:r>
              <a:rPr lang="en-US" sz="900" dirty="0">
                <a:solidFill>
                  <a:schemeClr val="bg1"/>
                </a:solidFill>
                <a:latin typeface="Courier"/>
                <a:cs typeface="Courier"/>
              </a:rPr>
              <a:t>            </a:t>
            </a:r>
            <a:r>
              <a:rPr lang="en-US" sz="900" dirty="0" err="1">
                <a:solidFill>
                  <a:schemeClr val="bg1"/>
                </a:solidFill>
                <a:latin typeface="Courier"/>
                <a:cs typeface="Courier"/>
              </a:rPr>
              <a:t>n.chains</a:t>
            </a:r>
            <a:r>
              <a:rPr lang="en-US" sz="900" dirty="0">
                <a:solidFill>
                  <a:schemeClr val="bg1"/>
                </a:solidFill>
                <a:latin typeface="Courier"/>
                <a:cs typeface="Courier"/>
              </a:rPr>
              <a:t>=4,</a:t>
            </a:r>
          </a:p>
          <a:p>
            <a:r>
              <a:rPr lang="en-US" sz="900" dirty="0">
                <a:solidFill>
                  <a:schemeClr val="bg1"/>
                </a:solidFill>
                <a:latin typeface="Courier"/>
                <a:cs typeface="Courier"/>
              </a:rPr>
              <a:t>            </a:t>
            </a:r>
            <a:r>
              <a:rPr lang="en-US" sz="900" dirty="0" err="1">
                <a:solidFill>
                  <a:schemeClr val="bg1"/>
                </a:solidFill>
                <a:latin typeface="Courier"/>
                <a:cs typeface="Courier"/>
              </a:rPr>
              <a:t>model.file</a:t>
            </a:r>
            <a:r>
              <a:rPr lang="en-US" sz="900" dirty="0">
                <a:solidFill>
                  <a:schemeClr val="bg1"/>
                </a:solidFill>
                <a:latin typeface="Courier"/>
                <a:cs typeface="Courier"/>
              </a:rPr>
              <a:t> = </a:t>
            </a:r>
            <a:r>
              <a:rPr lang="en-US" sz="900" dirty="0" err="1">
                <a:solidFill>
                  <a:schemeClr val="bg1"/>
                </a:solidFill>
                <a:latin typeface="Courier"/>
                <a:cs typeface="Courier"/>
              </a:rPr>
              <a:t>system.file</a:t>
            </a:r>
            <a:r>
              <a:rPr lang="en-US" sz="900" dirty="0">
                <a:solidFill>
                  <a:schemeClr val="bg1"/>
                </a:solidFill>
                <a:latin typeface="Courier"/>
                <a:cs typeface="Courier"/>
              </a:rPr>
              <a:t>(</a:t>
            </a:r>
            <a:r>
              <a:rPr lang="en-US" sz="900" dirty="0">
                <a:solidFill>
                  <a:srgbClr val="00B050"/>
                </a:solidFill>
                <a:latin typeface="Courier"/>
                <a:cs typeface="Courier"/>
              </a:rPr>
              <a:t>"jags/</a:t>
            </a:r>
            <a:r>
              <a:rPr lang="en-US" sz="900" dirty="0" err="1">
                <a:solidFill>
                  <a:srgbClr val="00B050"/>
                </a:solidFill>
                <a:latin typeface="Courier"/>
                <a:cs typeface="Courier"/>
              </a:rPr>
              <a:t>trunc</a:t>
            </a:r>
            <a:r>
              <a:rPr lang="en-US" sz="900" dirty="0">
                <a:solidFill>
                  <a:srgbClr val="00B050"/>
                </a:solidFill>
                <a:latin typeface="Courier"/>
                <a:cs typeface="Courier"/>
              </a:rPr>
              <a:t>-norm-half-</a:t>
            </a:r>
            <a:r>
              <a:rPr lang="en-US" sz="900" dirty="0" err="1">
                <a:solidFill>
                  <a:srgbClr val="00B050"/>
                </a:solidFill>
                <a:latin typeface="Courier"/>
                <a:cs typeface="Courier"/>
              </a:rPr>
              <a:t>cauchy.bug.R</a:t>
            </a:r>
            <a:r>
              <a:rPr lang="en-US" sz="900" dirty="0">
                <a:solidFill>
                  <a:srgbClr val="00B050"/>
                </a:solidFill>
                <a:latin typeface="Courier"/>
                <a:cs typeface="Courier"/>
              </a:rPr>
              <a:t>"</a:t>
            </a:r>
            <a:r>
              <a:rPr lang="en-US" sz="900" dirty="0">
                <a:solidFill>
                  <a:schemeClr val="bg1"/>
                </a:solidFill>
                <a:latin typeface="Courier"/>
                <a:cs typeface="Courier"/>
              </a:rPr>
              <a:t>, package = </a:t>
            </a:r>
            <a:r>
              <a:rPr lang="en-US" sz="900" dirty="0">
                <a:solidFill>
                  <a:srgbClr val="00B050"/>
                </a:solidFill>
                <a:latin typeface="Courier"/>
                <a:cs typeface="Courier"/>
              </a:rPr>
              <a:t>"</a:t>
            </a:r>
            <a:r>
              <a:rPr lang="en-US" sz="900" dirty="0" err="1">
                <a:solidFill>
                  <a:srgbClr val="00B050"/>
                </a:solidFill>
                <a:latin typeface="Courier"/>
                <a:cs typeface="Courier"/>
              </a:rPr>
              <a:t>bayesutils</a:t>
            </a:r>
            <a:r>
              <a:rPr lang="en-US" sz="900" dirty="0">
                <a:solidFill>
                  <a:srgbClr val="00B050"/>
                </a:solidFill>
                <a:latin typeface="Courier"/>
                <a:cs typeface="Courier"/>
              </a:rPr>
              <a:t>"</a:t>
            </a:r>
            <a:r>
              <a:rPr lang="en-US" sz="900" dirty="0">
                <a:solidFill>
                  <a:schemeClr val="bg1"/>
                </a:solidFill>
                <a:latin typeface="Courier"/>
                <a:cs typeface="Courier"/>
              </a:rPr>
              <a:t>))</a:t>
            </a:r>
          </a:p>
          <a:p>
            <a:r>
              <a:rPr lang="en-US" sz="900" dirty="0">
                <a:solidFill>
                  <a:schemeClr val="bg1"/>
                </a:solidFill>
                <a:latin typeface="Courier"/>
                <a:cs typeface="Courier"/>
              </a:rPr>
              <a:t>fit</a:t>
            </a:r>
          </a:p>
          <a:p>
            <a:endParaRPr lang="en-US" sz="900" dirty="0">
              <a:solidFill>
                <a:schemeClr val="bg1"/>
              </a:solidFill>
              <a:latin typeface="Courier"/>
              <a:cs typeface="Courier"/>
            </a:endParaRPr>
          </a:p>
          <a:p>
            <a:r>
              <a:rPr lang="en-US" sz="900" dirty="0" err="1">
                <a:solidFill>
                  <a:schemeClr val="bg1"/>
                </a:solidFill>
                <a:latin typeface="Courier"/>
                <a:cs typeface="Courier"/>
              </a:rPr>
              <a:t>params.chains</a:t>
            </a:r>
            <a:r>
              <a:rPr lang="en-US" sz="900" dirty="0">
                <a:solidFill>
                  <a:schemeClr val="bg1"/>
                </a:solidFill>
                <a:latin typeface="Courier"/>
                <a:cs typeface="Courier"/>
              </a:rPr>
              <a:t> &lt;- </a:t>
            </a:r>
            <a:r>
              <a:rPr lang="en-US" sz="900" dirty="0" err="1">
                <a:solidFill>
                  <a:schemeClr val="bg1"/>
                </a:solidFill>
                <a:latin typeface="Courier"/>
                <a:cs typeface="Courier"/>
              </a:rPr>
              <a:t>extract.params</a:t>
            </a:r>
            <a:r>
              <a:rPr lang="en-US" sz="900" dirty="0">
                <a:solidFill>
                  <a:schemeClr val="bg1"/>
                </a:solidFill>
                <a:latin typeface="Courier"/>
                <a:cs typeface="Courier"/>
              </a:rPr>
              <a:t>(fit, </a:t>
            </a:r>
            <a:r>
              <a:rPr lang="en-US" sz="900" dirty="0" err="1">
                <a:solidFill>
                  <a:schemeClr val="bg1"/>
                </a:solidFill>
                <a:latin typeface="Courier"/>
                <a:cs typeface="Courier"/>
              </a:rPr>
              <a:t>by.chainQ</a:t>
            </a:r>
            <a:r>
              <a:rPr lang="en-US" sz="900" dirty="0">
                <a:solidFill>
                  <a:schemeClr val="bg1"/>
                </a:solidFill>
                <a:latin typeface="Courier"/>
                <a:cs typeface="Courier"/>
              </a:rPr>
              <a:t> = T)</a:t>
            </a:r>
          </a:p>
          <a:p>
            <a:r>
              <a:rPr lang="en-US" sz="900" dirty="0">
                <a:solidFill>
                  <a:srgbClr val="FFFF00"/>
                </a:solidFill>
                <a:latin typeface="Courier"/>
                <a:cs typeface="Courier"/>
              </a:rPr>
              <a:t>#</a:t>
            </a:r>
            <a:r>
              <a:rPr lang="en-US" sz="900" dirty="0" err="1">
                <a:solidFill>
                  <a:srgbClr val="FFFF00"/>
                </a:solidFill>
                <a:latin typeface="Courier"/>
                <a:cs typeface="Courier"/>
              </a:rPr>
              <a:t>mcmc_trace</a:t>
            </a:r>
            <a:r>
              <a:rPr lang="en-US" sz="900" dirty="0">
                <a:solidFill>
                  <a:srgbClr val="FFFF00"/>
                </a:solidFill>
                <a:latin typeface="Courier"/>
                <a:cs typeface="Courier"/>
              </a:rPr>
              <a:t>(</a:t>
            </a:r>
            <a:r>
              <a:rPr lang="en-US" sz="900" dirty="0" err="1">
                <a:solidFill>
                  <a:srgbClr val="FFFF00"/>
                </a:solidFill>
                <a:latin typeface="Courier"/>
                <a:cs typeface="Courier"/>
              </a:rPr>
              <a:t>params.chains</a:t>
            </a:r>
            <a:r>
              <a:rPr lang="en-US" sz="900" dirty="0">
                <a:solidFill>
                  <a:srgbClr val="FFFF00"/>
                </a:solidFill>
                <a:latin typeface="Courier"/>
                <a:cs typeface="Courier"/>
              </a:rPr>
              <a:t>, pars =c("</a:t>
            </a:r>
            <a:r>
              <a:rPr lang="en-US" sz="900" dirty="0" err="1">
                <a:solidFill>
                  <a:srgbClr val="FFFF00"/>
                </a:solidFill>
                <a:latin typeface="Courier"/>
                <a:cs typeface="Courier"/>
              </a:rPr>
              <a:t>sigma_sq</a:t>
            </a:r>
            <a:r>
              <a:rPr lang="en-US" sz="900" dirty="0">
                <a:solidFill>
                  <a:srgbClr val="FFFF00"/>
                </a:solidFill>
                <a:latin typeface="Courier"/>
                <a:cs typeface="Courier"/>
              </a:rPr>
              <a:t>", "sigma"))</a:t>
            </a:r>
          </a:p>
          <a:p>
            <a:r>
              <a:rPr lang="en-US" sz="900" dirty="0" err="1">
                <a:solidFill>
                  <a:schemeClr val="bg1"/>
                </a:solidFill>
                <a:latin typeface="Courier"/>
                <a:cs typeface="Courier"/>
              </a:rPr>
              <a:t>mcmc_pairs</a:t>
            </a:r>
            <a:r>
              <a:rPr lang="en-US" sz="900" dirty="0">
                <a:solidFill>
                  <a:schemeClr val="bg1"/>
                </a:solidFill>
                <a:latin typeface="Courier"/>
                <a:cs typeface="Courier"/>
              </a:rPr>
              <a:t>(</a:t>
            </a:r>
            <a:r>
              <a:rPr lang="en-US" sz="900" dirty="0" err="1">
                <a:solidFill>
                  <a:schemeClr val="bg1"/>
                </a:solidFill>
                <a:latin typeface="Courier"/>
                <a:cs typeface="Courier"/>
              </a:rPr>
              <a:t>params.chains</a:t>
            </a:r>
            <a:r>
              <a:rPr lang="en-US" sz="900" dirty="0">
                <a:solidFill>
                  <a:schemeClr val="bg1"/>
                </a:solidFill>
                <a:latin typeface="Courier"/>
                <a:cs typeface="Courier"/>
              </a:rPr>
              <a:t>, pars = c(</a:t>
            </a:r>
            <a:r>
              <a:rPr lang="en-US" sz="900" dirty="0">
                <a:solidFill>
                  <a:srgbClr val="00B050"/>
                </a:solidFill>
                <a:latin typeface="Courier"/>
                <a:cs typeface="Courier"/>
              </a:rPr>
              <a:t>"</a:t>
            </a:r>
            <a:r>
              <a:rPr lang="en-US" sz="900" dirty="0" err="1">
                <a:solidFill>
                  <a:srgbClr val="00B050"/>
                </a:solidFill>
                <a:latin typeface="Courier"/>
                <a:cs typeface="Courier"/>
              </a:rPr>
              <a:t>sigma_sq</a:t>
            </a:r>
            <a:r>
              <a:rPr lang="en-US" sz="900" dirty="0">
                <a:solidFill>
                  <a:srgbClr val="00B050"/>
                </a:solidFill>
                <a:latin typeface="Courier"/>
                <a:cs typeface="Courier"/>
              </a:rPr>
              <a:t>"</a:t>
            </a:r>
            <a:r>
              <a:rPr lang="en-US" sz="900" dirty="0">
                <a:solidFill>
                  <a:schemeClr val="bg1"/>
                </a:solidFill>
                <a:latin typeface="Courier"/>
                <a:cs typeface="Courier"/>
              </a:rPr>
              <a:t>, </a:t>
            </a:r>
            <a:r>
              <a:rPr lang="en-US" sz="900" dirty="0">
                <a:solidFill>
                  <a:srgbClr val="00B050"/>
                </a:solidFill>
                <a:latin typeface="Courier"/>
                <a:cs typeface="Courier"/>
              </a:rPr>
              <a:t>"sigma"</a:t>
            </a:r>
            <a:r>
              <a:rPr lang="en-US" sz="900" dirty="0">
                <a:solidFill>
                  <a:schemeClr val="bg1"/>
                </a:solidFill>
                <a:latin typeface="Courier"/>
                <a:cs typeface="Courier"/>
              </a:rPr>
              <a:t>))</a:t>
            </a:r>
          </a:p>
          <a:p>
            <a:endParaRPr lang="en-US" sz="900" dirty="0">
              <a:solidFill>
                <a:schemeClr val="bg1"/>
              </a:solidFill>
              <a:latin typeface="Courier"/>
              <a:cs typeface="Courier"/>
            </a:endParaRPr>
          </a:p>
          <a:p>
            <a:r>
              <a:rPr lang="en-US" sz="900" dirty="0">
                <a:solidFill>
                  <a:srgbClr val="FFFF00"/>
                </a:solidFill>
                <a:latin typeface="Courier"/>
                <a:cs typeface="Courier"/>
              </a:rPr>
              <a:t># Examine posteriors:</a:t>
            </a:r>
          </a:p>
          <a:p>
            <a:r>
              <a:rPr lang="en-US" sz="900" dirty="0" err="1">
                <a:solidFill>
                  <a:schemeClr val="bg1"/>
                </a:solidFill>
                <a:latin typeface="Courier"/>
                <a:cs typeface="Courier"/>
              </a:rPr>
              <a:t>params.mat</a:t>
            </a:r>
            <a:r>
              <a:rPr lang="en-US" sz="900" dirty="0">
                <a:solidFill>
                  <a:schemeClr val="bg1"/>
                </a:solidFill>
                <a:latin typeface="Courier"/>
                <a:cs typeface="Courier"/>
              </a:rPr>
              <a:t> &lt;- </a:t>
            </a:r>
            <a:r>
              <a:rPr lang="en-US" sz="900" dirty="0" err="1">
                <a:solidFill>
                  <a:schemeClr val="bg1"/>
                </a:solidFill>
                <a:latin typeface="Courier"/>
                <a:cs typeface="Courier"/>
              </a:rPr>
              <a:t>extract.params</a:t>
            </a:r>
            <a:r>
              <a:rPr lang="en-US" sz="900" dirty="0">
                <a:solidFill>
                  <a:schemeClr val="bg1"/>
                </a:solidFill>
                <a:latin typeface="Courier"/>
                <a:cs typeface="Courier"/>
              </a:rPr>
              <a:t>(fit, </a:t>
            </a:r>
            <a:r>
              <a:rPr lang="en-US" sz="900" dirty="0" err="1">
                <a:solidFill>
                  <a:schemeClr val="bg1"/>
                </a:solidFill>
                <a:latin typeface="Courier"/>
                <a:cs typeface="Courier"/>
              </a:rPr>
              <a:t>as.matrixQ</a:t>
            </a:r>
            <a:r>
              <a:rPr lang="en-US" sz="900" dirty="0">
                <a:solidFill>
                  <a:schemeClr val="bg1"/>
                </a:solidFill>
                <a:latin typeface="Courier"/>
                <a:cs typeface="Courier"/>
              </a:rPr>
              <a:t> = T)</a:t>
            </a:r>
          </a:p>
          <a:p>
            <a:r>
              <a:rPr lang="en-US" sz="900" dirty="0" err="1">
                <a:solidFill>
                  <a:schemeClr val="bg1"/>
                </a:solidFill>
                <a:latin typeface="Courier"/>
                <a:cs typeface="Courier"/>
              </a:rPr>
              <a:t>mcmc_areas</a:t>
            </a:r>
            <a:r>
              <a:rPr lang="en-US" sz="900" dirty="0">
                <a:solidFill>
                  <a:schemeClr val="bg1"/>
                </a:solidFill>
                <a:latin typeface="Courier"/>
                <a:cs typeface="Courier"/>
              </a:rPr>
              <a:t>(</a:t>
            </a:r>
            <a:r>
              <a:rPr lang="en-US" sz="900" dirty="0" err="1">
                <a:solidFill>
                  <a:schemeClr val="bg1"/>
                </a:solidFill>
                <a:latin typeface="Courier"/>
                <a:cs typeface="Courier"/>
              </a:rPr>
              <a:t>params.mat</a:t>
            </a:r>
            <a:r>
              <a:rPr lang="en-US" sz="900" dirty="0">
                <a:solidFill>
                  <a:schemeClr val="bg1"/>
                </a:solidFill>
                <a:latin typeface="Courier"/>
                <a:cs typeface="Courier"/>
              </a:rPr>
              <a:t>, prob = 0.95)</a:t>
            </a:r>
          </a:p>
          <a:p>
            <a:endParaRPr lang="en-US" sz="900" dirty="0">
              <a:solidFill>
                <a:schemeClr val="bg1"/>
              </a:solidFill>
              <a:latin typeface="Courier"/>
              <a:cs typeface="Courier"/>
            </a:endParaRPr>
          </a:p>
          <a:p>
            <a:r>
              <a:rPr lang="en-US" sz="900" dirty="0" err="1">
                <a:solidFill>
                  <a:schemeClr val="bg1"/>
                </a:solidFill>
                <a:latin typeface="Courier"/>
                <a:cs typeface="Courier"/>
              </a:rPr>
              <a:t>parameter.intervals</a:t>
            </a:r>
            <a:r>
              <a:rPr lang="en-US" sz="900" dirty="0">
                <a:solidFill>
                  <a:schemeClr val="bg1"/>
                </a:solidFill>
                <a:latin typeface="Courier"/>
                <a:cs typeface="Courier"/>
              </a:rPr>
              <a:t>(</a:t>
            </a:r>
            <a:r>
              <a:rPr lang="en-US" sz="900" dirty="0" err="1">
                <a:solidFill>
                  <a:schemeClr val="bg1"/>
                </a:solidFill>
                <a:latin typeface="Courier"/>
                <a:cs typeface="Courier"/>
              </a:rPr>
              <a:t>params.mat$sigma_sq</a:t>
            </a:r>
            <a:r>
              <a:rPr lang="en-US" sz="900" dirty="0">
                <a:solidFill>
                  <a:schemeClr val="bg1"/>
                </a:solidFill>
                <a:latin typeface="Courier"/>
                <a:cs typeface="Courier"/>
              </a:rPr>
              <a:t>, </a:t>
            </a:r>
            <a:r>
              <a:rPr lang="en-US" sz="900" dirty="0" err="1">
                <a:solidFill>
                  <a:schemeClr val="bg1"/>
                </a:solidFill>
                <a:latin typeface="Courier"/>
                <a:cs typeface="Courier"/>
              </a:rPr>
              <a:t>plotQ</a:t>
            </a:r>
            <a:r>
              <a:rPr lang="en-US" sz="900" dirty="0">
                <a:solidFill>
                  <a:schemeClr val="bg1"/>
                </a:solidFill>
                <a:latin typeface="Courier"/>
                <a:cs typeface="Courier"/>
              </a:rPr>
              <a:t> = T)</a:t>
            </a:r>
          </a:p>
          <a:p>
            <a:r>
              <a:rPr lang="en-US" sz="900" dirty="0">
                <a:solidFill>
                  <a:schemeClr val="bg1"/>
                </a:solidFill>
                <a:latin typeface="Courier"/>
                <a:cs typeface="Courier"/>
              </a:rPr>
              <a:t>mean(</a:t>
            </a:r>
            <a:r>
              <a:rPr lang="en-US" sz="900" dirty="0" err="1">
                <a:solidFill>
                  <a:schemeClr val="bg1"/>
                </a:solidFill>
                <a:latin typeface="Courier"/>
                <a:cs typeface="Courier"/>
              </a:rPr>
              <a:t>params.mat$sigma_sq</a:t>
            </a:r>
            <a:r>
              <a:rPr lang="en-US" sz="900" dirty="0">
                <a:solidFill>
                  <a:schemeClr val="bg1"/>
                </a:solidFill>
                <a:latin typeface="Courier"/>
                <a:cs typeface="Courier"/>
              </a:rPr>
              <a:t>)</a:t>
            </a:r>
          </a:p>
          <a:p>
            <a:r>
              <a:rPr lang="en-US" sz="900" dirty="0">
                <a:solidFill>
                  <a:schemeClr val="bg1"/>
                </a:solidFill>
                <a:latin typeface="Courier"/>
                <a:cs typeface="Courier"/>
              </a:rPr>
              <a:t>median(</a:t>
            </a:r>
            <a:r>
              <a:rPr lang="en-US" sz="900" dirty="0" err="1">
                <a:solidFill>
                  <a:schemeClr val="bg1"/>
                </a:solidFill>
                <a:latin typeface="Courier"/>
                <a:cs typeface="Courier"/>
              </a:rPr>
              <a:t>params.mat$sigma_sq</a:t>
            </a:r>
            <a:r>
              <a:rPr lang="en-US" sz="900" dirty="0">
                <a:solidFill>
                  <a:schemeClr val="bg1"/>
                </a:solidFill>
                <a:latin typeface="Courier"/>
                <a:cs typeface="Courier"/>
              </a:rPr>
              <a:t>)</a:t>
            </a:r>
          </a:p>
          <a:p>
            <a:r>
              <a:rPr lang="en-US" sz="900" dirty="0">
                <a:solidFill>
                  <a:schemeClr val="bg1"/>
                </a:solidFill>
                <a:latin typeface="Courier"/>
                <a:cs typeface="Courier"/>
              </a:rPr>
              <a:t>var(a)</a:t>
            </a:r>
          </a:p>
          <a:p>
            <a:endParaRPr lang="en-US" sz="900" dirty="0">
              <a:solidFill>
                <a:schemeClr val="bg1"/>
              </a:solidFill>
              <a:latin typeface="Courier"/>
              <a:cs typeface="Courier"/>
            </a:endParaRPr>
          </a:p>
          <a:p>
            <a:r>
              <a:rPr lang="en-US" sz="900" dirty="0" err="1">
                <a:solidFill>
                  <a:schemeClr val="bg1"/>
                </a:solidFill>
                <a:latin typeface="Courier"/>
                <a:cs typeface="Courier"/>
              </a:rPr>
              <a:t>parameter.intervals</a:t>
            </a:r>
            <a:r>
              <a:rPr lang="en-US" sz="900" dirty="0">
                <a:solidFill>
                  <a:schemeClr val="bg1"/>
                </a:solidFill>
                <a:latin typeface="Courier"/>
                <a:cs typeface="Courier"/>
              </a:rPr>
              <a:t>(</a:t>
            </a:r>
            <a:r>
              <a:rPr lang="en-US" sz="900" dirty="0" err="1">
                <a:solidFill>
                  <a:schemeClr val="bg1"/>
                </a:solidFill>
                <a:latin typeface="Courier"/>
                <a:cs typeface="Courier"/>
              </a:rPr>
              <a:t>params.mat$sigma</a:t>
            </a:r>
            <a:r>
              <a:rPr lang="en-US" sz="900" dirty="0">
                <a:solidFill>
                  <a:schemeClr val="bg1"/>
                </a:solidFill>
                <a:latin typeface="Courier"/>
                <a:cs typeface="Courier"/>
              </a:rPr>
              <a:t>, </a:t>
            </a:r>
            <a:r>
              <a:rPr lang="en-US" sz="900" dirty="0" err="1">
                <a:solidFill>
                  <a:schemeClr val="bg1"/>
                </a:solidFill>
                <a:latin typeface="Courier"/>
                <a:cs typeface="Courier"/>
              </a:rPr>
              <a:t>plotQ</a:t>
            </a:r>
            <a:r>
              <a:rPr lang="en-US" sz="900" dirty="0">
                <a:solidFill>
                  <a:schemeClr val="bg1"/>
                </a:solidFill>
                <a:latin typeface="Courier"/>
                <a:cs typeface="Courier"/>
              </a:rPr>
              <a:t> = T)</a:t>
            </a:r>
          </a:p>
          <a:p>
            <a:r>
              <a:rPr lang="en-US" sz="900" dirty="0">
                <a:solidFill>
                  <a:schemeClr val="bg1"/>
                </a:solidFill>
                <a:latin typeface="Courier"/>
                <a:cs typeface="Courier"/>
              </a:rPr>
              <a:t>mean(</a:t>
            </a:r>
            <a:r>
              <a:rPr lang="en-US" sz="900" dirty="0" err="1">
                <a:solidFill>
                  <a:schemeClr val="bg1"/>
                </a:solidFill>
                <a:latin typeface="Courier"/>
                <a:cs typeface="Courier"/>
              </a:rPr>
              <a:t>params.mat$sigma</a:t>
            </a:r>
            <a:r>
              <a:rPr lang="en-US" sz="900" dirty="0">
                <a:solidFill>
                  <a:schemeClr val="bg1"/>
                </a:solidFill>
                <a:latin typeface="Courier"/>
                <a:cs typeface="Courier"/>
              </a:rPr>
              <a:t>)</a:t>
            </a:r>
          </a:p>
          <a:p>
            <a:r>
              <a:rPr lang="en-US" sz="900" dirty="0">
                <a:solidFill>
                  <a:schemeClr val="bg1"/>
                </a:solidFill>
                <a:latin typeface="Courier"/>
                <a:cs typeface="Courier"/>
              </a:rPr>
              <a:t>median(</a:t>
            </a:r>
            <a:r>
              <a:rPr lang="en-US" sz="900" dirty="0" err="1">
                <a:solidFill>
                  <a:schemeClr val="bg1"/>
                </a:solidFill>
                <a:latin typeface="Courier"/>
                <a:cs typeface="Courier"/>
              </a:rPr>
              <a:t>params.mat$sigma</a:t>
            </a:r>
            <a:r>
              <a:rPr lang="en-US" sz="900" dirty="0">
                <a:solidFill>
                  <a:schemeClr val="bg1"/>
                </a:solidFill>
                <a:latin typeface="Courier"/>
                <a:cs typeface="Courier"/>
              </a:rPr>
              <a:t>)</a:t>
            </a:r>
          </a:p>
          <a:p>
            <a:r>
              <a:rPr lang="en-US" sz="900" dirty="0" err="1">
                <a:solidFill>
                  <a:schemeClr val="bg1"/>
                </a:solidFill>
                <a:latin typeface="Courier"/>
                <a:cs typeface="Courier"/>
              </a:rPr>
              <a:t>sd</a:t>
            </a:r>
            <a:r>
              <a:rPr lang="en-US" sz="900" dirty="0">
                <a:solidFill>
                  <a:schemeClr val="bg1"/>
                </a:solidFill>
                <a:latin typeface="Courier"/>
                <a:cs typeface="Courier"/>
              </a:rPr>
              <a:t>(a)</a:t>
            </a:r>
          </a:p>
        </p:txBody>
      </p:sp>
      <p:sp>
        <p:nvSpPr>
          <p:cNvPr id="5" name="TextBox 4">
            <a:extLst>
              <a:ext uri="{FF2B5EF4-FFF2-40B4-BE49-F238E27FC236}">
                <a16:creationId xmlns:a16="http://schemas.microsoft.com/office/drawing/2014/main" id="{2860E015-E369-A47F-3AD3-3EC44AFC9B73}"/>
              </a:ext>
            </a:extLst>
          </p:cNvPr>
          <p:cNvSpPr txBox="1"/>
          <p:nvPr/>
        </p:nvSpPr>
        <p:spPr>
          <a:xfrm>
            <a:off x="7305035" y="628650"/>
            <a:ext cx="183896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Run JAGS code:</a:t>
            </a:r>
          </a:p>
        </p:txBody>
      </p:sp>
      <p:pic>
        <p:nvPicPr>
          <p:cNvPr id="6" name="Picture 2">
            <a:extLst>
              <a:ext uri="{FF2B5EF4-FFF2-40B4-BE49-F238E27FC236}">
                <a16:creationId xmlns:a16="http://schemas.microsoft.com/office/drawing/2014/main" id="{699EC27E-591E-F8DC-41F6-265C886D5694}"/>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52484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D8415D-0BE1-3396-C478-FE3375119B05}"/>
              </a:ext>
            </a:extLst>
          </p:cNvPr>
          <p:cNvPicPr>
            <a:picLocks noChangeAspect="1"/>
          </p:cNvPicPr>
          <p:nvPr/>
        </p:nvPicPr>
        <p:blipFill>
          <a:blip r:embed="rId2"/>
          <a:stretch>
            <a:fillRect/>
          </a:stretch>
        </p:blipFill>
        <p:spPr>
          <a:xfrm>
            <a:off x="5314950" y="1560830"/>
            <a:ext cx="3244850" cy="2165350"/>
          </a:xfrm>
          <a:prstGeom prst="rect">
            <a:avLst/>
          </a:prstGeom>
        </p:spPr>
      </p:pic>
      <p:pic>
        <p:nvPicPr>
          <p:cNvPr id="7" name="Picture 6">
            <a:extLst>
              <a:ext uri="{FF2B5EF4-FFF2-40B4-BE49-F238E27FC236}">
                <a16:creationId xmlns:a16="http://schemas.microsoft.com/office/drawing/2014/main" id="{892468FE-793F-3100-2AAB-7982EBE14C54}"/>
              </a:ext>
            </a:extLst>
          </p:cNvPr>
          <p:cNvPicPr>
            <a:picLocks noChangeAspect="1"/>
          </p:cNvPicPr>
          <p:nvPr/>
        </p:nvPicPr>
        <p:blipFill>
          <a:blip r:embed="rId3"/>
          <a:stretch>
            <a:fillRect/>
          </a:stretch>
        </p:blipFill>
        <p:spPr>
          <a:xfrm>
            <a:off x="584200" y="1560830"/>
            <a:ext cx="3244850" cy="2165350"/>
          </a:xfrm>
          <a:prstGeom prst="rect">
            <a:avLst/>
          </a:prstGeom>
        </p:spPr>
      </p:pic>
      <p:pic>
        <p:nvPicPr>
          <p:cNvPr id="8" name="Picture 7">
            <a:extLst>
              <a:ext uri="{FF2B5EF4-FFF2-40B4-BE49-F238E27FC236}">
                <a16:creationId xmlns:a16="http://schemas.microsoft.com/office/drawing/2014/main" id="{8556FD26-89B1-E6E5-32F0-63E82B459410}"/>
              </a:ext>
            </a:extLst>
          </p:cNvPr>
          <p:cNvPicPr>
            <a:picLocks noChangeAspect="1"/>
          </p:cNvPicPr>
          <p:nvPr/>
        </p:nvPicPr>
        <p:blipFill>
          <a:blip r:embed="rId4"/>
          <a:stretch>
            <a:fillRect/>
          </a:stretch>
        </p:blipFill>
        <p:spPr>
          <a:xfrm>
            <a:off x="1781810" y="1560830"/>
            <a:ext cx="1612900" cy="1387568"/>
          </a:xfrm>
          <a:prstGeom prst="rect">
            <a:avLst/>
          </a:prstGeom>
        </p:spPr>
      </p:pic>
      <p:pic>
        <p:nvPicPr>
          <p:cNvPr id="9" name="Picture 8">
            <a:extLst>
              <a:ext uri="{FF2B5EF4-FFF2-40B4-BE49-F238E27FC236}">
                <a16:creationId xmlns:a16="http://schemas.microsoft.com/office/drawing/2014/main" id="{86EFB006-D81C-2E3B-71C9-746D9E87C917}"/>
              </a:ext>
            </a:extLst>
          </p:cNvPr>
          <p:cNvPicPr>
            <a:picLocks noChangeAspect="1"/>
          </p:cNvPicPr>
          <p:nvPr/>
        </p:nvPicPr>
        <p:blipFill>
          <a:blip r:embed="rId5"/>
          <a:stretch>
            <a:fillRect/>
          </a:stretch>
        </p:blipFill>
        <p:spPr>
          <a:xfrm>
            <a:off x="6697979" y="1560829"/>
            <a:ext cx="1612901" cy="1387569"/>
          </a:xfrm>
          <a:prstGeom prst="rect">
            <a:avLst/>
          </a:prstGeom>
        </p:spPr>
      </p:pic>
      <p:pic>
        <p:nvPicPr>
          <p:cNvPr id="10" name="Picture 2">
            <a:extLst>
              <a:ext uri="{FF2B5EF4-FFF2-40B4-BE49-F238E27FC236}">
                <a16:creationId xmlns:a16="http://schemas.microsoft.com/office/drawing/2014/main" id="{A77BDF99-EB04-682F-117D-D1A285194F78}"/>
              </a:ext>
            </a:extLst>
          </p:cNvPr>
          <p:cNvPicPr>
            <a:picLocks noChangeAspect="1" noChangeArrowheads="1"/>
          </p:cNvPicPr>
          <p:nvPr/>
        </p:nvPicPr>
        <p:blipFill>
          <a:blip r:embed="rId6" cstate="print"/>
          <a:srcRect/>
          <a:stretch>
            <a:fillRect/>
          </a:stretch>
        </p:blipFill>
        <p:spPr bwMode="auto">
          <a:xfrm>
            <a:off x="484188" y="76200"/>
            <a:ext cx="8202612" cy="239712"/>
          </a:xfrm>
          <a:prstGeom prst="rect">
            <a:avLst/>
          </a:prstGeom>
          <a:noFill/>
          <a:ln w="9525">
            <a:noFill/>
            <a:round/>
            <a:headEnd/>
            <a:tailEnd/>
          </a:ln>
        </p:spPr>
      </p:pic>
      <p:sp>
        <p:nvSpPr>
          <p:cNvPr id="11" name="TextBox 10">
            <a:extLst>
              <a:ext uri="{FF2B5EF4-FFF2-40B4-BE49-F238E27FC236}">
                <a16:creationId xmlns:a16="http://schemas.microsoft.com/office/drawing/2014/main" id="{ADD5C959-63A5-6A42-0D7E-DBC4170BD436}"/>
              </a:ext>
            </a:extLst>
          </p:cNvPr>
          <p:cNvSpPr txBox="1"/>
          <p:nvPr/>
        </p:nvSpPr>
        <p:spPr>
          <a:xfrm>
            <a:off x="1037086" y="393578"/>
            <a:ext cx="7096815" cy="646331"/>
          </a:xfrm>
          <a:prstGeom prst="rect">
            <a:avLst/>
          </a:prstGeom>
          <a:noFill/>
        </p:spPr>
        <p:txBody>
          <a:bodyPr wrap="none" rtlCol="0">
            <a:spAutoFit/>
          </a:bodyPr>
          <a:lstStyle/>
          <a:p>
            <a:r>
              <a:rPr lang="en-US" sz="3600" dirty="0">
                <a:latin typeface="Times New Roman"/>
                <a:cs typeface="Times New Roman"/>
              </a:rPr>
              <a:t>Compare: Stan vs. JAGS formulation</a:t>
            </a:r>
          </a:p>
        </p:txBody>
      </p:sp>
      <p:pic>
        <p:nvPicPr>
          <p:cNvPr id="12" name="Picture 11">
            <a:extLst>
              <a:ext uri="{FF2B5EF4-FFF2-40B4-BE49-F238E27FC236}">
                <a16:creationId xmlns:a16="http://schemas.microsoft.com/office/drawing/2014/main" id="{AEB756D0-CE5F-DB3C-53D7-A446C476DF18}"/>
              </a:ext>
            </a:extLst>
          </p:cNvPr>
          <p:cNvPicPr>
            <a:picLocks noChangeAspect="1"/>
          </p:cNvPicPr>
          <p:nvPr/>
        </p:nvPicPr>
        <p:blipFill>
          <a:blip r:embed="rId7"/>
          <a:stretch>
            <a:fillRect/>
          </a:stretch>
        </p:blipFill>
        <p:spPr>
          <a:xfrm>
            <a:off x="584200" y="4411979"/>
            <a:ext cx="3244850" cy="2283413"/>
          </a:xfrm>
          <a:prstGeom prst="rect">
            <a:avLst/>
          </a:prstGeom>
        </p:spPr>
      </p:pic>
      <p:pic>
        <p:nvPicPr>
          <p:cNvPr id="13" name="Picture 12">
            <a:extLst>
              <a:ext uri="{FF2B5EF4-FFF2-40B4-BE49-F238E27FC236}">
                <a16:creationId xmlns:a16="http://schemas.microsoft.com/office/drawing/2014/main" id="{838FB969-63CC-7CD4-9A2A-518069135B0E}"/>
              </a:ext>
            </a:extLst>
          </p:cNvPr>
          <p:cNvPicPr>
            <a:picLocks noChangeAspect="1"/>
          </p:cNvPicPr>
          <p:nvPr/>
        </p:nvPicPr>
        <p:blipFill>
          <a:blip r:embed="rId8"/>
          <a:stretch>
            <a:fillRect/>
          </a:stretch>
        </p:blipFill>
        <p:spPr>
          <a:xfrm>
            <a:off x="5314950" y="4395659"/>
            <a:ext cx="3249940" cy="2263705"/>
          </a:xfrm>
          <a:prstGeom prst="rect">
            <a:avLst/>
          </a:prstGeom>
        </p:spPr>
      </p:pic>
      <p:sp>
        <p:nvSpPr>
          <p:cNvPr id="14" name="TextBox 13">
            <a:extLst>
              <a:ext uri="{FF2B5EF4-FFF2-40B4-BE49-F238E27FC236}">
                <a16:creationId xmlns:a16="http://schemas.microsoft.com/office/drawing/2014/main" id="{57BCFFFB-FC63-88CE-7D1B-8EFA3317CDB2}"/>
              </a:ext>
            </a:extLst>
          </p:cNvPr>
          <p:cNvSpPr txBox="1"/>
          <p:nvPr/>
        </p:nvSpPr>
        <p:spPr>
          <a:xfrm>
            <a:off x="775435" y="1039879"/>
            <a:ext cx="1270535" cy="400110"/>
          </a:xfrm>
          <a:prstGeom prst="rect">
            <a:avLst/>
          </a:prstGeom>
          <a:noFill/>
        </p:spPr>
        <p:txBody>
          <a:bodyPr wrap="square">
            <a:spAutoFit/>
          </a:bodyPr>
          <a:lstStyle/>
          <a:p>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t>
            </a:r>
            <a:r>
              <a:rPr lang="en-US" sz="2000" i="1" dirty="0">
                <a:latin typeface="Symbol" pitchFamily="2" charset="2"/>
                <a:cs typeface="Times New Roman" panose="02020603050405020304" pitchFamily="18" charset="0"/>
              </a:rPr>
              <a:t>s </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endParaRPr lang="en-US" sz="2000" dirty="0"/>
          </a:p>
        </p:txBody>
      </p:sp>
      <p:sp>
        <p:nvSpPr>
          <p:cNvPr id="15" name="TextBox 14">
            <a:extLst>
              <a:ext uri="{FF2B5EF4-FFF2-40B4-BE49-F238E27FC236}">
                <a16:creationId xmlns:a16="http://schemas.microsoft.com/office/drawing/2014/main" id="{441ED079-002E-430E-9536-973ACF81311F}"/>
              </a:ext>
            </a:extLst>
          </p:cNvPr>
          <p:cNvSpPr txBox="1"/>
          <p:nvPr/>
        </p:nvSpPr>
        <p:spPr>
          <a:xfrm>
            <a:off x="5598895" y="1056229"/>
            <a:ext cx="1249479" cy="400110"/>
          </a:xfrm>
          <a:prstGeom prst="rect">
            <a:avLst/>
          </a:prstGeom>
          <a:noFill/>
        </p:spPr>
        <p:txBody>
          <a:bodyPr wrap="square">
            <a:spAutoFit/>
          </a:bodyPr>
          <a:lstStyle/>
          <a:p>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t>
            </a:r>
            <a:r>
              <a:rPr lang="en-US" sz="2000" i="1" dirty="0">
                <a:latin typeface="Symbol" pitchFamily="2" charset="2"/>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s</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endParaRPr lang="en-US" sz="2000" dirty="0"/>
          </a:p>
        </p:txBody>
      </p:sp>
      <p:pic>
        <p:nvPicPr>
          <p:cNvPr id="16" name="Picture 15">
            <a:extLst>
              <a:ext uri="{FF2B5EF4-FFF2-40B4-BE49-F238E27FC236}">
                <a16:creationId xmlns:a16="http://schemas.microsoft.com/office/drawing/2014/main" id="{AA3AF6AC-C0E7-4601-EE69-FA8569F47B9A}"/>
              </a:ext>
            </a:extLst>
          </p:cNvPr>
          <p:cNvPicPr>
            <a:picLocks noChangeAspect="1"/>
          </p:cNvPicPr>
          <p:nvPr/>
        </p:nvPicPr>
        <p:blipFill>
          <a:blip r:embed="rId9"/>
          <a:stretch>
            <a:fillRect/>
          </a:stretch>
        </p:blipFill>
        <p:spPr>
          <a:xfrm>
            <a:off x="6738534" y="4411979"/>
            <a:ext cx="1572346" cy="1450459"/>
          </a:xfrm>
          <a:prstGeom prst="rect">
            <a:avLst/>
          </a:prstGeom>
        </p:spPr>
      </p:pic>
      <p:pic>
        <p:nvPicPr>
          <p:cNvPr id="17" name="Picture 16">
            <a:extLst>
              <a:ext uri="{FF2B5EF4-FFF2-40B4-BE49-F238E27FC236}">
                <a16:creationId xmlns:a16="http://schemas.microsoft.com/office/drawing/2014/main" id="{E9A5185A-1968-14EF-5C40-57F392338BF5}"/>
              </a:ext>
            </a:extLst>
          </p:cNvPr>
          <p:cNvPicPr>
            <a:picLocks noChangeAspect="1"/>
          </p:cNvPicPr>
          <p:nvPr/>
        </p:nvPicPr>
        <p:blipFill>
          <a:blip r:embed="rId10"/>
          <a:stretch>
            <a:fillRect/>
          </a:stretch>
        </p:blipFill>
        <p:spPr>
          <a:xfrm>
            <a:off x="1781810" y="4395659"/>
            <a:ext cx="1621102" cy="1450460"/>
          </a:xfrm>
          <a:prstGeom prst="rect">
            <a:avLst/>
          </a:prstGeom>
        </p:spPr>
      </p:pic>
      <p:sp>
        <p:nvSpPr>
          <p:cNvPr id="19" name="TextBox 18">
            <a:extLst>
              <a:ext uri="{FF2B5EF4-FFF2-40B4-BE49-F238E27FC236}">
                <a16:creationId xmlns:a16="http://schemas.microsoft.com/office/drawing/2014/main" id="{1F4501FD-B65D-D0FC-E9E2-D3F80E9377FB}"/>
              </a:ext>
            </a:extLst>
          </p:cNvPr>
          <p:cNvSpPr txBox="1"/>
          <p:nvPr/>
        </p:nvSpPr>
        <p:spPr>
          <a:xfrm>
            <a:off x="3958389" y="1959335"/>
            <a:ext cx="1068271" cy="830997"/>
          </a:xfrm>
          <a:prstGeom prst="rect">
            <a:avLst/>
          </a:prstGeom>
          <a:noFill/>
        </p:spPr>
        <p:txBody>
          <a:bodyPr wrap="square">
            <a:spAutoFit/>
          </a:bodyPr>
          <a:lstStyle/>
          <a:p>
            <a:r>
              <a:rPr lang="en-US" sz="2400" dirty="0">
                <a:latin typeface="Times New Roman"/>
                <a:cs typeface="Times New Roman"/>
              </a:rPr>
              <a:t>JAGS Result</a:t>
            </a:r>
            <a:endParaRPr lang="en-US" sz="2400" dirty="0"/>
          </a:p>
        </p:txBody>
      </p:sp>
      <p:sp>
        <p:nvSpPr>
          <p:cNvPr id="20" name="TextBox 19">
            <a:extLst>
              <a:ext uri="{FF2B5EF4-FFF2-40B4-BE49-F238E27FC236}">
                <a16:creationId xmlns:a16="http://schemas.microsoft.com/office/drawing/2014/main" id="{849262F7-2C31-83B0-BFDA-191961ADD284}"/>
              </a:ext>
            </a:extLst>
          </p:cNvPr>
          <p:cNvSpPr txBox="1"/>
          <p:nvPr/>
        </p:nvSpPr>
        <p:spPr>
          <a:xfrm>
            <a:off x="3958388" y="4854935"/>
            <a:ext cx="1068271" cy="830997"/>
          </a:xfrm>
          <a:prstGeom prst="rect">
            <a:avLst/>
          </a:prstGeom>
          <a:noFill/>
        </p:spPr>
        <p:txBody>
          <a:bodyPr wrap="square">
            <a:spAutoFit/>
          </a:bodyPr>
          <a:lstStyle/>
          <a:p>
            <a:r>
              <a:rPr lang="en-US" sz="2400" dirty="0">
                <a:latin typeface="Times New Roman"/>
                <a:cs typeface="Times New Roman"/>
              </a:rPr>
              <a:t>Stan Result</a:t>
            </a:r>
            <a:endParaRPr lang="en-US" sz="2400" dirty="0"/>
          </a:p>
        </p:txBody>
      </p:sp>
    </p:spTree>
    <p:extLst>
      <p:ext uri="{BB962C8B-B14F-4D97-AF65-F5344CB8AC3E}">
        <p14:creationId xmlns:p14="http://schemas.microsoft.com/office/powerpoint/2010/main" val="122497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165E9D-99EA-C2CB-0DB0-58F44CEEBCB5}"/>
              </a:ext>
            </a:extLst>
          </p:cNvPr>
          <p:cNvPicPr>
            <a:picLocks noChangeAspect="1" noChangeArrowheads="1"/>
          </p:cNvPicPr>
          <p:nvPr/>
        </p:nvPicPr>
        <p:blipFill>
          <a:blip r:embed="rId2" cstate="print"/>
          <a:srcRect/>
          <a:stretch>
            <a:fillRect/>
          </a:stretch>
        </p:blipFill>
        <p:spPr bwMode="auto">
          <a:xfrm>
            <a:off x="484188" y="194340"/>
            <a:ext cx="8202612" cy="239712"/>
          </a:xfrm>
          <a:prstGeom prst="rect">
            <a:avLst/>
          </a:prstGeom>
          <a:noFill/>
          <a:ln w="9525">
            <a:noFill/>
            <a:round/>
            <a:headEnd/>
            <a:tailEnd/>
          </a:ln>
        </p:spPr>
      </p:pic>
      <p:sp>
        <p:nvSpPr>
          <p:cNvPr id="5" name="TextBox 4">
            <a:extLst>
              <a:ext uri="{FF2B5EF4-FFF2-40B4-BE49-F238E27FC236}">
                <a16:creationId xmlns:a16="http://schemas.microsoft.com/office/drawing/2014/main" id="{64A0F518-42DA-368C-656C-2DE4B213B148}"/>
              </a:ext>
            </a:extLst>
          </p:cNvPr>
          <p:cNvSpPr txBox="1"/>
          <p:nvPr/>
        </p:nvSpPr>
        <p:spPr>
          <a:xfrm>
            <a:off x="213888" y="1398744"/>
            <a:ext cx="8544468" cy="1631216"/>
          </a:xfrm>
          <a:prstGeom prst="rect">
            <a:avLst/>
          </a:prstGeom>
          <a:noFill/>
        </p:spPr>
        <p:txBody>
          <a:bodyPr wrap="square" rtlCol="0">
            <a:spAutoFit/>
          </a:bodyPr>
          <a:lstStyle/>
          <a:p>
            <a:r>
              <a:rPr lang="en-US" sz="2000" dirty="0">
                <a:latin typeface="Times New Roman"/>
                <a:cs typeface="Times New Roman"/>
              </a:rPr>
              <a:t>Consider a large financial institution with hundreds of thousands of electronic storage devices to monitor for inappropriate or stolen material (hard drives, memory sticks, etc.). Such material exposes the company to assorted risks and liabilities. Executives are worried and wish to know the the proportion, </a:t>
            </a:r>
            <a:r>
              <a:rPr lang="en-US" sz="2000" i="1" dirty="0">
                <a:latin typeface="Symbol" pitchFamily="2" charset="2"/>
                <a:cs typeface="Times New Roman"/>
              </a:rPr>
              <a:t>p</a:t>
            </a:r>
            <a:r>
              <a:rPr lang="en-US" sz="2000" dirty="0">
                <a:latin typeface="Times New Roman"/>
                <a:cs typeface="Times New Roman"/>
              </a:rPr>
              <a:t>, of compromised devices throughout the company. </a:t>
            </a:r>
          </a:p>
        </p:txBody>
      </p:sp>
      <p:sp>
        <p:nvSpPr>
          <p:cNvPr id="6" name="TextBox 5">
            <a:extLst>
              <a:ext uri="{FF2B5EF4-FFF2-40B4-BE49-F238E27FC236}">
                <a16:creationId xmlns:a16="http://schemas.microsoft.com/office/drawing/2014/main" id="{80A29A31-2DC2-445B-B0A9-98F592FC2C1B}"/>
              </a:ext>
            </a:extLst>
          </p:cNvPr>
          <p:cNvSpPr txBox="1"/>
          <p:nvPr/>
        </p:nvSpPr>
        <p:spPr>
          <a:xfrm>
            <a:off x="581848" y="544883"/>
            <a:ext cx="7808548" cy="707886"/>
          </a:xfrm>
          <a:prstGeom prst="rect">
            <a:avLst/>
          </a:prstGeom>
          <a:noFill/>
        </p:spPr>
        <p:txBody>
          <a:bodyPr wrap="none" rtlCol="0">
            <a:spAutoFit/>
          </a:bodyPr>
          <a:lstStyle/>
          <a:p>
            <a:r>
              <a:rPr lang="en-US" sz="4000" dirty="0">
                <a:latin typeface="Times New Roman"/>
                <a:cs typeface="Times New Roman"/>
              </a:rPr>
              <a:t>Another Example: Compromise Risk</a:t>
            </a:r>
          </a:p>
        </p:txBody>
      </p:sp>
      <p:sp>
        <p:nvSpPr>
          <p:cNvPr id="2" name="TextBox 1">
            <a:extLst>
              <a:ext uri="{FF2B5EF4-FFF2-40B4-BE49-F238E27FC236}">
                <a16:creationId xmlns:a16="http://schemas.microsoft.com/office/drawing/2014/main" id="{DA206F05-D209-97CF-25EC-586A5491E3E3}"/>
              </a:ext>
            </a:extLst>
          </p:cNvPr>
          <p:cNvSpPr txBox="1"/>
          <p:nvPr/>
        </p:nvSpPr>
        <p:spPr>
          <a:xfrm>
            <a:off x="106947" y="3321910"/>
            <a:ext cx="8840882" cy="1631216"/>
          </a:xfrm>
          <a:prstGeom prst="rect">
            <a:avLst/>
          </a:prstGeom>
          <a:noFill/>
        </p:spPr>
        <p:txBody>
          <a:bodyPr wrap="none" rtlCol="0">
            <a:spAutoFit/>
          </a:bodyPr>
          <a:lstStyle/>
          <a:p>
            <a:r>
              <a:rPr lang="en-US" sz="2000" dirty="0">
                <a:latin typeface="Times New Roman"/>
                <a:cs typeface="Times New Roman"/>
              </a:rPr>
              <a:t>100 devices are sampled, and it’s found:</a:t>
            </a:r>
          </a:p>
          <a:p>
            <a:endParaRPr lang="en-US" sz="2000" dirty="0">
              <a:latin typeface="Times New Roman"/>
              <a:cs typeface="Times New Roman"/>
            </a:endParaRPr>
          </a:p>
          <a:p>
            <a:r>
              <a:rPr lang="en-US" sz="2000" dirty="0">
                <a:latin typeface="Times New Roman"/>
                <a:cs typeface="Times New Roman"/>
              </a:rPr>
              <a:t>1, 0, 0, 0, 0, 0, 0, 0, 0, 0, 1, 0, 0, 0, 1, 0, 0, 0, 0, 0, 0, 0, 1, 1, 0, 0, 1, 0, 0, 1, 0, 0, 1, 1,</a:t>
            </a:r>
          </a:p>
          <a:p>
            <a:r>
              <a:rPr lang="en-US" sz="2000" dirty="0">
                <a:latin typeface="Times New Roman"/>
                <a:cs typeface="Times New Roman"/>
              </a:rPr>
              <a:t>0, 0, 0, 0, 0, 0, 0, 0, 0, 0, 0, 0, 0, 0, 0, 1, 0, 0, 0, 0, 0, 0, 0, 0, 0, 0, 0, 1, 0, 1, 0, 0, 0, 0,</a:t>
            </a:r>
          </a:p>
          <a:p>
            <a:r>
              <a:rPr lang="en-US" sz="2000" dirty="0">
                <a:latin typeface="Times New Roman"/>
                <a:cs typeface="Times New Roman"/>
              </a:rPr>
              <a:t>0, 0, 1, 0, 0, 0, 1, 0, 0, 0, 1, 0, 0, 0, 0, 0, 0, 0, 0, 0, 1, 0, 0, 0, 0, 0, 0, 0, 0, 0, 0, 0</a:t>
            </a:r>
          </a:p>
        </p:txBody>
      </p:sp>
      <p:sp>
        <p:nvSpPr>
          <p:cNvPr id="3" name="Rectangle 2">
            <a:extLst>
              <a:ext uri="{FF2B5EF4-FFF2-40B4-BE49-F238E27FC236}">
                <a16:creationId xmlns:a16="http://schemas.microsoft.com/office/drawing/2014/main" id="{6167B530-D1E4-5F8F-6AA3-EB9A7C5983AE}"/>
              </a:ext>
            </a:extLst>
          </p:cNvPr>
          <p:cNvSpPr/>
          <p:nvPr/>
        </p:nvSpPr>
        <p:spPr>
          <a:xfrm>
            <a:off x="3324284" y="5109844"/>
            <a:ext cx="2534693" cy="369332"/>
          </a:xfrm>
          <a:prstGeom prst="rect">
            <a:avLst/>
          </a:prstGeom>
        </p:spPr>
        <p:txBody>
          <a:bodyPr wrap="none">
            <a:spAutoFit/>
          </a:bodyPr>
          <a:lstStyle/>
          <a:p>
            <a:r>
              <a:rPr lang="en-US" dirty="0">
                <a:latin typeface="Times New Roman"/>
                <a:cs typeface="Times New Roman"/>
              </a:rPr>
              <a:t>0=clean, 1=compromised</a:t>
            </a:r>
            <a:endParaRPr lang="en-US" dirty="0"/>
          </a:p>
        </p:txBody>
      </p:sp>
      <p:sp>
        <p:nvSpPr>
          <p:cNvPr id="9" name="TextBox 8">
            <a:extLst>
              <a:ext uri="{FF2B5EF4-FFF2-40B4-BE49-F238E27FC236}">
                <a16:creationId xmlns:a16="http://schemas.microsoft.com/office/drawing/2014/main" id="{064A1503-C1D7-E6CF-2CB9-BDFD501B344B}"/>
              </a:ext>
            </a:extLst>
          </p:cNvPr>
          <p:cNvSpPr txBox="1"/>
          <p:nvPr/>
        </p:nvSpPr>
        <p:spPr>
          <a:xfrm>
            <a:off x="147" y="6517167"/>
            <a:ext cx="8739191" cy="338554"/>
          </a:xfrm>
          <a:prstGeom prst="rect">
            <a:avLst/>
          </a:prstGeom>
          <a:noFill/>
        </p:spPr>
        <p:txBody>
          <a:bodyPr wrap="none" rtlCol="0">
            <a:spAutoFit/>
          </a:bodyPr>
          <a:lstStyle/>
          <a:p>
            <a:r>
              <a:rPr lang="en-US" sz="1600" dirty="0">
                <a:latin typeface="Times New Roman"/>
                <a:cs typeface="Times New Roman"/>
              </a:rPr>
              <a:t>Example adapted from Carpenter: </a:t>
            </a:r>
            <a:r>
              <a:rPr lang="en-US" sz="1600" dirty="0">
                <a:latin typeface="Times New Roman"/>
                <a:cs typeface="Times New Roman"/>
                <a:hlinkClick r:id="rId3"/>
              </a:rPr>
              <a:t>http://mc-stan.org/users/documentation/case-studies/mle-params.html</a:t>
            </a:r>
            <a:endParaRPr lang="en-US" sz="1600" dirty="0">
              <a:latin typeface="Times New Roman"/>
              <a:cs typeface="Times New Roman"/>
            </a:endParaRPr>
          </a:p>
        </p:txBody>
      </p:sp>
      <p:pic>
        <p:nvPicPr>
          <p:cNvPr id="10" name="Picture 9">
            <a:extLst>
              <a:ext uri="{FF2B5EF4-FFF2-40B4-BE49-F238E27FC236}">
                <a16:creationId xmlns:a16="http://schemas.microsoft.com/office/drawing/2014/main" id="{80E9D8B5-3B72-F28F-AC66-FD9177722464}"/>
              </a:ext>
            </a:extLst>
          </p:cNvPr>
          <p:cNvPicPr>
            <a:picLocks noChangeAspect="1"/>
          </p:cNvPicPr>
          <p:nvPr/>
        </p:nvPicPr>
        <p:blipFill>
          <a:blip r:embed="rId4"/>
          <a:stretch>
            <a:fillRect/>
          </a:stretch>
        </p:blipFill>
        <p:spPr>
          <a:xfrm>
            <a:off x="3353594" y="5804477"/>
            <a:ext cx="2463800" cy="347941"/>
          </a:xfrm>
          <a:prstGeom prst="rect">
            <a:avLst/>
          </a:prstGeom>
        </p:spPr>
      </p:pic>
    </p:spTree>
    <p:extLst>
      <p:ext uri="{BB962C8B-B14F-4D97-AF65-F5344CB8AC3E}">
        <p14:creationId xmlns:p14="http://schemas.microsoft.com/office/powerpoint/2010/main" val="55105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D5FDC53-30AA-BE57-1278-044F1DA7BD71}"/>
              </a:ext>
            </a:extLst>
          </p:cNvPr>
          <p:cNvPicPr>
            <a:picLocks noChangeAspect="1" noChangeArrowheads="1"/>
          </p:cNvPicPr>
          <p:nvPr/>
        </p:nvPicPr>
        <p:blipFill>
          <a:blip r:embed="rId2" cstate="print"/>
          <a:srcRect/>
          <a:stretch>
            <a:fillRect/>
          </a:stretch>
        </p:blipFill>
        <p:spPr bwMode="auto">
          <a:xfrm>
            <a:off x="484188" y="194340"/>
            <a:ext cx="8202612" cy="239712"/>
          </a:xfrm>
          <a:prstGeom prst="rect">
            <a:avLst/>
          </a:prstGeom>
          <a:noFill/>
          <a:ln w="9525">
            <a:noFill/>
            <a:round/>
            <a:headEnd/>
            <a:tailEnd/>
          </a:ln>
        </p:spPr>
      </p:pic>
      <p:sp>
        <p:nvSpPr>
          <p:cNvPr id="7" name="TextBox 6">
            <a:extLst>
              <a:ext uri="{FF2B5EF4-FFF2-40B4-BE49-F238E27FC236}">
                <a16:creationId xmlns:a16="http://schemas.microsoft.com/office/drawing/2014/main" id="{CEC4997D-FC1F-ED1C-861F-23376B6754EB}"/>
              </a:ext>
            </a:extLst>
          </p:cNvPr>
          <p:cNvSpPr txBox="1"/>
          <p:nvPr/>
        </p:nvSpPr>
        <p:spPr>
          <a:xfrm>
            <a:off x="484188" y="1398744"/>
            <a:ext cx="8202612"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a:cs typeface="Times New Roman"/>
              </a:rPr>
              <a:t>Log-odds, </a:t>
            </a:r>
            <a:r>
              <a:rPr lang="en-US" sz="2400" i="1" dirty="0">
                <a:latin typeface="Symbol" pitchFamily="2" charset="2"/>
                <a:cs typeface="Times New Roman"/>
              </a:rPr>
              <a:t>a</a:t>
            </a:r>
            <a:r>
              <a:rPr lang="en-US" sz="2400" dirty="0">
                <a:latin typeface="Times New Roman"/>
                <a:cs typeface="Times New Roman"/>
              </a:rPr>
              <a:t>, are defined as:</a:t>
            </a:r>
            <a:endParaRPr lang="en-US" sz="2400" dirty="0"/>
          </a:p>
        </p:txBody>
      </p:sp>
      <p:sp>
        <p:nvSpPr>
          <p:cNvPr id="10" name="TextBox 9">
            <a:extLst>
              <a:ext uri="{FF2B5EF4-FFF2-40B4-BE49-F238E27FC236}">
                <a16:creationId xmlns:a16="http://schemas.microsoft.com/office/drawing/2014/main" id="{CF9F2A50-512E-7C3F-027C-11E65862300B}"/>
              </a:ext>
            </a:extLst>
          </p:cNvPr>
          <p:cNvSpPr txBox="1"/>
          <p:nvPr/>
        </p:nvSpPr>
        <p:spPr>
          <a:xfrm>
            <a:off x="893603" y="3126862"/>
            <a:ext cx="6618043" cy="76944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a:cs typeface="Times New Roman"/>
              </a:rPr>
              <a:t>The log-odds scale “stretches out” probability from [0,1] to a score between (-∞, ∞)</a:t>
            </a:r>
          </a:p>
        </p:txBody>
      </p:sp>
      <p:pic>
        <p:nvPicPr>
          <p:cNvPr id="17" name="Picture 16">
            <a:extLst>
              <a:ext uri="{FF2B5EF4-FFF2-40B4-BE49-F238E27FC236}">
                <a16:creationId xmlns:a16="http://schemas.microsoft.com/office/drawing/2014/main" id="{29D1B460-52A5-8E1C-A72E-0B562FBA852F}"/>
              </a:ext>
            </a:extLst>
          </p:cNvPr>
          <p:cNvPicPr>
            <a:picLocks noChangeAspect="1"/>
          </p:cNvPicPr>
          <p:nvPr/>
        </p:nvPicPr>
        <p:blipFill>
          <a:blip r:embed="rId3"/>
          <a:stretch>
            <a:fillRect/>
          </a:stretch>
        </p:blipFill>
        <p:spPr>
          <a:xfrm>
            <a:off x="3246946" y="2191803"/>
            <a:ext cx="2261486" cy="603664"/>
          </a:xfrm>
          <a:prstGeom prst="rect">
            <a:avLst/>
          </a:prstGeom>
        </p:spPr>
      </p:pic>
      <p:sp>
        <p:nvSpPr>
          <p:cNvPr id="2" name="TextBox 1">
            <a:extLst>
              <a:ext uri="{FF2B5EF4-FFF2-40B4-BE49-F238E27FC236}">
                <a16:creationId xmlns:a16="http://schemas.microsoft.com/office/drawing/2014/main" id="{A266083B-5283-43A4-8A2A-CCD7308CAA65}"/>
              </a:ext>
            </a:extLst>
          </p:cNvPr>
          <p:cNvSpPr txBox="1"/>
          <p:nvPr/>
        </p:nvSpPr>
        <p:spPr>
          <a:xfrm>
            <a:off x="794543" y="4393315"/>
            <a:ext cx="6618043" cy="430887"/>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a:cs typeface="Times New Roman"/>
              </a:rPr>
              <a:t>Inversely:</a:t>
            </a:r>
          </a:p>
        </p:txBody>
      </p:sp>
      <p:pic>
        <p:nvPicPr>
          <p:cNvPr id="9" name="Picture 8">
            <a:extLst>
              <a:ext uri="{FF2B5EF4-FFF2-40B4-BE49-F238E27FC236}">
                <a16:creationId xmlns:a16="http://schemas.microsoft.com/office/drawing/2014/main" id="{863128C5-F059-F8EE-9847-BD8854975CE6}"/>
              </a:ext>
            </a:extLst>
          </p:cNvPr>
          <p:cNvPicPr>
            <a:picLocks noChangeAspect="1"/>
          </p:cNvPicPr>
          <p:nvPr/>
        </p:nvPicPr>
        <p:blipFill>
          <a:blip r:embed="rId4"/>
          <a:stretch>
            <a:fillRect/>
          </a:stretch>
        </p:blipFill>
        <p:spPr>
          <a:xfrm>
            <a:off x="2846069" y="5102503"/>
            <a:ext cx="2820669" cy="741268"/>
          </a:xfrm>
          <a:prstGeom prst="rect">
            <a:avLst/>
          </a:prstGeom>
        </p:spPr>
      </p:pic>
      <p:sp>
        <p:nvSpPr>
          <p:cNvPr id="15" name="TextBox 14">
            <a:extLst>
              <a:ext uri="{FF2B5EF4-FFF2-40B4-BE49-F238E27FC236}">
                <a16:creationId xmlns:a16="http://schemas.microsoft.com/office/drawing/2014/main" id="{84BA5AC3-1099-900B-9E77-BFC661E20F6E}"/>
              </a:ext>
            </a:extLst>
          </p:cNvPr>
          <p:cNvSpPr txBox="1"/>
          <p:nvPr/>
        </p:nvSpPr>
        <p:spPr>
          <a:xfrm>
            <a:off x="5856743" y="5274590"/>
            <a:ext cx="315182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Change of variables from </a:t>
            </a:r>
            <a:r>
              <a:rPr lang="en-US" i="1" dirty="0">
                <a:latin typeface="Symbol" pitchFamily="2" charset="2"/>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to </a:t>
            </a:r>
            <a:r>
              <a:rPr lang="en-US" i="1" dirty="0">
                <a:latin typeface="Symbol" pitchFamily="2" charset="2"/>
                <a:cs typeface="Times New Roman" panose="02020603050405020304" pitchFamily="18" charset="0"/>
              </a:rPr>
              <a:t>p</a:t>
            </a:r>
          </a:p>
        </p:txBody>
      </p:sp>
      <p:sp>
        <p:nvSpPr>
          <p:cNvPr id="16" name="TextBox 15">
            <a:extLst>
              <a:ext uri="{FF2B5EF4-FFF2-40B4-BE49-F238E27FC236}">
                <a16:creationId xmlns:a16="http://schemas.microsoft.com/office/drawing/2014/main" id="{2190DBD8-04F9-D491-A579-75749B69D6C1}"/>
              </a:ext>
            </a:extLst>
          </p:cNvPr>
          <p:cNvSpPr txBox="1"/>
          <p:nvPr/>
        </p:nvSpPr>
        <p:spPr>
          <a:xfrm>
            <a:off x="581848" y="544883"/>
            <a:ext cx="7808548" cy="707886"/>
          </a:xfrm>
          <a:prstGeom prst="rect">
            <a:avLst/>
          </a:prstGeom>
          <a:noFill/>
        </p:spPr>
        <p:txBody>
          <a:bodyPr wrap="none" rtlCol="0">
            <a:spAutoFit/>
          </a:bodyPr>
          <a:lstStyle/>
          <a:p>
            <a:r>
              <a:rPr lang="en-US" sz="4000" dirty="0">
                <a:latin typeface="Times New Roman"/>
                <a:cs typeface="Times New Roman"/>
              </a:rPr>
              <a:t>Another Example: Compromise Risk</a:t>
            </a:r>
          </a:p>
        </p:txBody>
      </p:sp>
    </p:spTree>
    <p:extLst>
      <p:ext uri="{BB962C8B-B14F-4D97-AF65-F5344CB8AC3E}">
        <p14:creationId xmlns:p14="http://schemas.microsoft.com/office/powerpoint/2010/main" val="91471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D5FDC53-30AA-BE57-1278-044F1DA7BD71}"/>
              </a:ext>
            </a:extLst>
          </p:cNvPr>
          <p:cNvPicPr>
            <a:picLocks noChangeAspect="1" noChangeArrowheads="1"/>
          </p:cNvPicPr>
          <p:nvPr/>
        </p:nvPicPr>
        <p:blipFill>
          <a:blip r:embed="rId2" cstate="print"/>
          <a:srcRect/>
          <a:stretch>
            <a:fillRect/>
          </a:stretch>
        </p:blipFill>
        <p:spPr bwMode="auto">
          <a:xfrm>
            <a:off x="484188" y="194340"/>
            <a:ext cx="8202612" cy="239712"/>
          </a:xfrm>
          <a:prstGeom prst="rect">
            <a:avLst/>
          </a:prstGeom>
          <a:noFill/>
          <a:ln w="9525">
            <a:noFill/>
            <a:round/>
            <a:headEnd/>
            <a:tailEnd/>
          </a:ln>
        </p:spPr>
      </p:pic>
      <p:pic>
        <p:nvPicPr>
          <p:cNvPr id="3" name="Picture 2">
            <a:extLst>
              <a:ext uri="{FF2B5EF4-FFF2-40B4-BE49-F238E27FC236}">
                <a16:creationId xmlns:a16="http://schemas.microsoft.com/office/drawing/2014/main" id="{6A952636-DD36-7886-2535-A0F3F8EC97DA}"/>
              </a:ext>
            </a:extLst>
          </p:cNvPr>
          <p:cNvPicPr>
            <a:picLocks noChangeAspect="1"/>
          </p:cNvPicPr>
          <p:nvPr/>
        </p:nvPicPr>
        <p:blipFill>
          <a:blip r:embed="rId3"/>
          <a:stretch>
            <a:fillRect/>
          </a:stretch>
        </p:blipFill>
        <p:spPr>
          <a:xfrm>
            <a:off x="3540475" y="3369690"/>
            <a:ext cx="1118563" cy="311179"/>
          </a:xfrm>
          <a:prstGeom prst="rect">
            <a:avLst/>
          </a:prstGeom>
        </p:spPr>
      </p:pic>
      <p:pic>
        <p:nvPicPr>
          <p:cNvPr id="8" name="Picture 7">
            <a:extLst>
              <a:ext uri="{FF2B5EF4-FFF2-40B4-BE49-F238E27FC236}">
                <a16:creationId xmlns:a16="http://schemas.microsoft.com/office/drawing/2014/main" id="{077F48C0-8C35-3233-AD60-588F93BC7BE8}"/>
              </a:ext>
            </a:extLst>
          </p:cNvPr>
          <p:cNvPicPr>
            <a:picLocks noChangeAspect="1"/>
          </p:cNvPicPr>
          <p:nvPr/>
        </p:nvPicPr>
        <p:blipFill>
          <a:blip r:embed="rId4"/>
          <a:stretch>
            <a:fillRect/>
          </a:stretch>
        </p:blipFill>
        <p:spPr>
          <a:xfrm>
            <a:off x="3540476" y="3869197"/>
            <a:ext cx="1160614" cy="311179"/>
          </a:xfrm>
          <a:prstGeom prst="rect">
            <a:avLst/>
          </a:prstGeom>
        </p:spPr>
      </p:pic>
      <p:pic>
        <p:nvPicPr>
          <p:cNvPr id="11" name="Picture 10">
            <a:extLst>
              <a:ext uri="{FF2B5EF4-FFF2-40B4-BE49-F238E27FC236}">
                <a16:creationId xmlns:a16="http://schemas.microsoft.com/office/drawing/2014/main" id="{8F4E97EC-7AEA-FCBA-37D9-45977ED40164}"/>
              </a:ext>
            </a:extLst>
          </p:cNvPr>
          <p:cNvPicPr>
            <a:picLocks noChangeAspect="1"/>
          </p:cNvPicPr>
          <p:nvPr/>
        </p:nvPicPr>
        <p:blipFill>
          <a:blip r:embed="rId5"/>
          <a:stretch>
            <a:fillRect/>
          </a:stretch>
        </p:blipFill>
        <p:spPr>
          <a:xfrm>
            <a:off x="2674313" y="4592474"/>
            <a:ext cx="2555218" cy="616210"/>
          </a:xfrm>
          <a:prstGeom prst="rect">
            <a:avLst/>
          </a:prstGeom>
        </p:spPr>
      </p:pic>
      <p:pic>
        <p:nvPicPr>
          <p:cNvPr id="12" name="Picture 11">
            <a:extLst>
              <a:ext uri="{FF2B5EF4-FFF2-40B4-BE49-F238E27FC236}">
                <a16:creationId xmlns:a16="http://schemas.microsoft.com/office/drawing/2014/main" id="{008036FB-1F86-5650-956C-EBB812B51F3A}"/>
              </a:ext>
            </a:extLst>
          </p:cNvPr>
          <p:cNvPicPr>
            <a:picLocks noChangeAspect="1"/>
          </p:cNvPicPr>
          <p:nvPr/>
        </p:nvPicPr>
        <p:blipFill>
          <a:blip r:embed="rId6"/>
          <a:stretch>
            <a:fillRect/>
          </a:stretch>
        </p:blipFill>
        <p:spPr>
          <a:xfrm>
            <a:off x="2633790" y="5358397"/>
            <a:ext cx="2201923" cy="616210"/>
          </a:xfrm>
          <a:prstGeom prst="rect">
            <a:avLst/>
          </a:prstGeom>
        </p:spPr>
      </p:pic>
      <p:sp>
        <p:nvSpPr>
          <p:cNvPr id="16" name="TextBox 15">
            <a:extLst>
              <a:ext uri="{FF2B5EF4-FFF2-40B4-BE49-F238E27FC236}">
                <a16:creationId xmlns:a16="http://schemas.microsoft.com/office/drawing/2014/main" id="{F2A2A330-201B-3795-B55F-2C4ECE55B8AF}"/>
              </a:ext>
            </a:extLst>
          </p:cNvPr>
          <p:cNvSpPr txBox="1"/>
          <p:nvPr/>
        </p:nvSpPr>
        <p:spPr>
          <a:xfrm>
            <a:off x="0" y="2693421"/>
            <a:ext cx="7903845" cy="461665"/>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change-of-variables:</a:t>
            </a:r>
          </a:p>
        </p:txBody>
      </p:sp>
      <p:sp>
        <p:nvSpPr>
          <p:cNvPr id="18" name="TextBox 17">
            <a:extLst>
              <a:ext uri="{FF2B5EF4-FFF2-40B4-BE49-F238E27FC236}">
                <a16:creationId xmlns:a16="http://schemas.microsoft.com/office/drawing/2014/main" id="{72C32F72-F500-E4E4-AD0C-6975E3070FD4}"/>
              </a:ext>
            </a:extLst>
          </p:cNvPr>
          <p:cNvSpPr txBox="1"/>
          <p:nvPr/>
        </p:nvSpPr>
        <p:spPr>
          <a:xfrm>
            <a:off x="2074200" y="3340613"/>
            <a:ext cx="11785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 general:</a:t>
            </a:r>
          </a:p>
        </p:txBody>
      </p:sp>
      <p:sp>
        <p:nvSpPr>
          <p:cNvPr id="19" name="TextBox 18">
            <a:extLst>
              <a:ext uri="{FF2B5EF4-FFF2-40B4-BE49-F238E27FC236}">
                <a16:creationId xmlns:a16="http://schemas.microsoft.com/office/drawing/2014/main" id="{D7E16F55-9B61-AF21-DF48-28AE62CCCCC6}"/>
              </a:ext>
            </a:extLst>
          </p:cNvPr>
          <p:cNvSpPr txBox="1"/>
          <p:nvPr/>
        </p:nvSpPr>
        <p:spPr>
          <a:xfrm>
            <a:off x="2555101" y="3835911"/>
            <a:ext cx="6976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a:t>
            </a:r>
          </a:p>
        </p:txBody>
      </p:sp>
      <p:sp>
        <p:nvSpPr>
          <p:cNvPr id="20" name="TextBox 19">
            <a:extLst>
              <a:ext uri="{FF2B5EF4-FFF2-40B4-BE49-F238E27FC236}">
                <a16:creationId xmlns:a16="http://schemas.microsoft.com/office/drawing/2014/main" id="{4F881207-BE8A-9AA1-E59D-DB24DFC853A2}"/>
              </a:ext>
            </a:extLst>
          </p:cNvPr>
          <p:cNvSpPr txBox="1"/>
          <p:nvPr/>
        </p:nvSpPr>
        <p:spPr>
          <a:xfrm>
            <a:off x="1404926" y="4758525"/>
            <a:ext cx="11785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 general:</a:t>
            </a:r>
          </a:p>
        </p:txBody>
      </p:sp>
      <p:sp>
        <p:nvSpPr>
          <p:cNvPr id="21" name="TextBox 20">
            <a:extLst>
              <a:ext uri="{FF2B5EF4-FFF2-40B4-BE49-F238E27FC236}">
                <a16:creationId xmlns:a16="http://schemas.microsoft.com/office/drawing/2014/main" id="{A3B32516-6520-C15A-1C74-70BFD21F88EA}"/>
              </a:ext>
            </a:extLst>
          </p:cNvPr>
          <p:cNvSpPr txBox="1"/>
          <p:nvPr/>
        </p:nvSpPr>
        <p:spPr>
          <a:xfrm>
            <a:off x="1885827" y="5516713"/>
            <a:ext cx="6976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a:t>
            </a:r>
          </a:p>
        </p:txBody>
      </p:sp>
      <p:pic>
        <p:nvPicPr>
          <p:cNvPr id="22" name="Picture 21">
            <a:extLst>
              <a:ext uri="{FF2B5EF4-FFF2-40B4-BE49-F238E27FC236}">
                <a16:creationId xmlns:a16="http://schemas.microsoft.com/office/drawing/2014/main" id="{83813281-34B8-F569-9ACF-6519E08D30D5}"/>
              </a:ext>
            </a:extLst>
          </p:cNvPr>
          <p:cNvPicPr>
            <a:picLocks noChangeAspect="1"/>
          </p:cNvPicPr>
          <p:nvPr/>
        </p:nvPicPr>
        <p:blipFill>
          <a:blip r:embed="rId7"/>
          <a:stretch>
            <a:fillRect/>
          </a:stretch>
        </p:blipFill>
        <p:spPr>
          <a:xfrm>
            <a:off x="6784340" y="5358397"/>
            <a:ext cx="1902460" cy="660358"/>
          </a:xfrm>
          <a:prstGeom prst="rect">
            <a:avLst/>
          </a:prstGeom>
        </p:spPr>
      </p:pic>
      <p:sp>
        <p:nvSpPr>
          <p:cNvPr id="23" name="TextBox 22">
            <a:extLst>
              <a:ext uri="{FF2B5EF4-FFF2-40B4-BE49-F238E27FC236}">
                <a16:creationId xmlns:a16="http://schemas.microsoft.com/office/drawing/2014/main" id="{95AC3AEE-ECF5-0286-32AE-8A6CC52B4035}"/>
              </a:ext>
            </a:extLst>
          </p:cNvPr>
          <p:cNvSpPr txBox="1"/>
          <p:nvPr/>
        </p:nvSpPr>
        <p:spPr>
          <a:xfrm>
            <a:off x="3810" y="1279911"/>
            <a:ext cx="7903845" cy="830997"/>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Let’s parameterize in terms of </a:t>
            </a:r>
            <a:r>
              <a:rPr lang="en-US" sz="2400" i="1" dirty="0">
                <a:latin typeface="Symbol" pitchFamily="2" charset="2"/>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but let’s assign a uniform prior to </a:t>
            </a:r>
            <a:r>
              <a:rPr lang="en-US" sz="2400" i="1" dirty="0">
                <a:latin typeface="Symbol" pitchFamily="2" charset="2"/>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p>
        </p:txBody>
      </p:sp>
      <p:pic>
        <p:nvPicPr>
          <p:cNvPr id="24" name="Picture 23">
            <a:extLst>
              <a:ext uri="{FF2B5EF4-FFF2-40B4-BE49-F238E27FC236}">
                <a16:creationId xmlns:a16="http://schemas.microsoft.com/office/drawing/2014/main" id="{4B13B070-EAEF-C86D-0284-67107331C7D1}"/>
              </a:ext>
            </a:extLst>
          </p:cNvPr>
          <p:cNvPicPr>
            <a:picLocks noChangeAspect="1"/>
          </p:cNvPicPr>
          <p:nvPr/>
        </p:nvPicPr>
        <p:blipFill>
          <a:blip r:embed="rId8"/>
          <a:stretch>
            <a:fillRect/>
          </a:stretch>
        </p:blipFill>
        <p:spPr>
          <a:xfrm>
            <a:off x="3902698" y="1865905"/>
            <a:ext cx="3723925" cy="676279"/>
          </a:xfrm>
          <a:prstGeom prst="rect">
            <a:avLst/>
          </a:prstGeom>
        </p:spPr>
      </p:pic>
      <p:pic>
        <p:nvPicPr>
          <p:cNvPr id="25" name="Picture 24">
            <a:extLst>
              <a:ext uri="{FF2B5EF4-FFF2-40B4-BE49-F238E27FC236}">
                <a16:creationId xmlns:a16="http://schemas.microsoft.com/office/drawing/2014/main" id="{3330A3DE-3810-BA25-9D7D-7B310C55A431}"/>
              </a:ext>
            </a:extLst>
          </p:cNvPr>
          <p:cNvPicPr>
            <a:picLocks noChangeAspect="1"/>
          </p:cNvPicPr>
          <p:nvPr/>
        </p:nvPicPr>
        <p:blipFill>
          <a:blip r:embed="rId9"/>
          <a:stretch>
            <a:fillRect/>
          </a:stretch>
        </p:blipFill>
        <p:spPr>
          <a:xfrm>
            <a:off x="3332492" y="6161699"/>
            <a:ext cx="3325659" cy="660358"/>
          </a:xfrm>
          <a:prstGeom prst="rect">
            <a:avLst/>
          </a:prstGeom>
        </p:spPr>
      </p:pic>
      <p:sp>
        <p:nvSpPr>
          <p:cNvPr id="26" name="TextBox 25">
            <a:extLst>
              <a:ext uri="{FF2B5EF4-FFF2-40B4-BE49-F238E27FC236}">
                <a16:creationId xmlns:a16="http://schemas.microsoft.com/office/drawing/2014/main" id="{114E84BF-CBE3-70AC-6052-E9C7CA7FF92F}"/>
              </a:ext>
            </a:extLst>
          </p:cNvPr>
          <p:cNvSpPr txBox="1"/>
          <p:nvPr/>
        </p:nvSpPr>
        <p:spPr>
          <a:xfrm>
            <a:off x="581848" y="544883"/>
            <a:ext cx="7808548" cy="707886"/>
          </a:xfrm>
          <a:prstGeom prst="rect">
            <a:avLst/>
          </a:prstGeom>
          <a:noFill/>
        </p:spPr>
        <p:txBody>
          <a:bodyPr wrap="none" rtlCol="0">
            <a:spAutoFit/>
          </a:bodyPr>
          <a:lstStyle/>
          <a:p>
            <a:r>
              <a:rPr lang="en-US" sz="4000" dirty="0">
                <a:latin typeface="Times New Roman"/>
                <a:cs typeface="Times New Roman"/>
              </a:rPr>
              <a:t>Another Example: Compromise Risk</a:t>
            </a:r>
          </a:p>
        </p:txBody>
      </p:sp>
    </p:spTree>
    <p:extLst>
      <p:ext uri="{BB962C8B-B14F-4D97-AF65-F5344CB8AC3E}">
        <p14:creationId xmlns:p14="http://schemas.microsoft.com/office/powerpoint/2010/main" val="368032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F2CED7-B949-A6CE-C3DA-FC96EE345D32}"/>
              </a:ext>
            </a:extLst>
          </p:cNvPr>
          <p:cNvSpPr txBox="1"/>
          <p:nvPr/>
        </p:nvSpPr>
        <p:spPr>
          <a:xfrm>
            <a:off x="360188" y="2589937"/>
            <a:ext cx="2807691" cy="830997"/>
          </a:xfrm>
          <a:prstGeom prst="rect">
            <a:avLst/>
          </a:prstGeom>
          <a:noFill/>
        </p:spPr>
        <p:txBody>
          <a:bodyPr wrap="square" rtlCol="0">
            <a:spAutoFit/>
          </a:bodyPr>
          <a:lstStyle/>
          <a:p>
            <a:r>
              <a:rPr lang="en-US" sz="2400" dirty="0">
                <a:latin typeface="Times New Roman"/>
                <a:cs typeface="Times New Roman"/>
              </a:rPr>
              <a:t>DAG for this model with:</a:t>
            </a:r>
          </a:p>
        </p:txBody>
      </p:sp>
      <p:sp>
        <p:nvSpPr>
          <p:cNvPr id="5" name="Oval 4">
            <a:extLst>
              <a:ext uri="{FF2B5EF4-FFF2-40B4-BE49-F238E27FC236}">
                <a16:creationId xmlns:a16="http://schemas.microsoft.com/office/drawing/2014/main" id="{380A5E70-058A-2616-9E04-D06F1B5F5A7C}"/>
              </a:ext>
            </a:extLst>
          </p:cNvPr>
          <p:cNvSpPr/>
          <p:nvPr/>
        </p:nvSpPr>
        <p:spPr>
          <a:xfrm>
            <a:off x="4038604" y="4537434"/>
            <a:ext cx="998212" cy="85481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3A79DF-370F-3811-5F9B-98AE2480C9F8}"/>
              </a:ext>
            </a:extLst>
          </p:cNvPr>
          <p:cNvSpPr/>
          <p:nvPr/>
        </p:nvSpPr>
        <p:spPr>
          <a:xfrm>
            <a:off x="4089440" y="2501037"/>
            <a:ext cx="896539" cy="711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95EBA0-EB9B-3B33-CD8D-C744127BED75}"/>
              </a:ext>
            </a:extLst>
          </p:cNvPr>
          <p:cNvSpPr txBox="1"/>
          <p:nvPr/>
        </p:nvSpPr>
        <p:spPr>
          <a:xfrm>
            <a:off x="4227892" y="2491436"/>
            <a:ext cx="476412" cy="646331"/>
          </a:xfrm>
          <a:prstGeom prst="rect">
            <a:avLst/>
          </a:prstGeom>
          <a:noFill/>
        </p:spPr>
        <p:txBody>
          <a:bodyPr wrap="none" rtlCol="0">
            <a:spAutoFit/>
          </a:bodyPr>
          <a:lstStyle/>
          <a:p>
            <a:r>
              <a:rPr lang="en-US" sz="3600" dirty="0">
                <a:latin typeface="Symbol" charset="2"/>
                <a:cs typeface="Symbol" charset="2"/>
              </a:rPr>
              <a:t>a</a:t>
            </a:r>
            <a:endParaRPr lang="en-US" sz="3600" baseline="30000" dirty="0">
              <a:latin typeface="Symbol" charset="2"/>
              <a:cs typeface="Symbol" charset="2"/>
            </a:endParaRPr>
          </a:p>
        </p:txBody>
      </p:sp>
      <p:sp>
        <p:nvSpPr>
          <p:cNvPr id="8" name="Rectangle 7">
            <a:extLst>
              <a:ext uri="{FF2B5EF4-FFF2-40B4-BE49-F238E27FC236}">
                <a16:creationId xmlns:a16="http://schemas.microsoft.com/office/drawing/2014/main" id="{B654DE9C-A15C-E706-B882-425A445DB60C}"/>
              </a:ext>
            </a:extLst>
          </p:cNvPr>
          <p:cNvSpPr/>
          <p:nvPr/>
        </p:nvSpPr>
        <p:spPr>
          <a:xfrm>
            <a:off x="3057160" y="1396137"/>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4CC9561-85FE-964B-B7AB-F1C7FB7B191D}"/>
              </a:ext>
            </a:extLst>
          </p:cNvPr>
          <p:cNvSpPr txBox="1"/>
          <p:nvPr/>
        </p:nvSpPr>
        <p:spPr>
          <a:xfrm>
            <a:off x="3167879" y="1308606"/>
            <a:ext cx="415498" cy="646331"/>
          </a:xfrm>
          <a:prstGeom prst="rect">
            <a:avLst/>
          </a:prstGeom>
          <a:noFill/>
        </p:spPr>
        <p:txBody>
          <a:bodyPr wrap="none" rtlCol="0">
            <a:spAutoFit/>
          </a:bodyPr>
          <a:lstStyle/>
          <a:p>
            <a:r>
              <a:rPr lang="en-US" sz="3600" dirty="0">
                <a:latin typeface="Times New Roman"/>
                <a:cs typeface="Times New Roman"/>
              </a:rPr>
              <a:t>0</a:t>
            </a:r>
          </a:p>
        </p:txBody>
      </p:sp>
      <p:sp>
        <p:nvSpPr>
          <p:cNvPr id="10" name="Rectangle 9">
            <a:extLst>
              <a:ext uri="{FF2B5EF4-FFF2-40B4-BE49-F238E27FC236}">
                <a16:creationId xmlns:a16="http://schemas.microsoft.com/office/drawing/2014/main" id="{37DFFE85-4793-8E65-6450-385E61A32928}"/>
              </a:ext>
            </a:extLst>
          </p:cNvPr>
          <p:cNvSpPr/>
          <p:nvPr/>
        </p:nvSpPr>
        <p:spPr>
          <a:xfrm>
            <a:off x="5365713" y="1410206"/>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B72E0F-CB54-5A8A-52E1-27AAC863C0EF}"/>
              </a:ext>
            </a:extLst>
          </p:cNvPr>
          <p:cNvSpPr txBox="1"/>
          <p:nvPr/>
        </p:nvSpPr>
        <p:spPr>
          <a:xfrm>
            <a:off x="5508994" y="1322675"/>
            <a:ext cx="415498" cy="646331"/>
          </a:xfrm>
          <a:prstGeom prst="rect">
            <a:avLst/>
          </a:prstGeom>
          <a:noFill/>
        </p:spPr>
        <p:txBody>
          <a:bodyPr wrap="none" rtlCol="0">
            <a:spAutoFit/>
          </a:bodyPr>
          <a:lstStyle/>
          <a:p>
            <a:r>
              <a:rPr lang="en-US" sz="3600" dirty="0">
                <a:latin typeface="Times New Roman"/>
                <a:cs typeface="Times New Roman"/>
              </a:rPr>
              <a:t>1</a:t>
            </a:r>
          </a:p>
        </p:txBody>
      </p:sp>
      <p:cxnSp>
        <p:nvCxnSpPr>
          <p:cNvPr id="12" name="Straight Arrow Connector 11">
            <a:extLst>
              <a:ext uri="{FF2B5EF4-FFF2-40B4-BE49-F238E27FC236}">
                <a16:creationId xmlns:a16="http://schemas.microsoft.com/office/drawing/2014/main" id="{D823556E-698B-7E1A-BB69-2CD169A90959}"/>
              </a:ext>
            </a:extLst>
          </p:cNvPr>
          <p:cNvCxnSpPr>
            <a:cxnSpLocks/>
            <a:stCxn id="8" idx="2"/>
          </p:cNvCxnSpPr>
          <p:nvPr/>
        </p:nvCxnSpPr>
        <p:spPr>
          <a:xfrm>
            <a:off x="3381010" y="1993037"/>
            <a:ext cx="857250" cy="59690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2C082B2-3D12-4D5D-8C02-5DF10506E41B}"/>
              </a:ext>
            </a:extLst>
          </p:cNvPr>
          <p:cNvCxnSpPr>
            <a:stCxn id="10" idx="2"/>
          </p:cNvCxnSpPr>
          <p:nvPr/>
        </p:nvCxnSpPr>
        <p:spPr>
          <a:xfrm flipH="1">
            <a:off x="4835160" y="2007106"/>
            <a:ext cx="854403" cy="58283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EB3043E-0BD8-E389-37CB-70C3B6796D0A}"/>
              </a:ext>
            </a:extLst>
          </p:cNvPr>
          <p:cNvCxnSpPr>
            <a:cxnSpLocks/>
            <a:stCxn id="6" idx="4"/>
          </p:cNvCxnSpPr>
          <p:nvPr/>
        </p:nvCxnSpPr>
        <p:spPr>
          <a:xfrm>
            <a:off x="4537710" y="3212237"/>
            <a:ext cx="0" cy="1325197"/>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1FF6DAA-E188-AA0F-B94D-30A0BF97F743}"/>
              </a:ext>
            </a:extLst>
          </p:cNvPr>
          <p:cNvSpPr txBox="1"/>
          <p:nvPr/>
        </p:nvSpPr>
        <p:spPr>
          <a:xfrm>
            <a:off x="4260078" y="4618817"/>
            <a:ext cx="474810" cy="646331"/>
          </a:xfrm>
          <a:prstGeom prst="rect">
            <a:avLst/>
          </a:prstGeom>
          <a:noFill/>
        </p:spPr>
        <p:txBody>
          <a:bodyPr wrap="none" rtlCol="0">
            <a:spAutoFit/>
          </a:bodyPr>
          <a:lstStyle/>
          <a:p>
            <a:r>
              <a:rPr lang="en-US" sz="3600" i="1" dirty="0" err="1">
                <a:latin typeface="Times New Roman"/>
                <a:cs typeface="Times New Roman"/>
              </a:rPr>
              <a:t>y</a:t>
            </a:r>
            <a:r>
              <a:rPr lang="en-US" sz="3600" i="1" baseline="-25000" dirty="0" err="1">
                <a:latin typeface="Times New Roman"/>
                <a:cs typeface="Times New Roman"/>
              </a:rPr>
              <a:t>i</a:t>
            </a:r>
            <a:endParaRPr lang="en-US" sz="3600" i="1" baseline="-25000" dirty="0">
              <a:latin typeface="Times New Roman"/>
              <a:cs typeface="Times New Roman"/>
            </a:endParaRPr>
          </a:p>
        </p:txBody>
      </p:sp>
      <p:sp>
        <p:nvSpPr>
          <p:cNvPr id="21" name="Rectangle 20">
            <a:extLst>
              <a:ext uri="{FF2B5EF4-FFF2-40B4-BE49-F238E27FC236}">
                <a16:creationId xmlns:a16="http://schemas.microsoft.com/office/drawing/2014/main" id="{FDAA16A5-93A0-DBA6-3AE2-153711E4B264}"/>
              </a:ext>
            </a:extLst>
          </p:cNvPr>
          <p:cNvSpPr/>
          <p:nvPr/>
        </p:nvSpPr>
        <p:spPr>
          <a:xfrm>
            <a:off x="3872824" y="4228661"/>
            <a:ext cx="1492890" cy="1539127"/>
          </a:xfrm>
          <a:prstGeom prst="rect">
            <a:avLst/>
          </a:pr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EF5EFC4-C5FC-6DE3-B4BB-CE91713F2984}"/>
              </a:ext>
            </a:extLst>
          </p:cNvPr>
          <p:cNvSpPr txBox="1"/>
          <p:nvPr/>
        </p:nvSpPr>
        <p:spPr>
          <a:xfrm>
            <a:off x="4483130" y="5435182"/>
            <a:ext cx="911830" cy="369332"/>
          </a:xfrm>
          <a:prstGeom prst="rect">
            <a:avLst/>
          </a:prstGeom>
          <a:noFill/>
        </p:spPr>
        <p:txBody>
          <a:bodyPr wrap="square">
            <a:spAutoFit/>
          </a:bodyPr>
          <a:lstStyle/>
          <a:p>
            <a:r>
              <a:rPr lang="en-US" sz="1800" i="1" dirty="0" err="1">
                <a:latin typeface="Times New Roman"/>
                <a:cs typeface="Times New Roman"/>
              </a:rPr>
              <a:t>i</a:t>
            </a:r>
            <a:r>
              <a:rPr lang="en-US" sz="1800" dirty="0">
                <a:latin typeface="Times New Roman"/>
                <a:cs typeface="Times New Roman"/>
              </a:rPr>
              <a:t>=1:100</a:t>
            </a:r>
            <a:endParaRPr lang="en-US" dirty="0"/>
          </a:p>
        </p:txBody>
      </p:sp>
      <p:pic>
        <p:nvPicPr>
          <p:cNvPr id="26" name="Picture 25">
            <a:extLst>
              <a:ext uri="{FF2B5EF4-FFF2-40B4-BE49-F238E27FC236}">
                <a16:creationId xmlns:a16="http://schemas.microsoft.com/office/drawing/2014/main" id="{6ABD1F4F-2773-34DD-DB75-B77E9650B829}"/>
              </a:ext>
            </a:extLst>
          </p:cNvPr>
          <p:cNvPicPr>
            <a:picLocks noChangeAspect="1"/>
          </p:cNvPicPr>
          <p:nvPr/>
        </p:nvPicPr>
        <p:blipFill>
          <a:blip r:embed="rId2"/>
          <a:stretch>
            <a:fillRect/>
          </a:stretch>
        </p:blipFill>
        <p:spPr>
          <a:xfrm>
            <a:off x="5198491" y="2523556"/>
            <a:ext cx="3656342" cy="722563"/>
          </a:xfrm>
          <a:prstGeom prst="rect">
            <a:avLst/>
          </a:prstGeom>
        </p:spPr>
      </p:pic>
      <p:cxnSp>
        <p:nvCxnSpPr>
          <p:cNvPr id="28" name="Straight Arrow Connector 27">
            <a:extLst>
              <a:ext uri="{FF2B5EF4-FFF2-40B4-BE49-F238E27FC236}">
                <a16:creationId xmlns:a16="http://schemas.microsoft.com/office/drawing/2014/main" id="{BA2BC04B-1265-B5D0-7A5E-8F493481568E}"/>
              </a:ext>
            </a:extLst>
          </p:cNvPr>
          <p:cNvCxnSpPr/>
          <p:nvPr/>
        </p:nvCxnSpPr>
        <p:spPr>
          <a:xfrm flipV="1">
            <a:off x="6229350" y="3051602"/>
            <a:ext cx="0" cy="605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68836A6F-7D4F-EEC9-F2A3-C082358F9170}"/>
              </a:ext>
            </a:extLst>
          </p:cNvPr>
          <p:cNvCxnSpPr>
            <a:cxnSpLocks/>
          </p:cNvCxnSpPr>
          <p:nvPr/>
        </p:nvCxnSpPr>
        <p:spPr>
          <a:xfrm flipV="1">
            <a:off x="8084820" y="3269387"/>
            <a:ext cx="0" cy="4453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76C717F2-8E77-63ED-F015-B033B6B43AE4}"/>
              </a:ext>
            </a:extLst>
          </p:cNvPr>
          <p:cNvPicPr>
            <a:picLocks noChangeAspect="1"/>
          </p:cNvPicPr>
          <p:nvPr/>
        </p:nvPicPr>
        <p:blipFill>
          <a:blip r:embed="rId3"/>
          <a:stretch>
            <a:fillRect/>
          </a:stretch>
        </p:blipFill>
        <p:spPr>
          <a:xfrm>
            <a:off x="5878771" y="3646170"/>
            <a:ext cx="534691" cy="299751"/>
          </a:xfrm>
          <a:prstGeom prst="rect">
            <a:avLst/>
          </a:prstGeom>
        </p:spPr>
      </p:pic>
      <p:pic>
        <p:nvPicPr>
          <p:cNvPr id="34" name="Picture 33">
            <a:extLst>
              <a:ext uri="{FF2B5EF4-FFF2-40B4-BE49-F238E27FC236}">
                <a16:creationId xmlns:a16="http://schemas.microsoft.com/office/drawing/2014/main" id="{9D3A2A91-D568-2D3D-A1E4-D08E3CA09C49}"/>
              </a:ext>
            </a:extLst>
          </p:cNvPr>
          <p:cNvPicPr>
            <a:picLocks noChangeAspect="1"/>
          </p:cNvPicPr>
          <p:nvPr/>
        </p:nvPicPr>
        <p:blipFill rotWithShape="1">
          <a:blip r:embed="rId4"/>
          <a:srcRect t="-9419" r="79306" b="-1"/>
          <a:stretch/>
        </p:blipFill>
        <p:spPr>
          <a:xfrm>
            <a:off x="7887970" y="3707542"/>
            <a:ext cx="393700" cy="722563"/>
          </a:xfrm>
          <a:prstGeom prst="rect">
            <a:avLst/>
          </a:prstGeom>
        </p:spPr>
      </p:pic>
      <p:pic>
        <p:nvPicPr>
          <p:cNvPr id="36" name="Picture 2">
            <a:extLst>
              <a:ext uri="{FF2B5EF4-FFF2-40B4-BE49-F238E27FC236}">
                <a16:creationId xmlns:a16="http://schemas.microsoft.com/office/drawing/2014/main" id="{E87DD279-BB16-E883-1CDE-A25CC24B7A57}"/>
              </a:ext>
            </a:extLst>
          </p:cNvPr>
          <p:cNvPicPr>
            <a:picLocks noChangeAspect="1" noChangeArrowheads="1"/>
          </p:cNvPicPr>
          <p:nvPr/>
        </p:nvPicPr>
        <p:blipFill>
          <a:blip r:embed="rId5" cstate="print"/>
          <a:srcRect/>
          <a:stretch>
            <a:fillRect/>
          </a:stretch>
        </p:blipFill>
        <p:spPr bwMode="auto">
          <a:xfrm>
            <a:off x="484188" y="194340"/>
            <a:ext cx="8202612" cy="239712"/>
          </a:xfrm>
          <a:prstGeom prst="rect">
            <a:avLst/>
          </a:prstGeom>
          <a:noFill/>
          <a:ln w="9525">
            <a:noFill/>
            <a:round/>
            <a:headEnd/>
            <a:tailEnd/>
          </a:ln>
        </p:spPr>
      </p:pic>
      <p:pic>
        <p:nvPicPr>
          <p:cNvPr id="38" name="Picture 37">
            <a:extLst>
              <a:ext uri="{FF2B5EF4-FFF2-40B4-BE49-F238E27FC236}">
                <a16:creationId xmlns:a16="http://schemas.microsoft.com/office/drawing/2014/main" id="{5C80999F-A8EA-818D-3B6A-4E7AD613C70F}"/>
              </a:ext>
            </a:extLst>
          </p:cNvPr>
          <p:cNvPicPr>
            <a:picLocks noChangeAspect="1"/>
          </p:cNvPicPr>
          <p:nvPr/>
        </p:nvPicPr>
        <p:blipFill>
          <a:blip r:embed="rId6"/>
          <a:stretch>
            <a:fillRect/>
          </a:stretch>
        </p:blipFill>
        <p:spPr>
          <a:xfrm>
            <a:off x="3394995" y="5918092"/>
            <a:ext cx="2448547" cy="837451"/>
          </a:xfrm>
          <a:prstGeom prst="rect">
            <a:avLst/>
          </a:prstGeom>
        </p:spPr>
      </p:pic>
      <p:pic>
        <p:nvPicPr>
          <p:cNvPr id="39" name="Picture 38">
            <a:extLst>
              <a:ext uri="{FF2B5EF4-FFF2-40B4-BE49-F238E27FC236}">
                <a16:creationId xmlns:a16="http://schemas.microsoft.com/office/drawing/2014/main" id="{705C372B-9FE0-DC2B-1861-C3B39CC654B1}"/>
              </a:ext>
            </a:extLst>
          </p:cNvPr>
          <p:cNvPicPr>
            <a:picLocks noChangeAspect="1"/>
          </p:cNvPicPr>
          <p:nvPr/>
        </p:nvPicPr>
        <p:blipFill>
          <a:blip r:embed="rId7"/>
          <a:stretch>
            <a:fillRect/>
          </a:stretch>
        </p:blipFill>
        <p:spPr>
          <a:xfrm>
            <a:off x="862330" y="3462135"/>
            <a:ext cx="1491752" cy="667820"/>
          </a:xfrm>
          <a:prstGeom prst="rect">
            <a:avLst/>
          </a:prstGeom>
        </p:spPr>
      </p:pic>
      <p:sp>
        <p:nvSpPr>
          <p:cNvPr id="40" name="TextBox 39">
            <a:extLst>
              <a:ext uri="{FF2B5EF4-FFF2-40B4-BE49-F238E27FC236}">
                <a16:creationId xmlns:a16="http://schemas.microsoft.com/office/drawing/2014/main" id="{0C23044A-FB5D-3C99-FDD8-34657B9324EF}"/>
              </a:ext>
            </a:extLst>
          </p:cNvPr>
          <p:cNvSpPr txBox="1"/>
          <p:nvPr/>
        </p:nvSpPr>
        <p:spPr>
          <a:xfrm>
            <a:off x="581848" y="544883"/>
            <a:ext cx="7808548" cy="707886"/>
          </a:xfrm>
          <a:prstGeom prst="rect">
            <a:avLst/>
          </a:prstGeom>
          <a:noFill/>
        </p:spPr>
        <p:txBody>
          <a:bodyPr wrap="none" rtlCol="0">
            <a:spAutoFit/>
          </a:bodyPr>
          <a:lstStyle/>
          <a:p>
            <a:r>
              <a:rPr lang="en-US" sz="4000" dirty="0">
                <a:latin typeface="Times New Roman"/>
                <a:cs typeface="Times New Roman"/>
              </a:rPr>
              <a:t>Another Example: Compromise Risk</a:t>
            </a:r>
          </a:p>
        </p:txBody>
      </p:sp>
    </p:spTree>
    <p:extLst>
      <p:ext uri="{BB962C8B-B14F-4D97-AF65-F5344CB8AC3E}">
        <p14:creationId xmlns:p14="http://schemas.microsoft.com/office/powerpoint/2010/main" val="26939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358AA3-E9E0-6EFF-7400-3D989F3DD8F2}"/>
              </a:ext>
            </a:extLst>
          </p:cNvPr>
          <p:cNvSpPr/>
          <p:nvPr/>
        </p:nvSpPr>
        <p:spPr>
          <a:xfrm>
            <a:off x="194310" y="860515"/>
            <a:ext cx="8747486" cy="5016758"/>
          </a:xfrm>
          <a:prstGeom prst="rect">
            <a:avLst/>
          </a:prstGeom>
          <a:solidFill>
            <a:srgbClr val="000C78"/>
          </a:solidFill>
        </p:spPr>
        <p:txBody>
          <a:bodyPr wrap="square">
            <a:spAutoFit/>
          </a:bodyPr>
          <a:lstStyle/>
          <a:p>
            <a:r>
              <a:rPr lang="en-US" sz="1600" dirty="0">
                <a:solidFill>
                  <a:schemeClr val="accent6"/>
                </a:solidFill>
                <a:latin typeface="Courier"/>
                <a:cs typeface="Courier"/>
              </a:rPr>
              <a:t>data</a:t>
            </a:r>
            <a:r>
              <a:rPr lang="en-US" sz="1600" dirty="0">
                <a:solidFill>
                  <a:schemeClr val="bg1"/>
                </a:solidFill>
                <a:latin typeface="Courier"/>
                <a:cs typeface="Courier"/>
              </a:rPr>
              <a:t> {</a:t>
            </a:r>
          </a:p>
          <a:p>
            <a:r>
              <a:rPr lang="en-US" sz="1600" dirty="0">
                <a:solidFill>
                  <a:schemeClr val="bg1"/>
                </a:solidFill>
                <a:latin typeface="Courier"/>
                <a:cs typeface="Courier"/>
              </a:rPr>
              <a:t>  int&lt;lower=0&gt;  n;</a:t>
            </a:r>
          </a:p>
          <a:p>
            <a:r>
              <a:rPr lang="en-US" sz="1600" dirty="0">
                <a:solidFill>
                  <a:schemeClr val="bg1"/>
                </a:solidFill>
                <a:latin typeface="Courier"/>
                <a:cs typeface="Courier"/>
              </a:rPr>
              <a:t>  int&lt;lower=0&gt;  y[n];</a:t>
            </a:r>
          </a:p>
          <a:p>
            <a:r>
              <a:rPr lang="en-US" sz="1600" dirty="0">
                <a:solidFill>
                  <a:schemeClr val="bg1"/>
                </a:solidFill>
                <a:latin typeface="Courier"/>
                <a:cs typeface="Courier"/>
              </a:rPr>
              <a:t>}</a:t>
            </a:r>
          </a:p>
          <a:p>
            <a:r>
              <a:rPr lang="en-US" sz="1600" dirty="0">
                <a:solidFill>
                  <a:schemeClr val="accent6"/>
                </a:solidFill>
                <a:latin typeface="Courier"/>
                <a:cs typeface="Courier"/>
              </a:rPr>
              <a:t>parameters</a:t>
            </a:r>
            <a:r>
              <a:rPr lang="en-US" sz="1600" dirty="0">
                <a:solidFill>
                  <a:schemeClr val="bg1"/>
                </a:solidFill>
                <a:latin typeface="Courier"/>
                <a:cs typeface="Courier"/>
              </a:rPr>
              <a:t> {</a:t>
            </a:r>
          </a:p>
          <a:p>
            <a:r>
              <a:rPr lang="en-US" sz="1600" dirty="0">
                <a:solidFill>
                  <a:schemeClr val="bg1"/>
                </a:solidFill>
                <a:latin typeface="Courier"/>
                <a:cs typeface="Courier"/>
              </a:rPr>
              <a:t>  real alpha; </a:t>
            </a:r>
            <a:r>
              <a:rPr lang="en-US" sz="1600" dirty="0">
                <a:solidFill>
                  <a:srgbClr val="FFFF00"/>
                </a:solidFill>
                <a:latin typeface="Courier"/>
                <a:cs typeface="Courier"/>
              </a:rPr>
              <a:t>// log odds</a:t>
            </a:r>
          </a:p>
          <a:p>
            <a:r>
              <a:rPr lang="en-US" sz="1600" dirty="0">
                <a:solidFill>
                  <a:schemeClr val="bg1"/>
                </a:solidFill>
                <a:latin typeface="Courier"/>
                <a:cs typeface="Courier"/>
              </a:rPr>
              <a:t>}</a:t>
            </a:r>
          </a:p>
          <a:p>
            <a:r>
              <a:rPr lang="en-US" sz="1600" dirty="0">
                <a:solidFill>
                  <a:schemeClr val="accent6"/>
                </a:solidFill>
                <a:latin typeface="Courier"/>
                <a:cs typeface="Courier"/>
              </a:rPr>
              <a:t>transformed parameters</a:t>
            </a:r>
            <a:r>
              <a:rPr lang="en-US" sz="1600" dirty="0">
                <a:solidFill>
                  <a:schemeClr val="bg1"/>
                </a:solidFill>
                <a:latin typeface="Courier"/>
                <a:cs typeface="Courier"/>
              </a:rPr>
              <a:t> {</a:t>
            </a:r>
          </a:p>
          <a:p>
            <a:r>
              <a:rPr lang="en-US" sz="1600" dirty="0">
                <a:solidFill>
                  <a:schemeClr val="bg1"/>
                </a:solidFill>
                <a:latin typeface="Courier"/>
                <a:cs typeface="Courier"/>
              </a:rPr>
              <a:t>  real &lt;lower=0, upper=1&gt; </a:t>
            </a:r>
            <a:r>
              <a:rPr lang="en-US" sz="1600" dirty="0" err="1">
                <a:solidFill>
                  <a:schemeClr val="bg1"/>
                </a:solidFill>
                <a:latin typeface="Courier"/>
                <a:cs typeface="Courier"/>
              </a:rPr>
              <a:t>ppi</a:t>
            </a:r>
            <a:r>
              <a:rPr lang="en-US" sz="1600" dirty="0">
                <a:solidFill>
                  <a:schemeClr val="bg1"/>
                </a:solidFill>
                <a:latin typeface="Courier"/>
                <a:cs typeface="Courier"/>
              </a:rPr>
              <a:t>;</a:t>
            </a:r>
          </a:p>
          <a:p>
            <a:r>
              <a:rPr lang="en-US" sz="1600" dirty="0">
                <a:solidFill>
                  <a:schemeClr val="bg1"/>
                </a:solidFill>
                <a:latin typeface="Courier"/>
                <a:cs typeface="Courier"/>
              </a:rPr>
              <a:t>  </a:t>
            </a:r>
            <a:r>
              <a:rPr lang="en-US" sz="1600" dirty="0" err="1">
                <a:solidFill>
                  <a:schemeClr val="bg1"/>
                </a:solidFill>
                <a:latin typeface="Courier"/>
                <a:cs typeface="Courier"/>
              </a:rPr>
              <a:t>ppi</a:t>
            </a:r>
            <a:r>
              <a:rPr lang="en-US" sz="1600" dirty="0">
                <a:solidFill>
                  <a:schemeClr val="bg1"/>
                </a:solidFill>
                <a:latin typeface="Courier"/>
                <a:cs typeface="Courier"/>
              </a:rPr>
              <a:t> = exp(alpha)/(1+exp(alpha));</a:t>
            </a:r>
          </a:p>
          <a:p>
            <a:r>
              <a:rPr lang="en-US" sz="1600" dirty="0">
                <a:solidFill>
                  <a:schemeClr val="bg1"/>
                </a:solidFill>
                <a:latin typeface="Courier"/>
                <a:cs typeface="Courier"/>
              </a:rPr>
              <a:t>}</a:t>
            </a:r>
          </a:p>
          <a:p>
            <a:r>
              <a:rPr lang="en-US" sz="1600" dirty="0">
                <a:solidFill>
                  <a:schemeClr val="accent6"/>
                </a:solidFill>
                <a:latin typeface="Courier"/>
                <a:cs typeface="Courier"/>
              </a:rPr>
              <a:t>model</a:t>
            </a:r>
            <a:r>
              <a:rPr lang="en-US" sz="1600" dirty="0">
                <a:solidFill>
                  <a:schemeClr val="bg1"/>
                </a:solidFill>
                <a:latin typeface="Courier"/>
                <a:cs typeface="Courier"/>
              </a:rPr>
              <a:t> {</a:t>
            </a:r>
          </a:p>
          <a:p>
            <a:endParaRPr lang="en-US" sz="1600" dirty="0">
              <a:solidFill>
                <a:schemeClr val="bg1"/>
              </a:solidFill>
              <a:latin typeface="Courier"/>
              <a:cs typeface="Courier"/>
            </a:endParaRPr>
          </a:p>
          <a:p>
            <a:r>
              <a:rPr lang="en-US" sz="1600" dirty="0">
                <a:solidFill>
                  <a:schemeClr val="bg1"/>
                </a:solidFill>
                <a:latin typeface="Courier"/>
                <a:cs typeface="Courier"/>
              </a:rPr>
              <a:t>  </a:t>
            </a:r>
            <a:r>
              <a:rPr lang="en-US" sz="1600" dirty="0">
                <a:solidFill>
                  <a:srgbClr val="FFFF00"/>
                </a:solidFill>
                <a:latin typeface="Courier"/>
                <a:cs typeface="Courier"/>
              </a:rPr>
              <a:t>// Prior (includes log </a:t>
            </a:r>
            <a:r>
              <a:rPr lang="en-US" sz="1600" dirty="0" err="1">
                <a:solidFill>
                  <a:srgbClr val="FFFF00"/>
                </a:solidFill>
                <a:latin typeface="Courier"/>
                <a:cs typeface="Courier"/>
              </a:rPr>
              <a:t>jacobian</a:t>
            </a:r>
            <a:r>
              <a:rPr lang="en-US" sz="1600" dirty="0">
                <a:solidFill>
                  <a:srgbClr val="FFFF00"/>
                </a:solidFill>
                <a:latin typeface="Courier"/>
                <a:cs typeface="Courier"/>
              </a:rPr>
              <a:t> for transform, log(</a:t>
            </a:r>
            <a:r>
              <a:rPr lang="en-US" sz="1600" dirty="0" err="1">
                <a:solidFill>
                  <a:srgbClr val="FFFF00"/>
                </a:solidFill>
                <a:latin typeface="Courier"/>
                <a:cs typeface="Courier"/>
              </a:rPr>
              <a:t>dppi</a:t>
            </a:r>
            <a:r>
              <a:rPr lang="en-US" sz="1600" dirty="0">
                <a:solidFill>
                  <a:srgbClr val="FFFF00"/>
                </a:solidFill>
                <a:latin typeface="Courier"/>
                <a:cs typeface="Courier"/>
              </a:rPr>
              <a:t>/</a:t>
            </a:r>
            <a:r>
              <a:rPr lang="en-US" sz="1600" dirty="0" err="1">
                <a:solidFill>
                  <a:srgbClr val="FFFF00"/>
                </a:solidFill>
                <a:latin typeface="Courier"/>
                <a:cs typeface="Courier"/>
              </a:rPr>
              <a:t>dalpha</a:t>
            </a:r>
            <a:r>
              <a:rPr lang="en-US" sz="1600" dirty="0">
                <a:solidFill>
                  <a:srgbClr val="FFFF00"/>
                </a:solidFill>
                <a:latin typeface="Courier"/>
                <a:cs typeface="Courier"/>
              </a:rPr>
              <a:t>) )</a:t>
            </a:r>
          </a:p>
          <a:p>
            <a:r>
              <a:rPr lang="en-US" sz="1600" dirty="0">
                <a:solidFill>
                  <a:schemeClr val="bg1"/>
                </a:solidFill>
                <a:latin typeface="Courier"/>
                <a:cs typeface="Courier"/>
              </a:rPr>
              <a:t>  target += </a:t>
            </a:r>
            <a:r>
              <a:rPr lang="en-US" sz="1600" dirty="0" err="1">
                <a:solidFill>
                  <a:schemeClr val="bg1"/>
                </a:solidFill>
                <a:latin typeface="Courier"/>
                <a:cs typeface="Courier"/>
              </a:rPr>
              <a:t>uniform_lpdf</a:t>
            </a:r>
            <a:r>
              <a:rPr lang="en-US" sz="1600" dirty="0">
                <a:solidFill>
                  <a:schemeClr val="bg1"/>
                </a:solidFill>
                <a:latin typeface="Courier"/>
                <a:cs typeface="Courier"/>
              </a:rPr>
              <a:t>(</a:t>
            </a:r>
            <a:r>
              <a:rPr lang="en-US" sz="1600" dirty="0" err="1">
                <a:solidFill>
                  <a:schemeClr val="bg1"/>
                </a:solidFill>
                <a:latin typeface="Courier"/>
                <a:cs typeface="Courier"/>
              </a:rPr>
              <a:t>ppi</a:t>
            </a:r>
            <a:r>
              <a:rPr lang="en-US" sz="1600" dirty="0">
                <a:solidFill>
                  <a:schemeClr val="bg1"/>
                </a:solidFill>
                <a:latin typeface="Courier"/>
                <a:cs typeface="Courier"/>
              </a:rPr>
              <a:t> | 0, 1) + alpha - 2*log(1+exp(alpha));</a:t>
            </a:r>
          </a:p>
          <a:p>
            <a:endParaRPr lang="en-US" sz="1600" dirty="0">
              <a:solidFill>
                <a:schemeClr val="bg1"/>
              </a:solidFill>
              <a:latin typeface="Courier"/>
              <a:cs typeface="Courier"/>
            </a:endParaRPr>
          </a:p>
          <a:p>
            <a:r>
              <a:rPr lang="en-US" sz="1600" dirty="0">
                <a:solidFill>
                  <a:schemeClr val="bg1"/>
                </a:solidFill>
                <a:latin typeface="Courier"/>
                <a:cs typeface="Courier"/>
              </a:rPr>
              <a:t>  </a:t>
            </a:r>
            <a:r>
              <a:rPr lang="en-US" sz="1600" dirty="0">
                <a:solidFill>
                  <a:srgbClr val="FFFF00"/>
                </a:solidFill>
                <a:latin typeface="Courier"/>
                <a:cs typeface="Courier"/>
              </a:rPr>
              <a:t>// Likelihood</a:t>
            </a:r>
          </a:p>
          <a:p>
            <a:r>
              <a:rPr lang="en-US" sz="1600" dirty="0">
                <a:solidFill>
                  <a:schemeClr val="bg1"/>
                </a:solidFill>
                <a:latin typeface="Courier"/>
                <a:cs typeface="Courier"/>
              </a:rPr>
              <a:t>  target += </a:t>
            </a:r>
            <a:r>
              <a:rPr lang="en-US" sz="1600" dirty="0" err="1">
                <a:solidFill>
                  <a:schemeClr val="bg1"/>
                </a:solidFill>
                <a:latin typeface="Courier"/>
                <a:cs typeface="Courier"/>
              </a:rPr>
              <a:t>bernoulli_lpmf</a:t>
            </a:r>
            <a:r>
              <a:rPr lang="en-US" sz="1600" dirty="0">
                <a:solidFill>
                  <a:schemeClr val="bg1"/>
                </a:solidFill>
                <a:latin typeface="Courier"/>
                <a:cs typeface="Courier"/>
              </a:rPr>
              <a:t>(y | </a:t>
            </a:r>
            <a:r>
              <a:rPr lang="en-US" sz="1600" dirty="0" err="1">
                <a:solidFill>
                  <a:schemeClr val="bg1"/>
                </a:solidFill>
                <a:latin typeface="Courier"/>
                <a:cs typeface="Courier"/>
              </a:rPr>
              <a:t>ppi</a:t>
            </a:r>
            <a:r>
              <a:rPr lang="en-US" sz="1600" dirty="0">
                <a:solidFill>
                  <a:schemeClr val="bg1"/>
                </a:solidFill>
                <a:latin typeface="Courier"/>
                <a:cs typeface="Courier"/>
              </a:rPr>
              <a:t>);</a:t>
            </a:r>
          </a:p>
          <a:p>
            <a:endParaRPr lang="en-US" sz="1600" dirty="0">
              <a:solidFill>
                <a:schemeClr val="bg1"/>
              </a:solidFill>
              <a:latin typeface="Courier"/>
              <a:cs typeface="Courier"/>
            </a:endParaRPr>
          </a:p>
          <a:p>
            <a:r>
              <a:rPr lang="en-US" sz="1600" dirty="0">
                <a:solidFill>
                  <a:schemeClr val="bg1"/>
                </a:solidFill>
                <a:latin typeface="Courier"/>
                <a:cs typeface="Courier"/>
              </a:rPr>
              <a:t>}</a:t>
            </a:r>
          </a:p>
        </p:txBody>
      </p:sp>
      <p:sp>
        <p:nvSpPr>
          <p:cNvPr id="5" name="TextBox 4">
            <a:extLst>
              <a:ext uri="{FF2B5EF4-FFF2-40B4-BE49-F238E27FC236}">
                <a16:creationId xmlns:a16="http://schemas.microsoft.com/office/drawing/2014/main" id="{96DBC6E6-85B5-BF65-9123-F1A412C479B7}"/>
              </a:ext>
            </a:extLst>
          </p:cNvPr>
          <p:cNvSpPr txBox="1"/>
          <p:nvPr/>
        </p:nvSpPr>
        <p:spPr>
          <a:xfrm>
            <a:off x="853714" y="500703"/>
            <a:ext cx="121700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Stan code:</a:t>
            </a:r>
          </a:p>
        </p:txBody>
      </p:sp>
      <p:pic>
        <p:nvPicPr>
          <p:cNvPr id="6" name="Picture 2">
            <a:extLst>
              <a:ext uri="{FF2B5EF4-FFF2-40B4-BE49-F238E27FC236}">
                <a16:creationId xmlns:a16="http://schemas.microsoft.com/office/drawing/2014/main" id="{ACA6E92F-6FB4-FA50-1D76-1F9391CD543A}"/>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Rectangle 6">
            <a:extLst>
              <a:ext uri="{FF2B5EF4-FFF2-40B4-BE49-F238E27FC236}">
                <a16:creationId xmlns:a16="http://schemas.microsoft.com/office/drawing/2014/main" id="{88867965-49CD-78EF-A36C-2531DE491DA4}"/>
              </a:ext>
            </a:extLst>
          </p:cNvPr>
          <p:cNvSpPr/>
          <p:nvPr/>
        </p:nvSpPr>
        <p:spPr>
          <a:xfrm>
            <a:off x="4972049" y="4297680"/>
            <a:ext cx="3520441" cy="342900"/>
          </a:xfrm>
          <a:prstGeom prst="rect">
            <a:avLst/>
          </a:prstGeom>
          <a:noFill/>
          <a:ln w="539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E29CF16-2365-1B00-9E05-774A8E066A4D}"/>
              </a:ext>
            </a:extLst>
          </p:cNvPr>
          <p:cNvSpPr txBox="1"/>
          <p:nvPr/>
        </p:nvSpPr>
        <p:spPr>
          <a:xfrm>
            <a:off x="5422650" y="6221821"/>
            <a:ext cx="1613399"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log Jacobian</a:t>
            </a:r>
            <a:endParaRPr lang="en-US" sz="2000" b="1" dirty="0"/>
          </a:p>
        </p:txBody>
      </p:sp>
      <p:sp>
        <p:nvSpPr>
          <p:cNvPr id="9" name="Left Brace 8">
            <a:extLst>
              <a:ext uri="{FF2B5EF4-FFF2-40B4-BE49-F238E27FC236}">
                <a16:creationId xmlns:a16="http://schemas.microsoft.com/office/drawing/2014/main" id="{742EADE3-A716-2C9E-1BC3-C43F96E7F265}"/>
              </a:ext>
            </a:extLst>
          </p:cNvPr>
          <p:cNvSpPr/>
          <p:nvPr/>
        </p:nvSpPr>
        <p:spPr>
          <a:xfrm rot="16200000">
            <a:off x="6537871" y="3048328"/>
            <a:ext cx="423085" cy="3718286"/>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40F3AEFB-9B0E-F2CF-932A-4868098A5C83}"/>
              </a:ext>
            </a:extLst>
          </p:cNvPr>
          <p:cNvCxnSpPr>
            <a:cxnSpLocks/>
          </p:cNvCxnSpPr>
          <p:nvPr/>
        </p:nvCxnSpPr>
        <p:spPr>
          <a:xfrm flipH="1">
            <a:off x="6229350" y="5114226"/>
            <a:ext cx="531493" cy="1122859"/>
          </a:xfrm>
          <a:prstGeom prst="line">
            <a:avLst/>
          </a:prstGeom>
          <a:ln w="3492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418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5A001A-734C-FFCF-13F7-6851F87178FD}"/>
              </a:ext>
            </a:extLst>
          </p:cNvPr>
          <p:cNvSpPr txBox="1"/>
          <p:nvPr/>
        </p:nvSpPr>
        <p:spPr>
          <a:xfrm>
            <a:off x="339249" y="1280575"/>
            <a:ext cx="8313263"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Motivating example: Say we want to learn about the variance (</a:t>
            </a:r>
            <a:r>
              <a:rPr lang="en-US" sz="2400" i="1" dirty="0">
                <a:latin typeface="Symbol" pitchFamily="2" charset="2"/>
                <a:cs typeface="Times New Roman" panose="02020603050405020304" pitchFamily="18" charset="0"/>
              </a:rPr>
              <a:t>s </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in gunshot pellet spread </a:t>
            </a:r>
            <a:r>
              <a:rPr lang="en-US" sz="2400" dirty="0" err="1">
                <a:latin typeface="Times New Roman" panose="02020603050405020304" pitchFamily="18" charset="0"/>
                <a:cs typeface="Times New Roman" panose="02020603050405020304" pitchFamily="18" charset="0"/>
              </a:rPr>
              <a:t>data</a:t>
            </a:r>
            <a:r>
              <a:rPr lang="en-US" sz="2400" baseline="30000" dirty="0" err="1">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p:txBody>
      </p:sp>
      <p:pic>
        <p:nvPicPr>
          <p:cNvPr id="5" name="Picture 2">
            <a:extLst>
              <a:ext uri="{FF2B5EF4-FFF2-40B4-BE49-F238E27FC236}">
                <a16:creationId xmlns:a16="http://schemas.microsoft.com/office/drawing/2014/main" id="{A3DC4698-B877-6643-613D-C41031EB470D}"/>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TextBox 5">
            <a:extLst>
              <a:ext uri="{FF2B5EF4-FFF2-40B4-BE49-F238E27FC236}">
                <a16:creationId xmlns:a16="http://schemas.microsoft.com/office/drawing/2014/main" id="{8A40E7FC-542F-CCB4-67C6-214357A77FDD}"/>
              </a:ext>
            </a:extLst>
          </p:cNvPr>
          <p:cNvSpPr txBox="1"/>
          <p:nvPr/>
        </p:nvSpPr>
        <p:spPr>
          <a:xfrm>
            <a:off x="2439888" y="480793"/>
            <a:ext cx="4004672" cy="646331"/>
          </a:xfrm>
          <a:prstGeom prst="rect">
            <a:avLst/>
          </a:prstGeom>
          <a:noFill/>
        </p:spPr>
        <p:txBody>
          <a:bodyPr wrap="none" rtlCol="0">
            <a:spAutoFit/>
          </a:bodyPr>
          <a:lstStyle/>
          <a:p>
            <a:r>
              <a:rPr lang="en-US" sz="3600" dirty="0">
                <a:latin typeface="Times New Roman"/>
                <a:cs typeface="Times New Roman"/>
              </a:rPr>
              <a:t>Change-of-Variables</a:t>
            </a:r>
          </a:p>
        </p:txBody>
      </p:sp>
      <p:sp>
        <p:nvSpPr>
          <p:cNvPr id="8" name="TextBox 7">
            <a:extLst>
              <a:ext uri="{FF2B5EF4-FFF2-40B4-BE49-F238E27FC236}">
                <a16:creationId xmlns:a16="http://schemas.microsoft.com/office/drawing/2014/main" id="{39933E97-E156-15C1-9FFE-892B4A09490A}"/>
              </a:ext>
            </a:extLst>
          </p:cNvPr>
          <p:cNvSpPr txBox="1"/>
          <p:nvPr/>
        </p:nvSpPr>
        <p:spPr>
          <a:xfrm>
            <a:off x="2439888" y="2990533"/>
            <a:ext cx="415856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2.60, 3.35, 3.33, 3.06, 3.38, 3.85</a:t>
            </a:r>
          </a:p>
        </p:txBody>
      </p:sp>
      <p:sp>
        <p:nvSpPr>
          <p:cNvPr id="10" name="TextBox 9">
            <a:extLst>
              <a:ext uri="{FF2B5EF4-FFF2-40B4-BE49-F238E27FC236}">
                <a16:creationId xmlns:a16="http://schemas.microsoft.com/office/drawing/2014/main" id="{024C9320-F5F6-81E8-D89D-C5400571AD83}"/>
              </a:ext>
            </a:extLst>
          </p:cNvPr>
          <p:cNvSpPr txBox="1"/>
          <p:nvPr/>
        </p:nvSpPr>
        <p:spPr>
          <a:xfrm>
            <a:off x="834391" y="2366903"/>
            <a:ext cx="8225948" cy="430887"/>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Area of rectangle enclosing pellet pattern produced from shot at 10 ft</a:t>
            </a:r>
          </a:p>
        </p:txBody>
      </p:sp>
      <p:sp>
        <p:nvSpPr>
          <p:cNvPr id="12" name="TextBox 11">
            <a:extLst>
              <a:ext uri="{FF2B5EF4-FFF2-40B4-BE49-F238E27FC236}">
                <a16:creationId xmlns:a16="http://schemas.microsoft.com/office/drawing/2014/main" id="{A8A74AAE-2E22-5F61-00AA-13BEEADAE8A2}"/>
              </a:ext>
            </a:extLst>
          </p:cNvPr>
          <p:cNvSpPr txBox="1"/>
          <p:nvPr/>
        </p:nvSpPr>
        <p:spPr>
          <a:xfrm>
            <a:off x="0" y="6406140"/>
            <a:ext cx="6858000" cy="461665"/>
          </a:xfrm>
          <a:prstGeom prst="rect">
            <a:avLst/>
          </a:prstGeom>
          <a:noFill/>
        </p:spPr>
        <p:txBody>
          <a:bodyPr wrap="square">
            <a:spAutoFit/>
          </a:bodyPr>
          <a:lstStyle/>
          <a:p>
            <a:pPr algn="l"/>
            <a:r>
              <a:rPr lang="en-US" sz="1200" b="0" i="0" baseline="30000" dirty="0" err="1">
                <a:effectLst/>
                <a:latin typeface="SF Pro Text"/>
              </a:rPr>
              <a:t>a</a:t>
            </a:r>
            <a:r>
              <a:rPr lang="en-US" sz="1200" b="0" i="0" dirty="0" err="1">
                <a:effectLst/>
                <a:latin typeface="SF Pro Text"/>
              </a:rPr>
              <a:t>Rowe</a:t>
            </a:r>
            <a:r>
              <a:rPr lang="en-US" sz="1200" b="0" i="0" dirty="0">
                <a:effectLst/>
                <a:latin typeface="SF Pro Text"/>
              </a:rPr>
              <a:t>, W.F. and Hanson, S.R. (1985) Range-of-fire estimates from regression analysis applied to the spreads of shotgun pellet patterns: Results of a blind study, Forensic Science International, 28(3-4): 239-250.</a:t>
            </a:r>
            <a:endParaRPr lang="en-US" sz="1200" dirty="0"/>
          </a:p>
        </p:txBody>
      </p:sp>
      <p:sp>
        <p:nvSpPr>
          <p:cNvPr id="13" name="TextBox 12">
            <a:extLst>
              <a:ext uri="{FF2B5EF4-FFF2-40B4-BE49-F238E27FC236}">
                <a16:creationId xmlns:a16="http://schemas.microsoft.com/office/drawing/2014/main" id="{B16D939D-9B5F-E0AC-35B8-CCF429D7C668}"/>
              </a:ext>
            </a:extLst>
          </p:cNvPr>
          <p:cNvSpPr txBox="1"/>
          <p:nvPr/>
        </p:nvSpPr>
        <p:spPr>
          <a:xfrm>
            <a:off x="834391" y="3666552"/>
            <a:ext cx="7818121" cy="769441"/>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Assuming the data is gaussian, the likelihood of the sample variance </a:t>
            </a:r>
            <a:r>
              <a:rPr lang="en-US" sz="2200" i="1" dirty="0">
                <a:latin typeface="Times New Roman" panose="02020603050405020304" pitchFamily="18" charset="0"/>
                <a:cs typeface="Times New Roman" panose="02020603050405020304" pitchFamily="18" charset="0"/>
              </a:rPr>
              <a:t>s</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can be expressed as a chi-square distribution:</a:t>
            </a:r>
          </a:p>
        </p:txBody>
      </p:sp>
      <p:sp>
        <p:nvSpPr>
          <p:cNvPr id="14" name="TextBox 13">
            <a:extLst>
              <a:ext uri="{FF2B5EF4-FFF2-40B4-BE49-F238E27FC236}">
                <a16:creationId xmlns:a16="http://schemas.microsoft.com/office/drawing/2014/main" id="{D45FE267-D314-445B-67D9-94AD23F3DF68}"/>
              </a:ext>
            </a:extLst>
          </p:cNvPr>
          <p:cNvSpPr txBox="1"/>
          <p:nvPr/>
        </p:nvSpPr>
        <p:spPr>
          <a:xfrm>
            <a:off x="2322647" y="5561094"/>
            <a:ext cx="5249436"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sampling statement is a </a:t>
            </a:r>
            <a:r>
              <a:rPr lang="en-US" sz="2000" i="1" u="sng" dirty="0">
                <a:latin typeface="Times New Roman" panose="02020603050405020304" pitchFamily="18" charset="0"/>
                <a:cs typeface="Times New Roman" panose="02020603050405020304" pitchFamily="18" charset="0"/>
              </a:rPr>
              <a:t>function</a:t>
            </a:r>
            <a:r>
              <a:rPr lang="en-US" sz="2000" dirty="0">
                <a:latin typeface="Times New Roman" panose="02020603050405020304" pitchFamily="18" charset="0"/>
                <a:cs typeface="Times New Roman" panose="02020603050405020304" pitchFamily="18" charset="0"/>
              </a:rPr>
              <a:t> of the parameter we’re interested in and data 🤔…</a:t>
            </a:r>
          </a:p>
        </p:txBody>
      </p:sp>
      <p:pic>
        <p:nvPicPr>
          <p:cNvPr id="2" name="Picture 1">
            <a:extLst>
              <a:ext uri="{FF2B5EF4-FFF2-40B4-BE49-F238E27FC236}">
                <a16:creationId xmlns:a16="http://schemas.microsoft.com/office/drawing/2014/main" id="{B9961E91-079C-DA98-4273-D49CF585435A}"/>
              </a:ext>
            </a:extLst>
          </p:cNvPr>
          <p:cNvPicPr>
            <a:picLocks noChangeAspect="1"/>
          </p:cNvPicPr>
          <p:nvPr/>
        </p:nvPicPr>
        <p:blipFill>
          <a:blip r:embed="rId3"/>
          <a:stretch>
            <a:fillRect/>
          </a:stretch>
        </p:blipFill>
        <p:spPr>
          <a:xfrm>
            <a:off x="2428875" y="4658993"/>
            <a:ext cx="4286249" cy="645762"/>
          </a:xfrm>
          <a:prstGeom prst="rect">
            <a:avLst/>
          </a:prstGeom>
        </p:spPr>
      </p:pic>
    </p:spTree>
    <p:extLst>
      <p:ext uri="{BB962C8B-B14F-4D97-AF65-F5344CB8AC3E}">
        <p14:creationId xmlns:p14="http://schemas.microsoft.com/office/powerpoint/2010/main" val="36928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E675BA-78E7-E5E7-4293-4055F1A97C71}"/>
              </a:ext>
            </a:extLst>
          </p:cNvPr>
          <p:cNvSpPr/>
          <p:nvPr/>
        </p:nvSpPr>
        <p:spPr>
          <a:xfrm>
            <a:off x="196290" y="700802"/>
            <a:ext cx="8719110" cy="5940088"/>
          </a:xfrm>
          <a:prstGeom prst="rect">
            <a:avLst/>
          </a:prstGeom>
          <a:solidFill>
            <a:srgbClr val="000C78"/>
          </a:solidFill>
        </p:spPr>
        <p:txBody>
          <a:bodyPr wrap="square">
            <a:spAutoFit/>
          </a:bodyPr>
          <a:lstStyle/>
          <a:p>
            <a:r>
              <a:rPr lang="en-US" sz="950" dirty="0">
                <a:solidFill>
                  <a:schemeClr val="bg1"/>
                </a:solidFill>
                <a:latin typeface="Courier"/>
                <a:cs typeface="Courier"/>
              </a:rPr>
              <a:t>library(</a:t>
            </a:r>
            <a:r>
              <a:rPr lang="en-US" sz="950" dirty="0" err="1">
                <a:solidFill>
                  <a:schemeClr val="bg1"/>
                </a:solidFill>
                <a:latin typeface="Courier"/>
                <a:cs typeface="Courier"/>
              </a:rPr>
              <a:t>bayesutils</a:t>
            </a:r>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rgbClr val="FFFF00"/>
                </a:solidFill>
                <a:latin typeface="Courier"/>
                <a:cs typeface="Courier"/>
              </a:rPr>
              <a:t># Extra options to set for Stan:</a:t>
            </a:r>
          </a:p>
          <a:p>
            <a:r>
              <a:rPr lang="en-US" sz="950" dirty="0">
                <a:solidFill>
                  <a:srgbClr val="FFFF00"/>
                </a:solidFill>
                <a:latin typeface="Courier"/>
                <a:cs typeface="Courier"/>
              </a:rPr>
              <a:t>#options(</a:t>
            </a:r>
            <a:r>
              <a:rPr lang="en-US" sz="950" dirty="0" err="1">
                <a:solidFill>
                  <a:srgbClr val="FFFF00"/>
                </a:solidFill>
                <a:latin typeface="Courier"/>
                <a:cs typeface="Courier"/>
              </a:rPr>
              <a:t>mc.cores</a:t>
            </a:r>
            <a:r>
              <a:rPr lang="en-US" sz="950" dirty="0">
                <a:solidFill>
                  <a:srgbClr val="FFFF00"/>
                </a:solidFill>
                <a:latin typeface="Courier"/>
                <a:cs typeface="Courier"/>
              </a:rPr>
              <a:t> = 4)</a:t>
            </a:r>
          </a:p>
          <a:p>
            <a:r>
              <a:rPr lang="en-US" sz="950" dirty="0" err="1">
                <a:solidFill>
                  <a:schemeClr val="bg1"/>
                </a:solidFill>
                <a:latin typeface="Courier"/>
                <a:cs typeface="Courier"/>
              </a:rPr>
              <a:t>rstan_options</a:t>
            </a:r>
            <a:r>
              <a:rPr lang="en-US" sz="950" dirty="0">
                <a:solidFill>
                  <a:schemeClr val="bg1"/>
                </a:solidFill>
                <a:latin typeface="Courier"/>
                <a:cs typeface="Courier"/>
              </a:rPr>
              <a:t>(</a:t>
            </a:r>
            <a:r>
              <a:rPr lang="en-US" sz="950" dirty="0" err="1">
                <a:solidFill>
                  <a:schemeClr val="bg1"/>
                </a:solidFill>
                <a:latin typeface="Courier"/>
                <a:cs typeface="Courier"/>
              </a:rPr>
              <a:t>auto_write</a:t>
            </a:r>
            <a:r>
              <a:rPr lang="en-US" sz="950" dirty="0">
                <a:solidFill>
                  <a:schemeClr val="bg1"/>
                </a:solidFill>
                <a:latin typeface="Courier"/>
                <a:cs typeface="Courier"/>
              </a:rPr>
              <a:t> = TRUE)</a:t>
            </a:r>
          </a:p>
          <a:p>
            <a:r>
              <a:rPr lang="en-US" sz="950" dirty="0">
                <a:solidFill>
                  <a:srgbClr val="FFFF00"/>
                </a:solidFill>
                <a:latin typeface="Courier"/>
                <a:cs typeface="Courier"/>
              </a:rPr>
              <a:t># Load a Stan model:</a:t>
            </a:r>
          </a:p>
          <a:p>
            <a:r>
              <a:rPr lang="en-US" sz="950" dirty="0" err="1">
                <a:solidFill>
                  <a:schemeClr val="bg1"/>
                </a:solidFill>
                <a:latin typeface="Courier"/>
                <a:cs typeface="Courier"/>
              </a:rPr>
              <a:t>stan.code</a:t>
            </a:r>
            <a:r>
              <a:rPr lang="en-US" sz="950" dirty="0">
                <a:solidFill>
                  <a:schemeClr val="bg1"/>
                </a:solidFill>
                <a:latin typeface="Courier"/>
                <a:cs typeface="Courier"/>
              </a:rPr>
              <a:t> &lt;- paste(</a:t>
            </a:r>
            <a:r>
              <a:rPr lang="en-US" sz="950" dirty="0" err="1">
                <a:solidFill>
                  <a:schemeClr val="bg1"/>
                </a:solidFill>
                <a:latin typeface="Courier"/>
                <a:cs typeface="Courier"/>
              </a:rPr>
              <a:t>readLines</a:t>
            </a:r>
            <a:r>
              <a:rPr lang="en-US" sz="950" dirty="0">
                <a:solidFill>
                  <a:schemeClr val="bg1"/>
                </a:solidFill>
                <a:latin typeface="Courier"/>
                <a:cs typeface="Courier"/>
              </a:rPr>
              <a:t>(</a:t>
            </a:r>
            <a:r>
              <a:rPr lang="en-US" sz="950" dirty="0" err="1">
                <a:solidFill>
                  <a:schemeClr val="bg1"/>
                </a:solidFill>
                <a:latin typeface="Courier"/>
                <a:cs typeface="Courier"/>
              </a:rPr>
              <a:t>system.file</a:t>
            </a:r>
            <a:r>
              <a:rPr lang="en-US" sz="950" dirty="0">
                <a:solidFill>
                  <a:schemeClr val="bg1"/>
                </a:solidFill>
                <a:latin typeface="Courier"/>
                <a:cs typeface="Courier"/>
              </a:rPr>
              <a:t>(</a:t>
            </a:r>
            <a:r>
              <a:rPr lang="en-US" sz="950" dirty="0">
                <a:solidFill>
                  <a:srgbClr val="00B050"/>
                </a:solidFill>
                <a:latin typeface="Courier"/>
                <a:cs typeface="Courier"/>
              </a:rPr>
              <a:t>"stan/</a:t>
            </a:r>
            <a:r>
              <a:rPr lang="en-US" sz="950" dirty="0" err="1">
                <a:solidFill>
                  <a:srgbClr val="00B050"/>
                </a:solidFill>
                <a:latin typeface="Courier"/>
                <a:cs typeface="Courier"/>
              </a:rPr>
              <a:t>bern</a:t>
            </a:r>
            <a:r>
              <a:rPr lang="en-US" sz="950" dirty="0">
                <a:solidFill>
                  <a:srgbClr val="00B050"/>
                </a:solidFill>
                <a:latin typeface="Courier"/>
                <a:cs typeface="Courier"/>
              </a:rPr>
              <a:t>-uniform-</a:t>
            </a:r>
            <a:r>
              <a:rPr lang="en-US" sz="950" dirty="0" err="1">
                <a:solidFill>
                  <a:srgbClr val="00B050"/>
                </a:solidFill>
                <a:latin typeface="Courier"/>
                <a:cs typeface="Courier"/>
              </a:rPr>
              <a:t>jacobian.stan</a:t>
            </a:r>
            <a:r>
              <a:rPr lang="en-US" sz="950" dirty="0">
                <a:solidFill>
                  <a:srgbClr val="00B050"/>
                </a:solidFill>
                <a:latin typeface="Courier"/>
                <a:cs typeface="Courier"/>
              </a:rPr>
              <a:t>"</a:t>
            </a:r>
            <a:r>
              <a:rPr lang="en-US" sz="950" dirty="0">
                <a:solidFill>
                  <a:schemeClr val="bg1"/>
                </a:solidFill>
                <a:latin typeface="Courier"/>
                <a:cs typeface="Courier"/>
              </a:rPr>
              <a:t>, package = </a:t>
            </a:r>
            <a:r>
              <a:rPr lang="en-US" sz="950" dirty="0">
                <a:solidFill>
                  <a:srgbClr val="00B050"/>
                </a:solidFill>
                <a:latin typeface="Courier"/>
                <a:cs typeface="Courier"/>
              </a:rPr>
              <a:t>"</a:t>
            </a:r>
            <a:r>
              <a:rPr lang="en-US" sz="950" dirty="0" err="1">
                <a:solidFill>
                  <a:srgbClr val="00B050"/>
                </a:solidFill>
                <a:latin typeface="Courier"/>
                <a:cs typeface="Courier"/>
              </a:rPr>
              <a:t>bayesutils</a:t>
            </a:r>
            <a:r>
              <a:rPr lang="en-US" sz="950" dirty="0">
                <a:solidFill>
                  <a:srgbClr val="00B050"/>
                </a:solidFill>
                <a:latin typeface="Courier"/>
                <a:cs typeface="Courier"/>
              </a:rPr>
              <a:t>"</a:t>
            </a:r>
            <a:r>
              <a:rPr lang="en-US" sz="950" dirty="0">
                <a:solidFill>
                  <a:schemeClr val="bg1"/>
                </a:solidFill>
                <a:latin typeface="Courier"/>
                <a:cs typeface="Courier"/>
              </a:rPr>
              <a:t>)), collapse=</a:t>
            </a:r>
            <a:r>
              <a:rPr lang="en-US" sz="950" dirty="0">
                <a:solidFill>
                  <a:srgbClr val="00B050"/>
                </a:solidFill>
                <a:latin typeface="Courier"/>
                <a:cs typeface="Courier"/>
              </a:rPr>
              <a:t>'\n'</a:t>
            </a:r>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rgbClr val="FFFF00"/>
                </a:solidFill>
                <a:latin typeface="Courier"/>
                <a:cs typeface="Courier"/>
              </a:rPr>
              <a:t># Translate Stan code into C++</a:t>
            </a:r>
          </a:p>
          <a:p>
            <a:r>
              <a:rPr lang="en-US" sz="950" dirty="0" err="1">
                <a:solidFill>
                  <a:schemeClr val="bg1"/>
                </a:solidFill>
                <a:latin typeface="Courier"/>
                <a:cs typeface="Courier"/>
              </a:rPr>
              <a:t>model.c</a:t>
            </a:r>
            <a:r>
              <a:rPr lang="en-US" sz="950" dirty="0">
                <a:solidFill>
                  <a:schemeClr val="bg1"/>
                </a:solidFill>
                <a:latin typeface="Courier"/>
                <a:cs typeface="Courier"/>
              </a:rPr>
              <a:t> &lt;- </a:t>
            </a:r>
            <a:r>
              <a:rPr lang="en-US" sz="950" dirty="0" err="1">
                <a:solidFill>
                  <a:schemeClr val="bg1"/>
                </a:solidFill>
                <a:latin typeface="Courier"/>
                <a:cs typeface="Courier"/>
              </a:rPr>
              <a:t>stanc</a:t>
            </a:r>
            <a:r>
              <a:rPr lang="en-US" sz="950" dirty="0">
                <a:solidFill>
                  <a:schemeClr val="bg1"/>
                </a:solidFill>
                <a:latin typeface="Courier"/>
                <a:cs typeface="Courier"/>
              </a:rPr>
              <a:t>(</a:t>
            </a:r>
            <a:r>
              <a:rPr lang="en-US" sz="950" dirty="0" err="1">
                <a:solidFill>
                  <a:schemeClr val="bg1"/>
                </a:solidFill>
                <a:latin typeface="Courier"/>
                <a:cs typeface="Courier"/>
              </a:rPr>
              <a:t>model_code</a:t>
            </a:r>
            <a:r>
              <a:rPr lang="en-US" sz="950" dirty="0">
                <a:solidFill>
                  <a:schemeClr val="bg1"/>
                </a:solidFill>
                <a:latin typeface="Courier"/>
                <a:cs typeface="Courier"/>
              </a:rPr>
              <a:t> = </a:t>
            </a:r>
            <a:r>
              <a:rPr lang="en-US" sz="950" dirty="0" err="1">
                <a:solidFill>
                  <a:schemeClr val="bg1"/>
                </a:solidFill>
                <a:latin typeface="Courier"/>
                <a:cs typeface="Courier"/>
              </a:rPr>
              <a:t>stan.code</a:t>
            </a:r>
            <a:r>
              <a:rPr lang="en-US" sz="950" dirty="0">
                <a:solidFill>
                  <a:schemeClr val="bg1"/>
                </a:solidFill>
                <a:latin typeface="Courier"/>
                <a:cs typeface="Courier"/>
              </a:rPr>
              <a:t>, </a:t>
            </a:r>
            <a:r>
              <a:rPr lang="en-US" sz="950" dirty="0" err="1">
                <a:solidFill>
                  <a:schemeClr val="bg1"/>
                </a:solidFill>
                <a:latin typeface="Courier"/>
                <a:cs typeface="Courier"/>
              </a:rPr>
              <a:t>model_name</a:t>
            </a:r>
            <a:r>
              <a:rPr lang="en-US" sz="950" dirty="0">
                <a:solidFill>
                  <a:schemeClr val="bg1"/>
                </a:solidFill>
                <a:latin typeface="Courier"/>
                <a:cs typeface="Courier"/>
              </a:rPr>
              <a:t> = </a:t>
            </a:r>
            <a:r>
              <a:rPr lang="en-US" sz="950" dirty="0">
                <a:solidFill>
                  <a:srgbClr val="00B050"/>
                </a:solidFill>
                <a:latin typeface="Courier"/>
                <a:cs typeface="Courier"/>
              </a:rPr>
              <a:t>'model'</a:t>
            </a:r>
            <a:r>
              <a:rPr lang="en-US" sz="950" dirty="0">
                <a:solidFill>
                  <a:schemeClr val="bg1"/>
                </a:solidFill>
                <a:latin typeface="Courier"/>
                <a:cs typeface="Courier"/>
              </a:rPr>
              <a:t>, verbose=T)</a:t>
            </a:r>
          </a:p>
          <a:p>
            <a:r>
              <a:rPr lang="en-US" sz="950" dirty="0">
                <a:solidFill>
                  <a:srgbClr val="FFFF00"/>
                </a:solidFill>
                <a:latin typeface="Courier"/>
                <a:cs typeface="Courier"/>
              </a:rPr>
              <a:t># Compile the Stan C++ model:</a:t>
            </a:r>
          </a:p>
          <a:p>
            <a:r>
              <a:rPr lang="en-US" sz="950" dirty="0" err="1">
                <a:solidFill>
                  <a:schemeClr val="bg1"/>
                </a:solidFill>
                <a:latin typeface="Courier"/>
                <a:cs typeface="Courier"/>
              </a:rPr>
              <a:t>sm</a:t>
            </a:r>
            <a:r>
              <a:rPr lang="en-US" sz="950" dirty="0">
                <a:solidFill>
                  <a:schemeClr val="bg1"/>
                </a:solidFill>
                <a:latin typeface="Courier"/>
                <a:cs typeface="Courier"/>
              </a:rPr>
              <a:t> &lt;- </a:t>
            </a:r>
            <a:r>
              <a:rPr lang="en-US" sz="950" dirty="0" err="1">
                <a:solidFill>
                  <a:schemeClr val="bg1"/>
                </a:solidFill>
                <a:latin typeface="Courier"/>
                <a:cs typeface="Courier"/>
              </a:rPr>
              <a:t>stan_model</a:t>
            </a:r>
            <a:r>
              <a:rPr lang="en-US" sz="950" dirty="0">
                <a:solidFill>
                  <a:schemeClr val="bg1"/>
                </a:solidFill>
                <a:latin typeface="Courier"/>
                <a:cs typeface="Courier"/>
              </a:rPr>
              <a:t>(</a:t>
            </a:r>
            <a:r>
              <a:rPr lang="en-US" sz="950" dirty="0" err="1">
                <a:solidFill>
                  <a:schemeClr val="bg1"/>
                </a:solidFill>
                <a:latin typeface="Courier"/>
                <a:cs typeface="Courier"/>
              </a:rPr>
              <a:t>stanc_ret</a:t>
            </a:r>
            <a:r>
              <a:rPr lang="en-US" sz="950" dirty="0">
                <a:solidFill>
                  <a:schemeClr val="bg1"/>
                </a:solidFill>
                <a:latin typeface="Courier"/>
                <a:cs typeface="Courier"/>
              </a:rPr>
              <a:t> = </a:t>
            </a:r>
            <a:r>
              <a:rPr lang="en-US" sz="950" dirty="0" err="1">
                <a:solidFill>
                  <a:schemeClr val="bg1"/>
                </a:solidFill>
                <a:latin typeface="Courier"/>
                <a:cs typeface="Courier"/>
              </a:rPr>
              <a:t>model.c</a:t>
            </a:r>
            <a:r>
              <a:rPr lang="en-US" sz="950" dirty="0">
                <a:solidFill>
                  <a:schemeClr val="bg1"/>
                </a:solidFill>
                <a:latin typeface="Courier"/>
                <a:cs typeface="Courier"/>
              </a:rPr>
              <a:t>, verbose = T)</a:t>
            </a:r>
          </a:p>
          <a:p>
            <a:endParaRPr lang="en-US" sz="950" dirty="0">
              <a:solidFill>
                <a:schemeClr val="bg1"/>
              </a:solidFill>
              <a:latin typeface="Courier"/>
              <a:cs typeface="Courier"/>
            </a:endParaRPr>
          </a:p>
          <a:p>
            <a:r>
              <a:rPr lang="en-US" sz="950" dirty="0">
                <a:solidFill>
                  <a:schemeClr val="bg1"/>
                </a:solidFill>
                <a:latin typeface="Courier"/>
                <a:cs typeface="Courier"/>
              </a:rPr>
              <a:t>y   &lt;- c(</a:t>
            </a:r>
          </a:p>
          <a:p>
            <a:r>
              <a:rPr lang="en-US" sz="950" dirty="0">
                <a:solidFill>
                  <a:schemeClr val="bg1"/>
                </a:solidFill>
                <a:latin typeface="Courier"/>
                <a:cs typeface="Courier"/>
              </a:rPr>
              <a:t>  1, 0, 0, 0, 0, 0, 0, 0, 0, 0, 1, 0, 0, 0, 1, 0, 0, 0, 0, 0, 0, 0, 1, 1, 0, 0, 1, 0, 0, 1, 0, 0, 1, 1,</a:t>
            </a:r>
          </a:p>
          <a:p>
            <a:r>
              <a:rPr lang="en-US" sz="950" dirty="0">
                <a:solidFill>
                  <a:schemeClr val="bg1"/>
                </a:solidFill>
                <a:latin typeface="Courier"/>
                <a:cs typeface="Courier"/>
              </a:rPr>
              <a:t>  0, 0, 0, 0, 0, 0, 0, 0, 0, 0, 0, 0, 0, 0, 0, 1, 0, 0, 0, 0, 0, 0, 0, 0, 0, 0, 0, 1, 0, 1, 0, 0, 0, 0,</a:t>
            </a:r>
          </a:p>
          <a:p>
            <a:r>
              <a:rPr lang="en-US" sz="950" dirty="0">
                <a:solidFill>
                  <a:schemeClr val="bg1"/>
                </a:solidFill>
                <a:latin typeface="Courier"/>
                <a:cs typeface="Courier"/>
              </a:rPr>
              <a:t>  0, 0, 1, 0, 0, 0, 1, 0, 0, 0, 1, 0, 0, 0, 0, 0, 0, 0, 0, 0, 1, 0, 0, 0, 0, 0, 0, 0, 0, 0, 0, 0</a:t>
            </a:r>
          </a:p>
          <a:p>
            <a:r>
              <a:rPr lang="en-US" sz="950" dirty="0">
                <a:solidFill>
                  <a:schemeClr val="bg1"/>
                </a:solidFill>
                <a:latin typeface="Courier"/>
                <a:cs typeface="Courier"/>
              </a:rPr>
              <a:t>)</a:t>
            </a:r>
          </a:p>
          <a:p>
            <a:r>
              <a:rPr lang="en-US" sz="950" dirty="0" err="1">
                <a:solidFill>
                  <a:schemeClr val="bg1"/>
                </a:solidFill>
                <a:latin typeface="Courier"/>
                <a:cs typeface="Courier"/>
              </a:rPr>
              <a:t>dat</a:t>
            </a:r>
            <a:r>
              <a:rPr lang="en-US" sz="950" dirty="0">
                <a:solidFill>
                  <a:schemeClr val="bg1"/>
                </a:solidFill>
                <a:latin typeface="Courier"/>
                <a:cs typeface="Courier"/>
              </a:rPr>
              <a:t> &lt;- list(</a:t>
            </a:r>
          </a:p>
          <a:p>
            <a:r>
              <a:rPr lang="en-US" sz="950" dirty="0">
                <a:solidFill>
                  <a:schemeClr val="bg1"/>
                </a:solidFill>
                <a:latin typeface="Courier"/>
                <a:cs typeface="Courier"/>
              </a:rPr>
              <a:t>  "n" = length(y),</a:t>
            </a:r>
          </a:p>
          <a:p>
            <a:r>
              <a:rPr lang="en-US" sz="950" dirty="0">
                <a:solidFill>
                  <a:schemeClr val="bg1"/>
                </a:solidFill>
                <a:latin typeface="Courier"/>
                <a:cs typeface="Courier"/>
              </a:rPr>
              <a:t>  "y" = y</a:t>
            </a:r>
          </a:p>
          <a:p>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rgbClr val="FFFF00"/>
                </a:solidFill>
                <a:latin typeface="Courier"/>
                <a:cs typeface="Courier"/>
              </a:rPr>
              <a:t># Run the model:</a:t>
            </a:r>
          </a:p>
          <a:p>
            <a:r>
              <a:rPr lang="en-US" sz="950" dirty="0">
                <a:solidFill>
                  <a:schemeClr val="bg1"/>
                </a:solidFill>
                <a:latin typeface="Courier"/>
                <a:cs typeface="Courier"/>
              </a:rPr>
              <a:t>fit &lt;- sampling(</a:t>
            </a:r>
            <a:r>
              <a:rPr lang="en-US" sz="950" dirty="0" err="1">
                <a:solidFill>
                  <a:schemeClr val="bg1"/>
                </a:solidFill>
                <a:latin typeface="Courier"/>
                <a:cs typeface="Courier"/>
              </a:rPr>
              <a:t>sm</a:t>
            </a:r>
            <a:r>
              <a:rPr lang="en-US" sz="950" dirty="0">
                <a:solidFill>
                  <a:schemeClr val="bg1"/>
                </a:solidFill>
                <a:latin typeface="Courier"/>
                <a:cs typeface="Courier"/>
              </a:rPr>
              <a:t>, data = </a:t>
            </a:r>
            <a:r>
              <a:rPr lang="en-US" sz="950" dirty="0" err="1">
                <a:solidFill>
                  <a:schemeClr val="bg1"/>
                </a:solidFill>
                <a:latin typeface="Courier"/>
                <a:cs typeface="Courier"/>
              </a:rPr>
              <a:t>dat</a:t>
            </a:r>
            <a:r>
              <a:rPr lang="en-US" sz="950" dirty="0">
                <a:solidFill>
                  <a:schemeClr val="bg1"/>
                </a:solidFill>
                <a:latin typeface="Courier"/>
                <a:cs typeface="Courier"/>
              </a:rPr>
              <a:t>, </a:t>
            </a:r>
            <a:r>
              <a:rPr lang="en-US" sz="950" dirty="0" err="1">
                <a:solidFill>
                  <a:schemeClr val="bg1"/>
                </a:solidFill>
                <a:latin typeface="Courier"/>
                <a:cs typeface="Courier"/>
              </a:rPr>
              <a:t>iter</a:t>
            </a:r>
            <a:r>
              <a:rPr lang="en-US" sz="950" dirty="0">
                <a:solidFill>
                  <a:schemeClr val="bg1"/>
                </a:solidFill>
                <a:latin typeface="Courier"/>
                <a:cs typeface="Courier"/>
              </a:rPr>
              <a:t>=5000, thin = 1, chains = 4)</a:t>
            </a:r>
          </a:p>
          <a:p>
            <a:r>
              <a:rPr lang="en-US" sz="950" dirty="0">
                <a:solidFill>
                  <a:schemeClr val="bg1"/>
                </a:solidFill>
                <a:latin typeface="Courier"/>
                <a:cs typeface="Courier"/>
              </a:rPr>
              <a:t>print(fit)</a:t>
            </a:r>
          </a:p>
          <a:p>
            <a:endParaRPr lang="en-US" sz="950" dirty="0">
              <a:solidFill>
                <a:schemeClr val="bg1"/>
              </a:solidFill>
              <a:latin typeface="Courier"/>
              <a:cs typeface="Courier"/>
            </a:endParaRPr>
          </a:p>
          <a:p>
            <a:r>
              <a:rPr lang="en-US" sz="950" dirty="0" err="1">
                <a:solidFill>
                  <a:schemeClr val="bg1"/>
                </a:solidFill>
                <a:latin typeface="Courier"/>
                <a:cs typeface="Courier"/>
              </a:rPr>
              <a:t>params.chains</a:t>
            </a:r>
            <a:r>
              <a:rPr lang="en-US" sz="950" dirty="0">
                <a:solidFill>
                  <a:schemeClr val="bg1"/>
                </a:solidFill>
                <a:latin typeface="Courier"/>
                <a:cs typeface="Courier"/>
              </a:rPr>
              <a:t> &lt;- </a:t>
            </a:r>
            <a:r>
              <a:rPr lang="en-US" sz="950" dirty="0" err="1">
                <a:solidFill>
                  <a:schemeClr val="bg1"/>
                </a:solidFill>
                <a:latin typeface="Courier"/>
                <a:cs typeface="Courier"/>
              </a:rPr>
              <a:t>extract.params</a:t>
            </a:r>
            <a:r>
              <a:rPr lang="en-US" sz="950" dirty="0">
                <a:solidFill>
                  <a:schemeClr val="bg1"/>
                </a:solidFill>
                <a:latin typeface="Courier"/>
                <a:cs typeface="Courier"/>
              </a:rPr>
              <a:t>(fit, </a:t>
            </a:r>
            <a:r>
              <a:rPr lang="en-US" sz="950" dirty="0" err="1">
                <a:solidFill>
                  <a:schemeClr val="bg1"/>
                </a:solidFill>
                <a:latin typeface="Courier"/>
                <a:cs typeface="Courier"/>
              </a:rPr>
              <a:t>by.chainQ</a:t>
            </a:r>
            <a:r>
              <a:rPr lang="en-US" sz="950" dirty="0">
                <a:solidFill>
                  <a:schemeClr val="bg1"/>
                </a:solidFill>
                <a:latin typeface="Courier"/>
                <a:cs typeface="Courier"/>
              </a:rPr>
              <a:t> = T)</a:t>
            </a:r>
          </a:p>
          <a:p>
            <a:r>
              <a:rPr lang="en-US" sz="950" dirty="0">
                <a:solidFill>
                  <a:srgbClr val="FFFF00"/>
                </a:solidFill>
                <a:latin typeface="Courier"/>
                <a:cs typeface="Courier"/>
              </a:rPr>
              <a:t>#</a:t>
            </a:r>
            <a:r>
              <a:rPr lang="en-US" sz="950" dirty="0" err="1">
                <a:solidFill>
                  <a:srgbClr val="FFFF00"/>
                </a:solidFill>
                <a:latin typeface="Courier"/>
                <a:cs typeface="Courier"/>
              </a:rPr>
              <a:t>mcmc_trace</a:t>
            </a:r>
            <a:r>
              <a:rPr lang="en-US" sz="950" dirty="0">
                <a:solidFill>
                  <a:srgbClr val="FFFF00"/>
                </a:solidFill>
                <a:latin typeface="Courier"/>
                <a:cs typeface="Courier"/>
              </a:rPr>
              <a:t>(</a:t>
            </a:r>
            <a:r>
              <a:rPr lang="en-US" sz="950" dirty="0" err="1">
                <a:solidFill>
                  <a:srgbClr val="FFFF00"/>
                </a:solidFill>
                <a:latin typeface="Courier"/>
                <a:cs typeface="Courier"/>
              </a:rPr>
              <a:t>params.chains</a:t>
            </a:r>
            <a:r>
              <a:rPr lang="en-US" sz="950" dirty="0">
                <a:solidFill>
                  <a:srgbClr val="FFFF00"/>
                </a:solidFill>
                <a:latin typeface="Courier"/>
                <a:cs typeface="Courier"/>
              </a:rPr>
              <a:t>, pars = c("alpha", "</a:t>
            </a:r>
            <a:r>
              <a:rPr lang="en-US" sz="950" dirty="0" err="1">
                <a:solidFill>
                  <a:srgbClr val="FFFF00"/>
                </a:solidFill>
                <a:latin typeface="Courier"/>
                <a:cs typeface="Courier"/>
              </a:rPr>
              <a:t>ppi</a:t>
            </a:r>
            <a:r>
              <a:rPr lang="en-US" sz="950" dirty="0">
                <a:solidFill>
                  <a:srgbClr val="FFFF00"/>
                </a:solidFill>
                <a:latin typeface="Courier"/>
                <a:cs typeface="Courier"/>
              </a:rPr>
              <a:t>"))</a:t>
            </a:r>
          </a:p>
          <a:p>
            <a:r>
              <a:rPr lang="en-US" sz="950" dirty="0" err="1">
                <a:solidFill>
                  <a:schemeClr val="bg1"/>
                </a:solidFill>
                <a:latin typeface="Courier"/>
                <a:cs typeface="Courier"/>
              </a:rPr>
              <a:t>mcmc_pairs</a:t>
            </a:r>
            <a:r>
              <a:rPr lang="en-US" sz="950" dirty="0">
                <a:solidFill>
                  <a:schemeClr val="bg1"/>
                </a:solidFill>
                <a:latin typeface="Courier"/>
                <a:cs typeface="Courier"/>
              </a:rPr>
              <a:t>(</a:t>
            </a:r>
            <a:r>
              <a:rPr lang="en-US" sz="950" dirty="0" err="1">
                <a:solidFill>
                  <a:schemeClr val="bg1"/>
                </a:solidFill>
                <a:latin typeface="Courier"/>
                <a:cs typeface="Courier"/>
              </a:rPr>
              <a:t>params.chains</a:t>
            </a:r>
            <a:r>
              <a:rPr lang="en-US" sz="950" dirty="0">
                <a:solidFill>
                  <a:schemeClr val="bg1"/>
                </a:solidFill>
                <a:latin typeface="Courier"/>
                <a:cs typeface="Courier"/>
              </a:rPr>
              <a:t>, pars = c("alpha", "</a:t>
            </a:r>
            <a:r>
              <a:rPr lang="en-US" sz="950" dirty="0" err="1">
                <a:solidFill>
                  <a:schemeClr val="bg1"/>
                </a:solidFill>
                <a:latin typeface="Courier"/>
                <a:cs typeface="Courier"/>
              </a:rPr>
              <a:t>ppi</a:t>
            </a:r>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rgbClr val="FFFF00"/>
                </a:solidFill>
                <a:latin typeface="Courier"/>
                <a:cs typeface="Courier"/>
              </a:rPr>
              <a:t># Examine posteriors:</a:t>
            </a:r>
          </a:p>
          <a:p>
            <a:r>
              <a:rPr lang="en-US" sz="950" dirty="0" err="1">
                <a:solidFill>
                  <a:schemeClr val="bg1"/>
                </a:solidFill>
                <a:latin typeface="Courier"/>
                <a:cs typeface="Courier"/>
              </a:rPr>
              <a:t>params.mat</a:t>
            </a:r>
            <a:r>
              <a:rPr lang="en-US" sz="950" dirty="0">
                <a:solidFill>
                  <a:schemeClr val="bg1"/>
                </a:solidFill>
                <a:latin typeface="Courier"/>
                <a:cs typeface="Courier"/>
              </a:rPr>
              <a:t> &lt;- </a:t>
            </a:r>
            <a:r>
              <a:rPr lang="en-US" sz="950" dirty="0" err="1">
                <a:solidFill>
                  <a:schemeClr val="bg1"/>
                </a:solidFill>
                <a:latin typeface="Courier"/>
                <a:cs typeface="Courier"/>
              </a:rPr>
              <a:t>extract.params</a:t>
            </a:r>
            <a:r>
              <a:rPr lang="en-US" sz="950" dirty="0">
                <a:solidFill>
                  <a:schemeClr val="bg1"/>
                </a:solidFill>
                <a:latin typeface="Courier"/>
                <a:cs typeface="Courier"/>
              </a:rPr>
              <a:t>(fit, </a:t>
            </a:r>
            <a:r>
              <a:rPr lang="en-US" sz="950" dirty="0" err="1">
                <a:solidFill>
                  <a:schemeClr val="bg1"/>
                </a:solidFill>
                <a:latin typeface="Courier"/>
                <a:cs typeface="Courier"/>
              </a:rPr>
              <a:t>as.matrixQ</a:t>
            </a:r>
            <a:r>
              <a:rPr lang="en-US" sz="950" dirty="0">
                <a:solidFill>
                  <a:schemeClr val="bg1"/>
                </a:solidFill>
                <a:latin typeface="Courier"/>
                <a:cs typeface="Courier"/>
              </a:rPr>
              <a:t> = T)</a:t>
            </a:r>
          </a:p>
          <a:p>
            <a:r>
              <a:rPr lang="en-US" sz="950" dirty="0" err="1">
                <a:solidFill>
                  <a:schemeClr val="bg1"/>
                </a:solidFill>
                <a:latin typeface="Courier"/>
                <a:cs typeface="Courier"/>
              </a:rPr>
              <a:t>mcmc_areas</a:t>
            </a:r>
            <a:r>
              <a:rPr lang="en-US" sz="950" dirty="0">
                <a:solidFill>
                  <a:schemeClr val="bg1"/>
                </a:solidFill>
                <a:latin typeface="Courier"/>
                <a:cs typeface="Courier"/>
              </a:rPr>
              <a:t>(</a:t>
            </a:r>
            <a:r>
              <a:rPr lang="en-US" sz="950" dirty="0" err="1">
                <a:solidFill>
                  <a:schemeClr val="bg1"/>
                </a:solidFill>
                <a:latin typeface="Courier"/>
                <a:cs typeface="Courier"/>
              </a:rPr>
              <a:t>params.mat</a:t>
            </a:r>
            <a:r>
              <a:rPr lang="en-US" sz="950" dirty="0">
                <a:solidFill>
                  <a:schemeClr val="bg1"/>
                </a:solidFill>
                <a:latin typeface="Courier"/>
                <a:cs typeface="Courier"/>
              </a:rPr>
              <a:t>, prob = 0.95)</a:t>
            </a:r>
          </a:p>
          <a:p>
            <a:endParaRPr lang="en-US" sz="950" dirty="0">
              <a:solidFill>
                <a:schemeClr val="bg1"/>
              </a:solidFill>
              <a:latin typeface="Courier"/>
              <a:cs typeface="Courier"/>
            </a:endParaRPr>
          </a:p>
          <a:p>
            <a:r>
              <a:rPr lang="en-US" sz="950" dirty="0" err="1">
                <a:solidFill>
                  <a:schemeClr val="bg1"/>
                </a:solidFill>
                <a:latin typeface="Courier"/>
                <a:cs typeface="Courier"/>
              </a:rPr>
              <a:t>parameter.intervals</a:t>
            </a:r>
            <a:r>
              <a:rPr lang="en-US" sz="950" dirty="0">
                <a:solidFill>
                  <a:schemeClr val="bg1"/>
                </a:solidFill>
                <a:latin typeface="Courier"/>
                <a:cs typeface="Courier"/>
              </a:rPr>
              <a:t>(</a:t>
            </a:r>
            <a:r>
              <a:rPr lang="en-US" sz="950" dirty="0" err="1">
                <a:solidFill>
                  <a:schemeClr val="bg1"/>
                </a:solidFill>
                <a:latin typeface="Courier"/>
                <a:cs typeface="Courier"/>
              </a:rPr>
              <a:t>params.mat$ppi</a:t>
            </a:r>
            <a:r>
              <a:rPr lang="en-US" sz="950" dirty="0">
                <a:solidFill>
                  <a:schemeClr val="bg1"/>
                </a:solidFill>
                <a:latin typeface="Courier"/>
                <a:cs typeface="Courier"/>
              </a:rPr>
              <a:t>, </a:t>
            </a:r>
            <a:r>
              <a:rPr lang="en-US" sz="950" dirty="0" err="1">
                <a:solidFill>
                  <a:schemeClr val="bg1"/>
                </a:solidFill>
                <a:latin typeface="Courier"/>
                <a:cs typeface="Courier"/>
              </a:rPr>
              <a:t>plotQ</a:t>
            </a:r>
            <a:r>
              <a:rPr lang="en-US" sz="950" dirty="0">
                <a:solidFill>
                  <a:schemeClr val="bg1"/>
                </a:solidFill>
                <a:latin typeface="Courier"/>
                <a:cs typeface="Courier"/>
              </a:rPr>
              <a:t> = T)</a:t>
            </a:r>
          </a:p>
          <a:p>
            <a:r>
              <a:rPr lang="en-US" sz="950" dirty="0">
                <a:solidFill>
                  <a:schemeClr val="bg1"/>
                </a:solidFill>
                <a:latin typeface="Courier"/>
                <a:cs typeface="Courier"/>
              </a:rPr>
              <a:t>mean(</a:t>
            </a:r>
            <a:r>
              <a:rPr lang="en-US" sz="950" dirty="0" err="1">
                <a:solidFill>
                  <a:schemeClr val="bg1"/>
                </a:solidFill>
                <a:latin typeface="Courier"/>
                <a:cs typeface="Courier"/>
              </a:rPr>
              <a:t>params.mat$ppi</a:t>
            </a:r>
            <a:r>
              <a:rPr lang="en-US" sz="950" dirty="0">
                <a:solidFill>
                  <a:schemeClr val="bg1"/>
                </a:solidFill>
                <a:latin typeface="Courier"/>
                <a:cs typeface="Courier"/>
              </a:rPr>
              <a:t>)</a:t>
            </a:r>
          </a:p>
          <a:p>
            <a:r>
              <a:rPr lang="en-US" sz="950" dirty="0">
                <a:solidFill>
                  <a:schemeClr val="bg1"/>
                </a:solidFill>
                <a:latin typeface="Courier"/>
                <a:cs typeface="Courier"/>
              </a:rPr>
              <a:t>median(</a:t>
            </a:r>
            <a:r>
              <a:rPr lang="en-US" sz="950" dirty="0" err="1">
                <a:solidFill>
                  <a:schemeClr val="bg1"/>
                </a:solidFill>
                <a:latin typeface="Courier"/>
                <a:cs typeface="Courier"/>
              </a:rPr>
              <a:t>params.mat$ppi</a:t>
            </a:r>
            <a:r>
              <a:rPr lang="en-US" sz="950" dirty="0">
                <a:solidFill>
                  <a:schemeClr val="bg1"/>
                </a:solidFill>
                <a:latin typeface="Courier"/>
                <a:cs typeface="Courier"/>
              </a:rPr>
              <a:t>)</a:t>
            </a:r>
          </a:p>
          <a:p>
            <a:r>
              <a:rPr lang="en-US" sz="950" dirty="0">
                <a:solidFill>
                  <a:schemeClr val="bg1"/>
                </a:solidFill>
                <a:latin typeface="Courier"/>
                <a:cs typeface="Courier"/>
              </a:rPr>
              <a:t>sum(y)/length(y)</a:t>
            </a:r>
          </a:p>
        </p:txBody>
      </p:sp>
      <p:sp>
        <p:nvSpPr>
          <p:cNvPr id="7" name="TextBox 6">
            <a:extLst>
              <a:ext uri="{FF2B5EF4-FFF2-40B4-BE49-F238E27FC236}">
                <a16:creationId xmlns:a16="http://schemas.microsoft.com/office/drawing/2014/main" id="{7E71C442-0B8B-D1B5-D6CE-0A117FB155AD}"/>
              </a:ext>
            </a:extLst>
          </p:cNvPr>
          <p:cNvSpPr txBox="1"/>
          <p:nvPr/>
        </p:nvSpPr>
        <p:spPr>
          <a:xfrm>
            <a:off x="96609" y="331470"/>
            <a:ext cx="169790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Run Stan code:</a:t>
            </a:r>
          </a:p>
        </p:txBody>
      </p:sp>
      <p:pic>
        <p:nvPicPr>
          <p:cNvPr id="8" name="Picture 2">
            <a:extLst>
              <a:ext uri="{FF2B5EF4-FFF2-40B4-BE49-F238E27FC236}">
                <a16:creationId xmlns:a16="http://schemas.microsoft.com/office/drawing/2014/main" id="{567EEB84-0406-336A-7B93-FD2E2F4B6B68}"/>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216418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140B8C7-7C7C-BDD6-AF3D-0B9D0FFDD797}"/>
              </a:ext>
            </a:extLst>
          </p:cNvPr>
          <p:cNvPicPr>
            <a:picLocks noChangeAspect="1" noChangeArrowheads="1"/>
          </p:cNvPicPr>
          <p:nvPr/>
        </p:nvPicPr>
        <p:blipFill>
          <a:blip r:embed="rId2" cstate="print"/>
          <a:srcRect/>
          <a:stretch>
            <a:fillRect/>
          </a:stretch>
        </p:blipFill>
        <p:spPr bwMode="auto">
          <a:xfrm>
            <a:off x="484188" y="194340"/>
            <a:ext cx="8202612" cy="239712"/>
          </a:xfrm>
          <a:prstGeom prst="rect">
            <a:avLst/>
          </a:prstGeom>
          <a:noFill/>
          <a:ln w="9525">
            <a:noFill/>
            <a:round/>
            <a:headEnd/>
            <a:tailEnd/>
          </a:ln>
        </p:spPr>
      </p:pic>
      <p:pic>
        <p:nvPicPr>
          <p:cNvPr id="2" name="Picture 1">
            <a:extLst>
              <a:ext uri="{FF2B5EF4-FFF2-40B4-BE49-F238E27FC236}">
                <a16:creationId xmlns:a16="http://schemas.microsoft.com/office/drawing/2014/main" id="{3F2D5CE7-645D-A3AF-6825-18921C4DF3A5}"/>
              </a:ext>
            </a:extLst>
          </p:cNvPr>
          <p:cNvPicPr>
            <a:picLocks noChangeAspect="1"/>
          </p:cNvPicPr>
          <p:nvPr/>
        </p:nvPicPr>
        <p:blipFill>
          <a:blip r:embed="rId3"/>
          <a:stretch>
            <a:fillRect/>
          </a:stretch>
        </p:blipFill>
        <p:spPr>
          <a:xfrm>
            <a:off x="895668" y="1860147"/>
            <a:ext cx="4660900" cy="4318000"/>
          </a:xfrm>
          <a:prstGeom prst="rect">
            <a:avLst/>
          </a:prstGeom>
        </p:spPr>
      </p:pic>
      <p:pic>
        <p:nvPicPr>
          <p:cNvPr id="3" name="Picture 2">
            <a:extLst>
              <a:ext uri="{FF2B5EF4-FFF2-40B4-BE49-F238E27FC236}">
                <a16:creationId xmlns:a16="http://schemas.microsoft.com/office/drawing/2014/main" id="{85EAFEB4-23E5-D7AD-EBE4-FB57757148CD}"/>
              </a:ext>
            </a:extLst>
          </p:cNvPr>
          <p:cNvPicPr>
            <a:picLocks noChangeAspect="1"/>
          </p:cNvPicPr>
          <p:nvPr/>
        </p:nvPicPr>
        <p:blipFill>
          <a:blip r:embed="rId4"/>
          <a:stretch>
            <a:fillRect/>
          </a:stretch>
        </p:blipFill>
        <p:spPr>
          <a:xfrm>
            <a:off x="4960620" y="1926818"/>
            <a:ext cx="2366010" cy="2092329"/>
          </a:xfrm>
          <a:prstGeom prst="rect">
            <a:avLst/>
          </a:prstGeom>
        </p:spPr>
      </p:pic>
      <p:sp>
        <p:nvSpPr>
          <p:cNvPr id="5" name="TextBox 4">
            <a:extLst>
              <a:ext uri="{FF2B5EF4-FFF2-40B4-BE49-F238E27FC236}">
                <a16:creationId xmlns:a16="http://schemas.microsoft.com/office/drawing/2014/main" id="{673422CC-B21E-1DA6-991C-E7067B21187A}"/>
              </a:ext>
            </a:extLst>
          </p:cNvPr>
          <p:cNvSpPr txBox="1"/>
          <p:nvPr/>
        </p:nvSpPr>
        <p:spPr>
          <a:xfrm>
            <a:off x="1343253" y="2167647"/>
            <a:ext cx="862737"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a:t>
            </a:r>
            <a:r>
              <a:rPr lang="en-US" sz="1800" i="1" dirty="0">
                <a:latin typeface="Symbol" pitchFamily="2" charset="2"/>
                <a:cs typeface="Times New Roman"/>
              </a:rPr>
              <a:t>p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CE7A17D-E0C1-E232-59FF-1D317744EE46}"/>
              </a:ext>
            </a:extLst>
          </p:cNvPr>
          <p:cNvSpPr txBox="1"/>
          <p:nvPr/>
        </p:nvSpPr>
        <p:spPr>
          <a:xfrm>
            <a:off x="581848" y="544883"/>
            <a:ext cx="7808548" cy="707886"/>
          </a:xfrm>
          <a:prstGeom prst="rect">
            <a:avLst/>
          </a:prstGeom>
          <a:noFill/>
        </p:spPr>
        <p:txBody>
          <a:bodyPr wrap="none" rtlCol="0">
            <a:spAutoFit/>
          </a:bodyPr>
          <a:lstStyle/>
          <a:p>
            <a:r>
              <a:rPr lang="en-US" sz="4000" dirty="0">
                <a:latin typeface="Times New Roman"/>
                <a:cs typeface="Times New Roman"/>
              </a:rPr>
              <a:t>Another Example: Compromise Risk</a:t>
            </a:r>
          </a:p>
        </p:txBody>
      </p:sp>
    </p:spTree>
    <p:extLst>
      <p:ext uri="{BB962C8B-B14F-4D97-AF65-F5344CB8AC3E}">
        <p14:creationId xmlns:p14="http://schemas.microsoft.com/office/powerpoint/2010/main" val="278199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80A5E70-058A-2616-9E04-D06F1B5F5A7C}"/>
              </a:ext>
            </a:extLst>
          </p:cNvPr>
          <p:cNvSpPr/>
          <p:nvPr/>
        </p:nvSpPr>
        <p:spPr>
          <a:xfrm>
            <a:off x="4038604" y="4537434"/>
            <a:ext cx="998212" cy="85481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3A79DF-370F-3811-5F9B-98AE2480C9F8}"/>
              </a:ext>
            </a:extLst>
          </p:cNvPr>
          <p:cNvSpPr/>
          <p:nvPr/>
        </p:nvSpPr>
        <p:spPr>
          <a:xfrm>
            <a:off x="4089440" y="2501037"/>
            <a:ext cx="896539" cy="711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95EBA0-EB9B-3B33-CD8D-C744127BED75}"/>
              </a:ext>
            </a:extLst>
          </p:cNvPr>
          <p:cNvSpPr txBox="1"/>
          <p:nvPr/>
        </p:nvSpPr>
        <p:spPr>
          <a:xfrm>
            <a:off x="4227892" y="2491436"/>
            <a:ext cx="476412" cy="646331"/>
          </a:xfrm>
          <a:prstGeom prst="rect">
            <a:avLst/>
          </a:prstGeom>
          <a:noFill/>
        </p:spPr>
        <p:txBody>
          <a:bodyPr wrap="none" rtlCol="0">
            <a:spAutoFit/>
          </a:bodyPr>
          <a:lstStyle/>
          <a:p>
            <a:r>
              <a:rPr lang="en-US" sz="3600" dirty="0">
                <a:latin typeface="Symbol" charset="2"/>
                <a:cs typeface="Symbol" charset="2"/>
              </a:rPr>
              <a:t>a</a:t>
            </a:r>
            <a:endParaRPr lang="en-US" sz="3600" baseline="30000" dirty="0">
              <a:latin typeface="Symbol" charset="2"/>
              <a:cs typeface="Symbol" charset="2"/>
            </a:endParaRPr>
          </a:p>
        </p:txBody>
      </p:sp>
      <p:sp>
        <p:nvSpPr>
          <p:cNvPr id="8" name="Rectangle 7">
            <a:extLst>
              <a:ext uri="{FF2B5EF4-FFF2-40B4-BE49-F238E27FC236}">
                <a16:creationId xmlns:a16="http://schemas.microsoft.com/office/drawing/2014/main" id="{B654DE9C-A15C-E706-B882-425A445DB60C}"/>
              </a:ext>
            </a:extLst>
          </p:cNvPr>
          <p:cNvSpPr/>
          <p:nvPr/>
        </p:nvSpPr>
        <p:spPr>
          <a:xfrm>
            <a:off x="3057160" y="1396137"/>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4CC9561-85FE-964B-B7AB-F1C7FB7B191D}"/>
              </a:ext>
            </a:extLst>
          </p:cNvPr>
          <p:cNvSpPr txBox="1"/>
          <p:nvPr/>
        </p:nvSpPr>
        <p:spPr>
          <a:xfrm>
            <a:off x="3167879" y="1308606"/>
            <a:ext cx="415498" cy="646331"/>
          </a:xfrm>
          <a:prstGeom prst="rect">
            <a:avLst/>
          </a:prstGeom>
          <a:noFill/>
        </p:spPr>
        <p:txBody>
          <a:bodyPr wrap="none" rtlCol="0">
            <a:spAutoFit/>
          </a:bodyPr>
          <a:lstStyle/>
          <a:p>
            <a:r>
              <a:rPr lang="en-US" sz="3600" dirty="0">
                <a:latin typeface="Times New Roman"/>
                <a:cs typeface="Times New Roman"/>
              </a:rPr>
              <a:t>0</a:t>
            </a:r>
          </a:p>
        </p:txBody>
      </p:sp>
      <p:sp>
        <p:nvSpPr>
          <p:cNvPr id="10" name="Rectangle 9">
            <a:extLst>
              <a:ext uri="{FF2B5EF4-FFF2-40B4-BE49-F238E27FC236}">
                <a16:creationId xmlns:a16="http://schemas.microsoft.com/office/drawing/2014/main" id="{37DFFE85-4793-8E65-6450-385E61A32928}"/>
              </a:ext>
            </a:extLst>
          </p:cNvPr>
          <p:cNvSpPr/>
          <p:nvPr/>
        </p:nvSpPr>
        <p:spPr>
          <a:xfrm>
            <a:off x="5365713" y="1410206"/>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B72E0F-CB54-5A8A-52E1-27AAC863C0EF}"/>
              </a:ext>
            </a:extLst>
          </p:cNvPr>
          <p:cNvSpPr txBox="1"/>
          <p:nvPr/>
        </p:nvSpPr>
        <p:spPr>
          <a:xfrm>
            <a:off x="5508994" y="1322675"/>
            <a:ext cx="415498" cy="646331"/>
          </a:xfrm>
          <a:prstGeom prst="rect">
            <a:avLst/>
          </a:prstGeom>
          <a:noFill/>
        </p:spPr>
        <p:txBody>
          <a:bodyPr wrap="none" rtlCol="0">
            <a:spAutoFit/>
          </a:bodyPr>
          <a:lstStyle/>
          <a:p>
            <a:r>
              <a:rPr lang="en-US" sz="3600" dirty="0">
                <a:latin typeface="Times New Roman"/>
                <a:cs typeface="Times New Roman"/>
              </a:rPr>
              <a:t>1</a:t>
            </a:r>
          </a:p>
        </p:txBody>
      </p:sp>
      <p:cxnSp>
        <p:nvCxnSpPr>
          <p:cNvPr id="12" name="Straight Arrow Connector 11">
            <a:extLst>
              <a:ext uri="{FF2B5EF4-FFF2-40B4-BE49-F238E27FC236}">
                <a16:creationId xmlns:a16="http://schemas.microsoft.com/office/drawing/2014/main" id="{D823556E-698B-7E1A-BB69-2CD169A90959}"/>
              </a:ext>
            </a:extLst>
          </p:cNvPr>
          <p:cNvCxnSpPr>
            <a:cxnSpLocks/>
            <a:stCxn id="8" idx="2"/>
          </p:cNvCxnSpPr>
          <p:nvPr/>
        </p:nvCxnSpPr>
        <p:spPr>
          <a:xfrm>
            <a:off x="3381010" y="1993037"/>
            <a:ext cx="857250" cy="59690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2C082B2-3D12-4D5D-8C02-5DF10506E41B}"/>
              </a:ext>
            </a:extLst>
          </p:cNvPr>
          <p:cNvCxnSpPr>
            <a:stCxn id="10" idx="2"/>
          </p:cNvCxnSpPr>
          <p:nvPr/>
        </p:nvCxnSpPr>
        <p:spPr>
          <a:xfrm flipH="1">
            <a:off x="4835160" y="2007106"/>
            <a:ext cx="854403" cy="58283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EB3043E-0BD8-E389-37CB-70C3B6796D0A}"/>
              </a:ext>
            </a:extLst>
          </p:cNvPr>
          <p:cNvCxnSpPr>
            <a:cxnSpLocks/>
            <a:stCxn id="6" idx="4"/>
          </p:cNvCxnSpPr>
          <p:nvPr/>
        </p:nvCxnSpPr>
        <p:spPr>
          <a:xfrm>
            <a:off x="4537710" y="3212237"/>
            <a:ext cx="0" cy="1325197"/>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1FF6DAA-E188-AA0F-B94D-30A0BF97F743}"/>
              </a:ext>
            </a:extLst>
          </p:cNvPr>
          <p:cNvSpPr txBox="1"/>
          <p:nvPr/>
        </p:nvSpPr>
        <p:spPr>
          <a:xfrm>
            <a:off x="4260078" y="4618817"/>
            <a:ext cx="474810" cy="646331"/>
          </a:xfrm>
          <a:prstGeom prst="rect">
            <a:avLst/>
          </a:prstGeom>
          <a:noFill/>
        </p:spPr>
        <p:txBody>
          <a:bodyPr wrap="none" rtlCol="0">
            <a:spAutoFit/>
          </a:bodyPr>
          <a:lstStyle/>
          <a:p>
            <a:r>
              <a:rPr lang="en-US" sz="3600" i="1" dirty="0" err="1">
                <a:latin typeface="Times New Roman"/>
                <a:cs typeface="Times New Roman"/>
              </a:rPr>
              <a:t>y</a:t>
            </a:r>
            <a:r>
              <a:rPr lang="en-US" sz="3600" i="1" baseline="-25000" dirty="0" err="1">
                <a:latin typeface="Times New Roman"/>
                <a:cs typeface="Times New Roman"/>
              </a:rPr>
              <a:t>i</a:t>
            </a:r>
            <a:endParaRPr lang="en-US" sz="3600" i="1" baseline="-25000" dirty="0">
              <a:latin typeface="Times New Roman"/>
              <a:cs typeface="Times New Roman"/>
            </a:endParaRPr>
          </a:p>
        </p:txBody>
      </p:sp>
      <p:sp>
        <p:nvSpPr>
          <p:cNvPr id="21" name="Rectangle 20">
            <a:extLst>
              <a:ext uri="{FF2B5EF4-FFF2-40B4-BE49-F238E27FC236}">
                <a16:creationId xmlns:a16="http://schemas.microsoft.com/office/drawing/2014/main" id="{FDAA16A5-93A0-DBA6-3AE2-153711E4B264}"/>
              </a:ext>
            </a:extLst>
          </p:cNvPr>
          <p:cNvSpPr/>
          <p:nvPr/>
        </p:nvSpPr>
        <p:spPr>
          <a:xfrm>
            <a:off x="3872824" y="4228661"/>
            <a:ext cx="1492890" cy="1539127"/>
          </a:xfrm>
          <a:prstGeom prst="rect">
            <a:avLst/>
          </a:pr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EF5EFC4-C5FC-6DE3-B4BB-CE91713F2984}"/>
              </a:ext>
            </a:extLst>
          </p:cNvPr>
          <p:cNvSpPr txBox="1"/>
          <p:nvPr/>
        </p:nvSpPr>
        <p:spPr>
          <a:xfrm>
            <a:off x="4483130" y="5435182"/>
            <a:ext cx="911830" cy="369332"/>
          </a:xfrm>
          <a:prstGeom prst="rect">
            <a:avLst/>
          </a:prstGeom>
          <a:noFill/>
        </p:spPr>
        <p:txBody>
          <a:bodyPr wrap="square">
            <a:spAutoFit/>
          </a:bodyPr>
          <a:lstStyle/>
          <a:p>
            <a:r>
              <a:rPr lang="en-US" sz="1800" i="1" dirty="0" err="1">
                <a:latin typeface="Times New Roman"/>
                <a:cs typeface="Times New Roman"/>
              </a:rPr>
              <a:t>i</a:t>
            </a:r>
            <a:r>
              <a:rPr lang="en-US" sz="1800" dirty="0">
                <a:latin typeface="Times New Roman"/>
                <a:cs typeface="Times New Roman"/>
              </a:rPr>
              <a:t>=1:100</a:t>
            </a:r>
            <a:endParaRPr lang="en-US" dirty="0"/>
          </a:p>
        </p:txBody>
      </p:sp>
      <p:pic>
        <p:nvPicPr>
          <p:cNvPr id="36" name="Picture 2">
            <a:extLst>
              <a:ext uri="{FF2B5EF4-FFF2-40B4-BE49-F238E27FC236}">
                <a16:creationId xmlns:a16="http://schemas.microsoft.com/office/drawing/2014/main" id="{E87DD279-BB16-E883-1CDE-A25CC24B7A57}"/>
              </a:ext>
            </a:extLst>
          </p:cNvPr>
          <p:cNvPicPr>
            <a:picLocks noChangeAspect="1" noChangeArrowheads="1"/>
          </p:cNvPicPr>
          <p:nvPr/>
        </p:nvPicPr>
        <p:blipFill>
          <a:blip r:embed="rId2" cstate="print"/>
          <a:srcRect/>
          <a:stretch>
            <a:fillRect/>
          </a:stretch>
        </p:blipFill>
        <p:spPr bwMode="auto">
          <a:xfrm>
            <a:off x="484188" y="194340"/>
            <a:ext cx="8202612" cy="239712"/>
          </a:xfrm>
          <a:prstGeom prst="rect">
            <a:avLst/>
          </a:prstGeom>
          <a:noFill/>
          <a:ln w="9525">
            <a:noFill/>
            <a:round/>
            <a:headEnd/>
            <a:tailEnd/>
          </a:ln>
        </p:spPr>
      </p:pic>
      <p:sp>
        <p:nvSpPr>
          <p:cNvPr id="2" name="TextBox 1">
            <a:extLst>
              <a:ext uri="{FF2B5EF4-FFF2-40B4-BE49-F238E27FC236}">
                <a16:creationId xmlns:a16="http://schemas.microsoft.com/office/drawing/2014/main" id="{BBA800A0-5CA6-28FA-D006-8009D59BF9B7}"/>
              </a:ext>
            </a:extLst>
          </p:cNvPr>
          <p:cNvSpPr txBox="1"/>
          <p:nvPr/>
        </p:nvSpPr>
        <p:spPr>
          <a:xfrm>
            <a:off x="323467" y="2856637"/>
            <a:ext cx="2677509" cy="2308324"/>
          </a:xfrm>
          <a:prstGeom prst="rect">
            <a:avLst/>
          </a:prstGeom>
          <a:noFill/>
        </p:spPr>
        <p:txBody>
          <a:bodyPr wrap="square" rtlCol="0">
            <a:spAutoFit/>
          </a:bodyPr>
          <a:lstStyle/>
          <a:p>
            <a:r>
              <a:rPr lang="en-US" sz="2400" dirty="0">
                <a:latin typeface="Times New Roman"/>
                <a:cs typeface="Times New Roman"/>
              </a:rPr>
              <a:t>Another possible DAG to learn about </a:t>
            </a:r>
            <a:r>
              <a:rPr lang="en-US" sz="2400" i="1" dirty="0">
                <a:latin typeface="Symbol" pitchFamily="2" charset="2"/>
                <a:cs typeface="Times New Roman" panose="02020603050405020304" pitchFamily="18" charset="0"/>
              </a:rPr>
              <a:t>p</a:t>
            </a:r>
            <a:r>
              <a:rPr lang="en-US" sz="2400" dirty="0">
                <a:latin typeface="Times New Roman"/>
                <a:cs typeface="Times New Roman"/>
              </a:rPr>
              <a:t>. Avoids a Jacobian and is also equivalent to the previous model:</a:t>
            </a:r>
          </a:p>
        </p:txBody>
      </p:sp>
      <p:sp>
        <p:nvSpPr>
          <p:cNvPr id="3" name="TextBox 2">
            <a:extLst>
              <a:ext uri="{FF2B5EF4-FFF2-40B4-BE49-F238E27FC236}">
                <a16:creationId xmlns:a16="http://schemas.microsoft.com/office/drawing/2014/main" id="{BEEC043F-82C9-948D-4F5E-2BAAD2284FF6}"/>
              </a:ext>
            </a:extLst>
          </p:cNvPr>
          <p:cNvSpPr txBox="1"/>
          <p:nvPr/>
        </p:nvSpPr>
        <p:spPr>
          <a:xfrm>
            <a:off x="323467" y="462756"/>
            <a:ext cx="8242790"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a:cs typeface="Times New Roman"/>
              </a:rPr>
              <a:t>Again, we can’t easily include a Jacobian in  JAGS </a:t>
            </a:r>
            <a:r>
              <a:rPr lang="en-US" sz="2400" dirty="0">
                <a:latin typeface="Times New Roman"/>
                <a:cs typeface="Times New Roman"/>
              </a:rPr>
              <a:t>(🤮), so we need another formulation that avoids it…</a:t>
            </a:r>
          </a:p>
        </p:txBody>
      </p:sp>
      <p:pic>
        <p:nvPicPr>
          <p:cNvPr id="16" name="Picture 15">
            <a:extLst>
              <a:ext uri="{FF2B5EF4-FFF2-40B4-BE49-F238E27FC236}">
                <a16:creationId xmlns:a16="http://schemas.microsoft.com/office/drawing/2014/main" id="{5EF0C64A-5334-749B-A4A6-CB8F3B59D86F}"/>
              </a:ext>
            </a:extLst>
          </p:cNvPr>
          <p:cNvPicPr>
            <a:picLocks noChangeAspect="1"/>
          </p:cNvPicPr>
          <p:nvPr/>
        </p:nvPicPr>
        <p:blipFill>
          <a:blip r:embed="rId3"/>
          <a:stretch>
            <a:fillRect/>
          </a:stretch>
        </p:blipFill>
        <p:spPr>
          <a:xfrm>
            <a:off x="2973233" y="5970312"/>
            <a:ext cx="2985729" cy="774078"/>
          </a:xfrm>
          <a:prstGeom prst="rect">
            <a:avLst/>
          </a:prstGeom>
        </p:spPr>
      </p:pic>
      <p:pic>
        <p:nvPicPr>
          <p:cNvPr id="17" name="Picture 16">
            <a:extLst>
              <a:ext uri="{FF2B5EF4-FFF2-40B4-BE49-F238E27FC236}">
                <a16:creationId xmlns:a16="http://schemas.microsoft.com/office/drawing/2014/main" id="{3EE51DED-1AD1-DD3E-23D8-34A8B9FE1C7E}"/>
              </a:ext>
            </a:extLst>
          </p:cNvPr>
          <p:cNvPicPr>
            <a:picLocks noChangeAspect="1"/>
          </p:cNvPicPr>
          <p:nvPr/>
        </p:nvPicPr>
        <p:blipFill>
          <a:blip r:embed="rId4"/>
          <a:stretch>
            <a:fillRect/>
          </a:stretch>
        </p:blipFill>
        <p:spPr>
          <a:xfrm>
            <a:off x="5295187" y="2721400"/>
            <a:ext cx="2090416" cy="302130"/>
          </a:xfrm>
          <a:prstGeom prst="rect">
            <a:avLst/>
          </a:prstGeom>
        </p:spPr>
      </p:pic>
    </p:spTree>
    <p:extLst>
      <p:ext uri="{BB962C8B-B14F-4D97-AF65-F5344CB8AC3E}">
        <p14:creationId xmlns:p14="http://schemas.microsoft.com/office/powerpoint/2010/main" val="18394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1F378C-6BDA-0AFA-F2A9-CAB48A70AAF7}"/>
              </a:ext>
            </a:extLst>
          </p:cNvPr>
          <p:cNvSpPr/>
          <p:nvPr/>
        </p:nvSpPr>
        <p:spPr>
          <a:xfrm>
            <a:off x="470694" y="1432015"/>
            <a:ext cx="8202612" cy="3539430"/>
          </a:xfrm>
          <a:prstGeom prst="rect">
            <a:avLst/>
          </a:prstGeom>
          <a:solidFill>
            <a:srgbClr val="000C78"/>
          </a:solidFill>
        </p:spPr>
        <p:txBody>
          <a:bodyPr wrap="square">
            <a:spAutoFit/>
          </a:bodyPr>
          <a:lstStyle/>
          <a:p>
            <a:r>
              <a:rPr lang="en-US" sz="1600" dirty="0">
                <a:solidFill>
                  <a:schemeClr val="bg1"/>
                </a:solidFill>
                <a:latin typeface="Courier"/>
                <a:cs typeface="Courier"/>
              </a:rPr>
              <a:t>model {</a:t>
            </a:r>
          </a:p>
          <a:p>
            <a:endParaRPr lang="en-US" sz="1600" dirty="0">
              <a:solidFill>
                <a:schemeClr val="bg1"/>
              </a:solidFill>
              <a:latin typeface="Courier"/>
              <a:cs typeface="Courier"/>
            </a:endParaRPr>
          </a:p>
          <a:p>
            <a:r>
              <a:rPr lang="en-US" sz="1600" dirty="0">
                <a:solidFill>
                  <a:schemeClr val="bg1"/>
                </a:solidFill>
                <a:latin typeface="Courier"/>
                <a:cs typeface="Courier"/>
              </a:rPr>
              <a:t>  </a:t>
            </a:r>
            <a:r>
              <a:rPr lang="en-US" sz="1600" dirty="0">
                <a:solidFill>
                  <a:srgbClr val="FFFF00"/>
                </a:solidFill>
                <a:latin typeface="Courier"/>
                <a:cs typeface="Courier"/>
              </a:rPr>
              <a:t># Prior</a:t>
            </a:r>
          </a:p>
          <a:p>
            <a:r>
              <a:rPr lang="en-US" sz="1600" dirty="0">
                <a:solidFill>
                  <a:schemeClr val="bg1"/>
                </a:solidFill>
                <a:latin typeface="Courier"/>
                <a:cs typeface="Courier"/>
              </a:rPr>
              <a:t>  alpha ~ </a:t>
            </a:r>
            <a:r>
              <a:rPr lang="en-US" sz="1600" dirty="0" err="1">
                <a:solidFill>
                  <a:schemeClr val="bg1"/>
                </a:solidFill>
                <a:latin typeface="Courier"/>
                <a:cs typeface="Courier"/>
              </a:rPr>
              <a:t>dlogis</a:t>
            </a:r>
            <a:r>
              <a:rPr lang="en-US" sz="1600" dirty="0">
                <a:solidFill>
                  <a:schemeClr val="bg1"/>
                </a:solidFill>
                <a:latin typeface="Courier"/>
                <a:cs typeface="Courier"/>
              </a:rPr>
              <a:t>(0,1)</a:t>
            </a:r>
          </a:p>
          <a:p>
            <a:endParaRPr lang="en-US" sz="1600" dirty="0">
              <a:solidFill>
                <a:schemeClr val="bg1"/>
              </a:solidFill>
              <a:latin typeface="Courier"/>
              <a:cs typeface="Courier"/>
            </a:endParaRPr>
          </a:p>
          <a:p>
            <a:r>
              <a:rPr lang="en-US" sz="1600" dirty="0">
                <a:solidFill>
                  <a:schemeClr val="bg1"/>
                </a:solidFill>
                <a:latin typeface="Courier"/>
                <a:cs typeface="Courier"/>
              </a:rPr>
              <a:t>  </a:t>
            </a:r>
            <a:r>
              <a:rPr lang="en-US" sz="1600" dirty="0">
                <a:solidFill>
                  <a:srgbClr val="FFFF00"/>
                </a:solidFill>
                <a:latin typeface="Courier"/>
                <a:cs typeface="Courier"/>
              </a:rPr>
              <a:t># Likelihood</a:t>
            </a:r>
          </a:p>
          <a:p>
            <a:r>
              <a:rPr lang="en-US" sz="1600" dirty="0">
                <a:solidFill>
                  <a:schemeClr val="bg1"/>
                </a:solidFill>
                <a:latin typeface="Courier"/>
                <a:cs typeface="Courier"/>
              </a:rPr>
              <a:t>  for(</a:t>
            </a:r>
            <a:r>
              <a:rPr lang="en-US" sz="1600" dirty="0" err="1">
                <a:solidFill>
                  <a:schemeClr val="bg1"/>
                </a:solidFill>
                <a:latin typeface="Courier"/>
                <a:cs typeface="Courier"/>
              </a:rPr>
              <a:t>i</a:t>
            </a:r>
            <a:r>
              <a:rPr lang="en-US" sz="1600" dirty="0">
                <a:solidFill>
                  <a:schemeClr val="bg1"/>
                </a:solidFill>
                <a:latin typeface="Courier"/>
                <a:cs typeface="Courier"/>
              </a:rPr>
              <a:t> in 1:n){</a:t>
            </a:r>
          </a:p>
          <a:p>
            <a:r>
              <a:rPr lang="en-US" sz="1600" dirty="0">
                <a:solidFill>
                  <a:schemeClr val="bg1"/>
                </a:solidFill>
                <a:latin typeface="Courier"/>
                <a:cs typeface="Courier"/>
              </a:rPr>
              <a:t>    y[</a:t>
            </a:r>
            <a:r>
              <a:rPr lang="en-US" sz="1600" dirty="0" err="1">
                <a:solidFill>
                  <a:schemeClr val="bg1"/>
                </a:solidFill>
                <a:latin typeface="Courier"/>
                <a:cs typeface="Courier"/>
              </a:rPr>
              <a:t>i</a:t>
            </a:r>
            <a:r>
              <a:rPr lang="en-US" sz="1600" dirty="0">
                <a:solidFill>
                  <a:schemeClr val="bg1"/>
                </a:solidFill>
                <a:latin typeface="Courier"/>
                <a:cs typeface="Courier"/>
              </a:rPr>
              <a:t>] ~ </a:t>
            </a:r>
            <a:r>
              <a:rPr lang="en-US" sz="1600" dirty="0" err="1">
                <a:solidFill>
                  <a:schemeClr val="bg1"/>
                </a:solidFill>
                <a:latin typeface="Courier"/>
                <a:cs typeface="Courier"/>
              </a:rPr>
              <a:t>dbern</a:t>
            </a:r>
            <a:r>
              <a:rPr lang="en-US" sz="1600" dirty="0">
                <a:solidFill>
                  <a:schemeClr val="bg1"/>
                </a:solidFill>
                <a:latin typeface="Courier"/>
                <a:cs typeface="Courier"/>
              </a:rPr>
              <a:t>( exp(alpha)/(1+exp(alpha)) )</a:t>
            </a:r>
          </a:p>
          <a:p>
            <a:r>
              <a:rPr lang="en-US" sz="1600" dirty="0">
                <a:solidFill>
                  <a:schemeClr val="bg1"/>
                </a:solidFill>
                <a:latin typeface="Courier"/>
                <a:cs typeface="Courier"/>
              </a:rPr>
              <a:t>  }</a:t>
            </a:r>
          </a:p>
          <a:p>
            <a:endParaRPr lang="en-US" sz="1600" dirty="0">
              <a:solidFill>
                <a:schemeClr val="bg1"/>
              </a:solidFill>
              <a:latin typeface="Courier"/>
              <a:cs typeface="Courier"/>
            </a:endParaRPr>
          </a:p>
          <a:p>
            <a:r>
              <a:rPr lang="en-US" sz="1600" dirty="0">
                <a:solidFill>
                  <a:srgbClr val="FFFF00"/>
                </a:solidFill>
                <a:latin typeface="Courier"/>
                <a:cs typeface="Courier"/>
              </a:rPr>
              <a:t>  # Save some time and make JAGS generate </a:t>
            </a:r>
            <a:r>
              <a:rPr lang="en-US" sz="1600" dirty="0" err="1">
                <a:solidFill>
                  <a:srgbClr val="FFFF00"/>
                </a:solidFill>
                <a:latin typeface="Courier"/>
                <a:cs typeface="Courier"/>
              </a:rPr>
              <a:t>ppi</a:t>
            </a:r>
            <a:r>
              <a:rPr lang="en-US" sz="1600" dirty="0">
                <a:solidFill>
                  <a:srgbClr val="FFFF00"/>
                </a:solidFill>
                <a:latin typeface="Courier"/>
                <a:cs typeface="Courier"/>
              </a:rPr>
              <a:t> from sampled alpha</a:t>
            </a:r>
            <a:endParaRPr lang="en-US" sz="1600" dirty="0">
              <a:solidFill>
                <a:schemeClr val="bg1"/>
              </a:solidFill>
              <a:latin typeface="Courier"/>
              <a:cs typeface="Courier"/>
            </a:endParaRPr>
          </a:p>
          <a:p>
            <a:r>
              <a:rPr lang="en-US" sz="1600" dirty="0">
                <a:solidFill>
                  <a:schemeClr val="bg1"/>
                </a:solidFill>
                <a:latin typeface="Courier"/>
                <a:cs typeface="Courier"/>
              </a:rPr>
              <a:t>  </a:t>
            </a:r>
            <a:r>
              <a:rPr lang="en-US" sz="1600" dirty="0" err="1">
                <a:solidFill>
                  <a:schemeClr val="bg1"/>
                </a:solidFill>
                <a:latin typeface="Courier"/>
                <a:cs typeface="Courier"/>
              </a:rPr>
              <a:t>ppi</a:t>
            </a:r>
            <a:r>
              <a:rPr lang="en-US" sz="1600" dirty="0">
                <a:solidFill>
                  <a:schemeClr val="bg1"/>
                </a:solidFill>
                <a:latin typeface="Courier"/>
                <a:cs typeface="Courier"/>
              </a:rPr>
              <a:t> &lt;- exp(alpha)/(1+exp(alpha))</a:t>
            </a:r>
          </a:p>
          <a:p>
            <a:endParaRPr lang="en-US" sz="1600" dirty="0">
              <a:solidFill>
                <a:schemeClr val="bg1"/>
              </a:solidFill>
              <a:latin typeface="Courier"/>
              <a:cs typeface="Courier"/>
            </a:endParaRPr>
          </a:p>
          <a:p>
            <a:r>
              <a:rPr lang="en-US" sz="1600" dirty="0">
                <a:solidFill>
                  <a:schemeClr val="bg1"/>
                </a:solidFill>
                <a:latin typeface="Courier"/>
                <a:cs typeface="Courier"/>
              </a:rPr>
              <a:t>}</a:t>
            </a:r>
          </a:p>
        </p:txBody>
      </p:sp>
      <p:sp>
        <p:nvSpPr>
          <p:cNvPr id="3" name="TextBox 2">
            <a:extLst>
              <a:ext uri="{FF2B5EF4-FFF2-40B4-BE49-F238E27FC236}">
                <a16:creationId xmlns:a16="http://schemas.microsoft.com/office/drawing/2014/main" id="{2625E8BF-2F78-CCE8-86FF-865CD0E47B0F}"/>
              </a:ext>
            </a:extLst>
          </p:cNvPr>
          <p:cNvSpPr txBox="1"/>
          <p:nvPr/>
        </p:nvSpPr>
        <p:spPr>
          <a:xfrm>
            <a:off x="484188" y="980763"/>
            <a:ext cx="135806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JAGS code:</a:t>
            </a:r>
          </a:p>
        </p:txBody>
      </p:sp>
      <p:pic>
        <p:nvPicPr>
          <p:cNvPr id="4" name="Picture 2">
            <a:extLst>
              <a:ext uri="{FF2B5EF4-FFF2-40B4-BE49-F238E27FC236}">
                <a16:creationId xmlns:a16="http://schemas.microsoft.com/office/drawing/2014/main" id="{71DC842A-9788-CC8D-29FB-0613B9D08DCE}"/>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2217887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EB9D29-D03C-1F04-52B9-22FCA44165BE}"/>
              </a:ext>
            </a:extLst>
          </p:cNvPr>
          <p:cNvSpPr/>
          <p:nvPr/>
        </p:nvSpPr>
        <p:spPr>
          <a:xfrm>
            <a:off x="196290" y="700802"/>
            <a:ext cx="8719110" cy="5501506"/>
          </a:xfrm>
          <a:prstGeom prst="rect">
            <a:avLst/>
          </a:prstGeom>
          <a:solidFill>
            <a:srgbClr val="000C78"/>
          </a:solidFill>
        </p:spPr>
        <p:txBody>
          <a:bodyPr wrap="square">
            <a:spAutoFit/>
          </a:bodyPr>
          <a:lstStyle/>
          <a:p>
            <a:r>
              <a:rPr lang="en-US" sz="950" dirty="0">
                <a:solidFill>
                  <a:schemeClr val="bg1"/>
                </a:solidFill>
                <a:latin typeface="Courier"/>
                <a:cs typeface="Courier"/>
              </a:rPr>
              <a:t>library(</a:t>
            </a:r>
            <a:r>
              <a:rPr lang="en-US" sz="950" dirty="0" err="1">
                <a:solidFill>
                  <a:schemeClr val="bg1"/>
                </a:solidFill>
                <a:latin typeface="Courier"/>
                <a:cs typeface="Courier"/>
              </a:rPr>
              <a:t>bayesutils</a:t>
            </a:r>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chemeClr val="bg1"/>
                </a:solidFill>
                <a:latin typeface="Courier"/>
                <a:cs typeface="Courier"/>
              </a:rPr>
              <a:t>y &lt;- c(</a:t>
            </a:r>
          </a:p>
          <a:p>
            <a:r>
              <a:rPr lang="en-US" sz="950" dirty="0">
                <a:solidFill>
                  <a:schemeClr val="bg1"/>
                </a:solidFill>
                <a:latin typeface="Courier"/>
                <a:cs typeface="Courier"/>
              </a:rPr>
              <a:t>  1, 0, 0, 0, 0, 0, 0, 0, 0, 0, 1, 0, 0, 0, 1, 0, 0, 0, 0, 0, 0, 0, 1, 1, 0, 0, 1, 0, 0, 1, 0, 0, 1, 1,</a:t>
            </a:r>
          </a:p>
          <a:p>
            <a:r>
              <a:rPr lang="en-US" sz="950" dirty="0">
                <a:solidFill>
                  <a:schemeClr val="bg1"/>
                </a:solidFill>
                <a:latin typeface="Courier"/>
                <a:cs typeface="Courier"/>
              </a:rPr>
              <a:t>  0, 0, 0, 0, 0, 0, 0, 0, 0, 0, 0, 0, 0, 0, 0, 1, 0, 0, 0, 0, 0, 0, 0, 0, 0, 0, 0, 1, 0, 1, 0, 0, 0, 0,</a:t>
            </a:r>
          </a:p>
          <a:p>
            <a:r>
              <a:rPr lang="en-US" sz="950" dirty="0">
                <a:solidFill>
                  <a:schemeClr val="bg1"/>
                </a:solidFill>
                <a:latin typeface="Courier"/>
                <a:cs typeface="Courier"/>
              </a:rPr>
              <a:t>  0, 0, 1, 0, 0, 0, 1, 0, 0, 0, 1, 0, 0, 0, 0, 0, 0, 0, 0, 0, 1, 0, 0, 0, 0, 0, 0, 0, 0, 0, 0, 0</a:t>
            </a:r>
          </a:p>
          <a:p>
            <a:r>
              <a:rPr lang="en-US" sz="950" dirty="0">
                <a:solidFill>
                  <a:schemeClr val="bg1"/>
                </a:solidFill>
                <a:latin typeface="Courier"/>
                <a:cs typeface="Courier"/>
              </a:rPr>
              <a:t>)</a:t>
            </a:r>
          </a:p>
          <a:p>
            <a:r>
              <a:rPr lang="en-US" sz="950" dirty="0" err="1">
                <a:solidFill>
                  <a:schemeClr val="bg1"/>
                </a:solidFill>
                <a:latin typeface="Courier"/>
                <a:cs typeface="Courier"/>
              </a:rPr>
              <a:t>dat</a:t>
            </a:r>
            <a:r>
              <a:rPr lang="en-US" sz="950" dirty="0">
                <a:solidFill>
                  <a:schemeClr val="bg1"/>
                </a:solidFill>
                <a:latin typeface="Courier"/>
                <a:cs typeface="Courier"/>
              </a:rPr>
              <a:t> &lt;- list(</a:t>
            </a:r>
          </a:p>
          <a:p>
            <a:r>
              <a:rPr lang="en-US" sz="950" dirty="0">
                <a:solidFill>
                  <a:schemeClr val="bg1"/>
                </a:solidFill>
                <a:latin typeface="Courier"/>
                <a:cs typeface="Courier"/>
              </a:rPr>
              <a:t>  </a:t>
            </a:r>
            <a:r>
              <a:rPr lang="en-US" sz="950" dirty="0">
                <a:solidFill>
                  <a:srgbClr val="00B050"/>
                </a:solidFill>
                <a:latin typeface="Courier"/>
                <a:cs typeface="Courier"/>
              </a:rPr>
              <a:t>"n"</a:t>
            </a:r>
            <a:r>
              <a:rPr lang="en-US" sz="950" dirty="0">
                <a:solidFill>
                  <a:schemeClr val="bg1"/>
                </a:solidFill>
                <a:latin typeface="Courier"/>
                <a:cs typeface="Courier"/>
              </a:rPr>
              <a:t> = length(y),</a:t>
            </a:r>
          </a:p>
          <a:p>
            <a:r>
              <a:rPr lang="en-US" sz="950" dirty="0">
                <a:solidFill>
                  <a:schemeClr val="bg1"/>
                </a:solidFill>
                <a:latin typeface="Courier"/>
                <a:cs typeface="Courier"/>
              </a:rPr>
              <a:t>  </a:t>
            </a:r>
            <a:r>
              <a:rPr lang="en-US" sz="950" dirty="0">
                <a:solidFill>
                  <a:srgbClr val="00B050"/>
                </a:solidFill>
                <a:latin typeface="Courier"/>
                <a:cs typeface="Courier"/>
              </a:rPr>
              <a:t>"y"</a:t>
            </a:r>
            <a:r>
              <a:rPr lang="en-US" sz="950" dirty="0">
                <a:solidFill>
                  <a:schemeClr val="bg1"/>
                </a:solidFill>
                <a:latin typeface="Courier"/>
                <a:cs typeface="Courier"/>
              </a:rPr>
              <a:t> = y</a:t>
            </a:r>
          </a:p>
          <a:p>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err="1">
                <a:solidFill>
                  <a:schemeClr val="bg1"/>
                </a:solidFill>
                <a:latin typeface="Courier"/>
                <a:cs typeface="Courier"/>
              </a:rPr>
              <a:t>inits</a:t>
            </a:r>
            <a:r>
              <a:rPr lang="en-US" sz="950" dirty="0">
                <a:solidFill>
                  <a:schemeClr val="bg1"/>
                </a:solidFill>
                <a:latin typeface="Courier"/>
                <a:cs typeface="Courier"/>
              </a:rPr>
              <a:t> &lt;- function (){</a:t>
            </a:r>
          </a:p>
          <a:p>
            <a:r>
              <a:rPr lang="en-US" sz="950" dirty="0">
                <a:solidFill>
                  <a:schemeClr val="bg1"/>
                </a:solidFill>
                <a:latin typeface="Courier"/>
                <a:cs typeface="Courier"/>
              </a:rPr>
              <a:t>  list(alpha=</a:t>
            </a:r>
            <a:r>
              <a:rPr lang="en-US" sz="950" dirty="0" err="1">
                <a:solidFill>
                  <a:schemeClr val="bg1"/>
                </a:solidFill>
                <a:latin typeface="Courier"/>
                <a:cs typeface="Courier"/>
              </a:rPr>
              <a:t>runif</a:t>
            </a:r>
            <a:r>
              <a:rPr lang="en-US" sz="950" dirty="0">
                <a:solidFill>
                  <a:schemeClr val="bg1"/>
                </a:solidFill>
                <a:latin typeface="Courier"/>
                <a:cs typeface="Courier"/>
              </a:rPr>
              <a:t>(1))</a:t>
            </a:r>
          </a:p>
          <a:p>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rgbClr val="FFFF00"/>
                </a:solidFill>
                <a:latin typeface="Courier"/>
                <a:cs typeface="Courier"/>
              </a:rPr>
              <a:t>#Run the model:</a:t>
            </a:r>
          </a:p>
          <a:p>
            <a:r>
              <a:rPr lang="en-US" sz="950" dirty="0">
                <a:solidFill>
                  <a:schemeClr val="bg1"/>
                </a:solidFill>
                <a:latin typeface="Courier"/>
                <a:cs typeface="Courier"/>
              </a:rPr>
              <a:t>fit &lt;- jags(data=</a:t>
            </a:r>
            <a:r>
              <a:rPr lang="en-US" sz="950" dirty="0" err="1">
                <a:solidFill>
                  <a:schemeClr val="bg1"/>
                </a:solidFill>
                <a:latin typeface="Courier"/>
                <a:cs typeface="Courier"/>
              </a:rPr>
              <a:t>dat</a:t>
            </a:r>
            <a:r>
              <a:rPr lang="en-US" sz="950" dirty="0">
                <a:solidFill>
                  <a:schemeClr val="bg1"/>
                </a:solidFill>
                <a:latin typeface="Courier"/>
                <a:cs typeface="Courier"/>
              </a:rPr>
              <a:t>,</a:t>
            </a:r>
          </a:p>
          <a:p>
            <a:r>
              <a:rPr lang="en-US" sz="950" dirty="0">
                <a:solidFill>
                  <a:schemeClr val="bg1"/>
                </a:solidFill>
                <a:latin typeface="Courier"/>
                <a:cs typeface="Courier"/>
              </a:rPr>
              <a:t>            </a:t>
            </a:r>
            <a:r>
              <a:rPr lang="en-US" sz="950" dirty="0" err="1">
                <a:solidFill>
                  <a:schemeClr val="bg1"/>
                </a:solidFill>
                <a:latin typeface="Courier"/>
                <a:cs typeface="Courier"/>
              </a:rPr>
              <a:t>inits</a:t>
            </a:r>
            <a:r>
              <a:rPr lang="en-US" sz="950" dirty="0">
                <a:solidFill>
                  <a:schemeClr val="bg1"/>
                </a:solidFill>
                <a:latin typeface="Courier"/>
                <a:cs typeface="Courier"/>
              </a:rPr>
              <a:t>=</a:t>
            </a:r>
            <a:r>
              <a:rPr lang="en-US" sz="950" dirty="0" err="1">
                <a:solidFill>
                  <a:schemeClr val="bg1"/>
                </a:solidFill>
                <a:latin typeface="Courier"/>
                <a:cs typeface="Courier"/>
              </a:rPr>
              <a:t>inits</a:t>
            </a:r>
            <a:r>
              <a:rPr lang="en-US" sz="950" dirty="0">
                <a:solidFill>
                  <a:schemeClr val="bg1"/>
                </a:solidFill>
                <a:latin typeface="Courier"/>
                <a:cs typeface="Courier"/>
              </a:rPr>
              <a:t>,</a:t>
            </a:r>
          </a:p>
          <a:p>
            <a:r>
              <a:rPr lang="en-US" sz="950" dirty="0">
                <a:solidFill>
                  <a:schemeClr val="bg1"/>
                </a:solidFill>
                <a:latin typeface="Courier"/>
                <a:cs typeface="Courier"/>
              </a:rPr>
              <a:t>            </a:t>
            </a:r>
            <a:r>
              <a:rPr lang="en-US" sz="950" dirty="0" err="1">
                <a:solidFill>
                  <a:schemeClr val="bg1"/>
                </a:solidFill>
                <a:latin typeface="Courier"/>
                <a:cs typeface="Courier"/>
              </a:rPr>
              <a:t>parameters.to.save</a:t>
            </a:r>
            <a:r>
              <a:rPr lang="en-US" sz="950" dirty="0">
                <a:solidFill>
                  <a:schemeClr val="bg1"/>
                </a:solidFill>
                <a:latin typeface="Courier"/>
                <a:cs typeface="Courier"/>
              </a:rPr>
              <a:t> = c(</a:t>
            </a:r>
            <a:r>
              <a:rPr lang="en-US" sz="950" dirty="0">
                <a:solidFill>
                  <a:srgbClr val="00B050"/>
                </a:solidFill>
                <a:latin typeface="Courier"/>
                <a:cs typeface="Courier"/>
              </a:rPr>
              <a:t>"</a:t>
            </a:r>
            <a:r>
              <a:rPr lang="en-US" sz="950" dirty="0" err="1">
                <a:solidFill>
                  <a:srgbClr val="00B050"/>
                </a:solidFill>
                <a:latin typeface="Courier"/>
                <a:cs typeface="Courier"/>
              </a:rPr>
              <a:t>ppi</a:t>
            </a:r>
            <a:r>
              <a:rPr lang="en-US" sz="950" dirty="0">
                <a:solidFill>
                  <a:srgbClr val="00B050"/>
                </a:solidFill>
                <a:latin typeface="Courier"/>
                <a:cs typeface="Courier"/>
              </a:rPr>
              <a:t>"</a:t>
            </a:r>
            <a:r>
              <a:rPr lang="en-US" sz="950" dirty="0">
                <a:solidFill>
                  <a:schemeClr val="bg1"/>
                </a:solidFill>
                <a:latin typeface="Courier"/>
                <a:cs typeface="Courier"/>
              </a:rPr>
              <a:t>, "alpha"),</a:t>
            </a:r>
          </a:p>
          <a:p>
            <a:r>
              <a:rPr lang="en-US" sz="950" dirty="0">
                <a:solidFill>
                  <a:schemeClr val="bg1"/>
                </a:solidFill>
                <a:latin typeface="Courier"/>
                <a:cs typeface="Courier"/>
              </a:rPr>
              <a:t>            </a:t>
            </a:r>
            <a:r>
              <a:rPr lang="en-US" sz="950" dirty="0" err="1">
                <a:solidFill>
                  <a:schemeClr val="bg1"/>
                </a:solidFill>
                <a:latin typeface="Courier"/>
                <a:cs typeface="Courier"/>
              </a:rPr>
              <a:t>n.iter</a:t>
            </a:r>
            <a:r>
              <a:rPr lang="en-US" sz="950" dirty="0">
                <a:solidFill>
                  <a:schemeClr val="bg1"/>
                </a:solidFill>
                <a:latin typeface="Courier"/>
                <a:cs typeface="Courier"/>
              </a:rPr>
              <a:t>=20000, </a:t>
            </a:r>
            <a:r>
              <a:rPr lang="en-US" sz="950" dirty="0" err="1">
                <a:solidFill>
                  <a:schemeClr val="bg1"/>
                </a:solidFill>
                <a:latin typeface="Courier"/>
                <a:cs typeface="Courier"/>
              </a:rPr>
              <a:t>n.burnin</a:t>
            </a:r>
            <a:r>
              <a:rPr lang="en-US" sz="950" dirty="0">
                <a:solidFill>
                  <a:schemeClr val="bg1"/>
                </a:solidFill>
                <a:latin typeface="Courier"/>
                <a:cs typeface="Courier"/>
              </a:rPr>
              <a:t> = 500, </a:t>
            </a:r>
            <a:r>
              <a:rPr lang="en-US" sz="950" dirty="0" err="1">
                <a:solidFill>
                  <a:schemeClr val="bg1"/>
                </a:solidFill>
                <a:latin typeface="Courier"/>
                <a:cs typeface="Courier"/>
              </a:rPr>
              <a:t>n.thin</a:t>
            </a:r>
            <a:r>
              <a:rPr lang="en-US" sz="950" dirty="0">
                <a:solidFill>
                  <a:schemeClr val="bg1"/>
                </a:solidFill>
                <a:latin typeface="Courier"/>
                <a:cs typeface="Courier"/>
              </a:rPr>
              <a:t> = 10,</a:t>
            </a:r>
          </a:p>
          <a:p>
            <a:r>
              <a:rPr lang="en-US" sz="950" dirty="0">
                <a:solidFill>
                  <a:schemeClr val="bg1"/>
                </a:solidFill>
                <a:latin typeface="Courier"/>
                <a:cs typeface="Courier"/>
              </a:rPr>
              <a:t>            </a:t>
            </a:r>
            <a:r>
              <a:rPr lang="en-US" sz="950" dirty="0" err="1">
                <a:solidFill>
                  <a:schemeClr val="bg1"/>
                </a:solidFill>
                <a:latin typeface="Courier"/>
                <a:cs typeface="Courier"/>
              </a:rPr>
              <a:t>n.chains</a:t>
            </a:r>
            <a:r>
              <a:rPr lang="en-US" sz="950" dirty="0">
                <a:solidFill>
                  <a:schemeClr val="bg1"/>
                </a:solidFill>
                <a:latin typeface="Courier"/>
                <a:cs typeface="Courier"/>
              </a:rPr>
              <a:t>=4,</a:t>
            </a:r>
          </a:p>
          <a:p>
            <a:r>
              <a:rPr lang="en-US" sz="950" dirty="0">
                <a:solidFill>
                  <a:schemeClr val="bg1"/>
                </a:solidFill>
                <a:latin typeface="Courier"/>
                <a:cs typeface="Courier"/>
              </a:rPr>
              <a:t>            </a:t>
            </a:r>
            <a:r>
              <a:rPr lang="en-US" sz="950" dirty="0" err="1">
                <a:solidFill>
                  <a:schemeClr val="bg1"/>
                </a:solidFill>
                <a:latin typeface="Courier"/>
                <a:cs typeface="Courier"/>
              </a:rPr>
              <a:t>model.file</a:t>
            </a:r>
            <a:r>
              <a:rPr lang="en-US" sz="950" dirty="0">
                <a:solidFill>
                  <a:schemeClr val="bg1"/>
                </a:solidFill>
                <a:latin typeface="Courier"/>
                <a:cs typeface="Courier"/>
              </a:rPr>
              <a:t> = </a:t>
            </a:r>
            <a:r>
              <a:rPr lang="en-US" sz="950" dirty="0" err="1">
                <a:solidFill>
                  <a:schemeClr val="bg1"/>
                </a:solidFill>
                <a:latin typeface="Courier"/>
                <a:cs typeface="Courier"/>
              </a:rPr>
              <a:t>system.file</a:t>
            </a:r>
            <a:r>
              <a:rPr lang="en-US" sz="950" dirty="0">
                <a:solidFill>
                  <a:schemeClr val="bg1"/>
                </a:solidFill>
                <a:latin typeface="Courier"/>
                <a:cs typeface="Courier"/>
              </a:rPr>
              <a:t>(</a:t>
            </a:r>
            <a:r>
              <a:rPr lang="en-US" sz="950" dirty="0">
                <a:solidFill>
                  <a:srgbClr val="00B050"/>
                </a:solidFill>
                <a:latin typeface="Courier"/>
                <a:cs typeface="Courier"/>
              </a:rPr>
              <a:t>"jags/</a:t>
            </a:r>
            <a:r>
              <a:rPr lang="en-US" sz="950" dirty="0" err="1">
                <a:solidFill>
                  <a:srgbClr val="00B050"/>
                </a:solidFill>
                <a:latin typeface="Courier"/>
                <a:cs typeface="Courier"/>
              </a:rPr>
              <a:t>bern-logistic.bug.R</a:t>
            </a:r>
            <a:r>
              <a:rPr lang="en-US" sz="950" dirty="0">
                <a:solidFill>
                  <a:srgbClr val="00B050"/>
                </a:solidFill>
                <a:latin typeface="Courier"/>
                <a:cs typeface="Courier"/>
              </a:rPr>
              <a:t>"</a:t>
            </a:r>
            <a:r>
              <a:rPr lang="en-US" sz="950" dirty="0">
                <a:solidFill>
                  <a:schemeClr val="bg1"/>
                </a:solidFill>
                <a:latin typeface="Courier"/>
                <a:cs typeface="Courier"/>
              </a:rPr>
              <a:t>, package = </a:t>
            </a:r>
            <a:r>
              <a:rPr lang="en-US" sz="950" dirty="0">
                <a:solidFill>
                  <a:srgbClr val="00B050"/>
                </a:solidFill>
                <a:latin typeface="Courier"/>
                <a:cs typeface="Courier"/>
              </a:rPr>
              <a:t>"</a:t>
            </a:r>
            <a:r>
              <a:rPr lang="en-US" sz="950" dirty="0" err="1">
                <a:solidFill>
                  <a:srgbClr val="00B050"/>
                </a:solidFill>
                <a:latin typeface="Courier"/>
                <a:cs typeface="Courier"/>
              </a:rPr>
              <a:t>bayesutils</a:t>
            </a:r>
            <a:r>
              <a:rPr lang="en-US" sz="950" dirty="0">
                <a:solidFill>
                  <a:srgbClr val="00B050"/>
                </a:solidFill>
                <a:latin typeface="Courier"/>
                <a:cs typeface="Courier"/>
              </a:rPr>
              <a:t>"</a:t>
            </a:r>
            <a:r>
              <a:rPr lang="en-US" sz="950" dirty="0">
                <a:solidFill>
                  <a:schemeClr val="bg1"/>
                </a:solidFill>
                <a:latin typeface="Courier"/>
                <a:cs typeface="Courier"/>
              </a:rPr>
              <a:t>))</a:t>
            </a:r>
          </a:p>
          <a:p>
            <a:r>
              <a:rPr lang="en-US" sz="950" dirty="0">
                <a:solidFill>
                  <a:schemeClr val="bg1"/>
                </a:solidFill>
                <a:latin typeface="Courier"/>
                <a:cs typeface="Courier"/>
              </a:rPr>
              <a:t>fit</a:t>
            </a:r>
          </a:p>
          <a:p>
            <a:endParaRPr lang="en-US" sz="950" dirty="0">
              <a:solidFill>
                <a:schemeClr val="bg1"/>
              </a:solidFill>
              <a:latin typeface="Courier"/>
              <a:cs typeface="Courier"/>
            </a:endParaRPr>
          </a:p>
          <a:p>
            <a:r>
              <a:rPr lang="en-US" sz="950" dirty="0" err="1">
                <a:solidFill>
                  <a:schemeClr val="bg1"/>
                </a:solidFill>
                <a:latin typeface="Courier"/>
                <a:cs typeface="Courier"/>
              </a:rPr>
              <a:t>params.chains</a:t>
            </a:r>
            <a:r>
              <a:rPr lang="en-US" sz="950" dirty="0">
                <a:solidFill>
                  <a:schemeClr val="bg1"/>
                </a:solidFill>
                <a:latin typeface="Courier"/>
                <a:cs typeface="Courier"/>
              </a:rPr>
              <a:t> &lt;- </a:t>
            </a:r>
            <a:r>
              <a:rPr lang="en-US" sz="950" dirty="0" err="1">
                <a:solidFill>
                  <a:schemeClr val="bg1"/>
                </a:solidFill>
                <a:latin typeface="Courier"/>
                <a:cs typeface="Courier"/>
              </a:rPr>
              <a:t>extract.params</a:t>
            </a:r>
            <a:r>
              <a:rPr lang="en-US" sz="950" dirty="0">
                <a:solidFill>
                  <a:schemeClr val="bg1"/>
                </a:solidFill>
                <a:latin typeface="Courier"/>
                <a:cs typeface="Courier"/>
              </a:rPr>
              <a:t>(fit, </a:t>
            </a:r>
            <a:r>
              <a:rPr lang="en-US" sz="950" dirty="0" err="1">
                <a:solidFill>
                  <a:schemeClr val="bg1"/>
                </a:solidFill>
                <a:latin typeface="Courier"/>
                <a:cs typeface="Courier"/>
              </a:rPr>
              <a:t>by.chainQ</a:t>
            </a:r>
            <a:r>
              <a:rPr lang="en-US" sz="950" dirty="0">
                <a:solidFill>
                  <a:schemeClr val="bg1"/>
                </a:solidFill>
                <a:latin typeface="Courier"/>
                <a:cs typeface="Courier"/>
              </a:rPr>
              <a:t> = T)</a:t>
            </a:r>
          </a:p>
          <a:p>
            <a:r>
              <a:rPr lang="en-US" sz="950" dirty="0">
                <a:solidFill>
                  <a:srgbClr val="FFFF00"/>
                </a:solidFill>
                <a:latin typeface="Courier"/>
                <a:cs typeface="Courier"/>
              </a:rPr>
              <a:t>#</a:t>
            </a:r>
            <a:r>
              <a:rPr lang="en-US" sz="950" dirty="0" err="1">
                <a:solidFill>
                  <a:srgbClr val="FFFF00"/>
                </a:solidFill>
                <a:latin typeface="Courier"/>
                <a:cs typeface="Courier"/>
              </a:rPr>
              <a:t>mcmc_trace</a:t>
            </a:r>
            <a:r>
              <a:rPr lang="en-US" sz="950" dirty="0">
                <a:solidFill>
                  <a:srgbClr val="FFFF00"/>
                </a:solidFill>
                <a:latin typeface="Courier"/>
                <a:cs typeface="Courier"/>
              </a:rPr>
              <a:t>(</a:t>
            </a:r>
            <a:r>
              <a:rPr lang="en-US" sz="950" dirty="0" err="1">
                <a:solidFill>
                  <a:srgbClr val="FFFF00"/>
                </a:solidFill>
                <a:latin typeface="Courier"/>
                <a:cs typeface="Courier"/>
              </a:rPr>
              <a:t>params.chains</a:t>
            </a:r>
            <a:r>
              <a:rPr lang="en-US" sz="950" dirty="0">
                <a:solidFill>
                  <a:srgbClr val="FFFF00"/>
                </a:solidFill>
                <a:latin typeface="Courier"/>
                <a:cs typeface="Courier"/>
              </a:rPr>
              <a:t>, pars = c("alpha", "</a:t>
            </a:r>
            <a:r>
              <a:rPr lang="en-US" sz="950" dirty="0" err="1">
                <a:solidFill>
                  <a:srgbClr val="FFFF00"/>
                </a:solidFill>
                <a:latin typeface="Courier"/>
                <a:cs typeface="Courier"/>
              </a:rPr>
              <a:t>ppi</a:t>
            </a:r>
            <a:r>
              <a:rPr lang="en-US" sz="950" dirty="0">
                <a:solidFill>
                  <a:srgbClr val="FFFF00"/>
                </a:solidFill>
                <a:latin typeface="Courier"/>
                <a:cs typeface="Courier"/>
              </a:rPr>
              <a:t>"))</a:t>
            </a:r>
          </a:p>
          <a:p>
            <a:r>
              <a:rPr lang="en-US" sz="950" dirty="0" err="1">
                <a:solidFill>
                  <a:schemeClr val="bg1"/>
                </a:solidFill>
                <a:latin typeface="Courier"/>
                <a:cs typeface="Courier"/>
              </a:rPr>
              <a:t>mcmc_pairs</a:t>
            </a:r>
            <a:r>
              <a:rPr lang="en-US" sz="950" dirty="0">
                <a:solidFill>
                  <a:schemeClr val="bg1"/>
                </a:solidFill>
                <a:latin typeface="Courier"/>
                <a:cs typeface="Courier"/>
              </a:rPr>
              <a:t>(</a:t>
            </a:r>
            <a:r>
              <a:rPr lang="en-US" sz="950" dirty="0" err="1">
                <a:solidFill>
                  <a:schemeClr val="bg1"/>
                </a:solidFill>
                <a:latin typeface="Courier"/>
                <a:cs typeface="Courier"/>
              </a:rPr>
              <a:t>params.chains</a:t>
            </a:r>
            <a:r>
              <a:rPr lang="en-US" sz="950" dirty="0">
                <a:solidFill>
                  <a:schemeClr val="bg1"/>
                </a:solidFill>
                <a:latin typeface="Courier"/>
                <a:cs typeface="Courier"/>
              </a:rPr>
              <a:t>, pars = c(</a:t>
            </a:r>
            <a:r>
              <a:rPr lang="en-US" sz="950" dirty="0">
                <a:solidFill>
                  <a:srgbClr val="00B050"/>
                </a:solidFill>
                <a:latin typeface="Courier"/>
                <a:cs typeface="Courier"/>
              </a:rPr>
              <a:t>"alpha"</a:t>
            </a:r>
            <a:r>
              <a:rPr lang="en-US" sz="950" dirty="0">
                <a:solidFill>
                  <a:schemeClr val="bg1"/>
                </a:solidFill>
                <a:latin typeface="Courier"/>
                <a:cs typeface="Courier"/>
              </a:rPr>
              <a:t>, </a:t>
            </a:r>
            <a:r>
              <a:rPr lang="en-US" sz="950" dirty="0">
                <a:solidFill>
                  <a:srgbClr val="00B050"/>
                </a:solidFill>
                <a:latin typeface="Courier"/>
                <a:cs typeface="Courier"/>
              </a:rPr>
              <a:t>"</a:t>
            </a:r>
            <a:r>
              <a:rPr lang="en-US" sz="950" dirty="0" err="1">
                <a:solidFill>
                  <a:srgbClr val="00B050"/>
                </a:solidFill>
                <a:latin typeface="Courier"/>
                <a:cs typeface="Courier"/>
              </a:rPr>
              <a:t>ppi</a:t>
            </a:r>
            <a:r>
              <a:rPr lang="en-US" sz="950" dirty="0">
                <a:solidFill>
                  <a:srgbClr val="00B050"/>
                </a:solidFill>
                <a:latin typeface="Courier"/>
                <a:cs typeface="Courier"/>
              </a:rPr>
              <a:t>"</a:t>
            </a:r>
            <a:r>
              <a:rPr lang="en-US" sz="950" dirty="0">
                <a:solidFill>
                  <a:schemeClr val="bg1"/>
                </a:solidFill>
                <a:latin typeface="Courier"/>
                <a:cs typeface="Courier"/>
              </a:rPr>
              <a:t>))</a:t>
            </a:r>
          </a:p>
          <a:p>
            <a:endParaRPr lang="en-US" sz="950" dirty="0">
              <a:solidFill>
                <a:schemeClr val="bg1"/>
              </a:solidFill>
              <a:latin typeface="Courier"/>
              <a:cs typeface="Courier"/>
            </a:endParaRPr>
          </a:p>
          <a:p>
            <a:r>
              <a:rPr lang="en-US" sz="950" dirty="0">
                <a:solidFill>
                  <a:srgbClr val="FFFF00"/>
                </a:solidFill>
                <a:latin typeface="Courier"/>
                <a:cs typeface="Courier"/>
              </a:rPr>
              <a:t># Examine posteriors:</a:t>
            </a:r>
          </a:p>
          <a:p>
            <a:r>
              <a:rPr lang="en-US" sz="950" dirty="0" err="1">
                <a:solidFill>
                  <a:schemeClr val="bg1"/>
                </a:solidFill>
                <a:latin typeface="Courier"/>
                <a:cs typeface="Courier"/>
              </a:rPr>
              <a:t>params.mat</a:t>
            </a:r>
            <a:r>
              <a:rPr lang="en-US" sz="950" dirty="0">
                <a:solidFill>
                  <a:schemeClr val="bg1"/>
                </a:solidFill>
                <a:latin typeface="Courier"/>
                <a:cs typeface="Courier"/>
              </a:rPr>
              <a:t> &lt;- </a:t>
            </a:r>
            <a:r>
              <a:rPr lang="en-US" sz="950" dirty="0" err="1">
                <a:solidFill>
                  <a:schemeClr val="bg1"/>
                </a:solidFill>
                <a:latin typeface="Courier"/>
                <a:cs typeface="Courier"/>
              </a:rPr>
              <a:t>extract.params</a:t>
            </a:r>
            <a:r>
              <a:rPr lang="en-US" sz="950" dirty="0">
                <a:solidFill>
                  <a:schemeClr val="bg1"/>
                </a:solidFill>
                <a:latin typeface="Courier"/>
                <a:cs typeface="Courier"/>
              </a:rPr>
              <a:t>(fit, </a:t>
            </a:r>
            <a:r>
              <a:rPr lang="en-US" sz="950" dirty="0" err="1">
                <a:solidFill>
                  <a:schemeClr val="bg1"/>
                </a:solidFill>
                <a:latin typeface="Courier"/>
                <a:cs typeface="Courier"/>
              </a:rPr>
              <a:t>as.matrixQ</a:t>
            </a:r>
            <a:r>
              <a:rPr lang="en-US" sz="950" dirty="0">
                <a:solidFill>
                  <a:schemeClr val="bg1"/>
                </a:solidFill>
                <a:latin typeface="Courier"/>
                <a:cs typeface="Courier"/>
              </a:rPr>
              <a:t> = T)</a:t>
            </a:r>
          </a:p>
          <a:p>
            <a:r>
              <a:rPr lang="en-US" sz="950" dirty="0" err="1">
                <a:solidFill>
                  <a:schemeClr val="bg1"/>
                </a:solidFill>
                <a:latin typeface="Courier"/>
                <a:cs typeface="Courier"/>
              </a:rPr>
              <a:t>mcmc_areas</a:t>
            </a:r>
            <a:r>
              <a:rPr lang="en-US" sz="950" dirty="0">
                <a:solidFill>
                  <a:schemeClr val="bg1"/>
                </a:solidFill>
                <a:latin typeface="Courier"/>
                <a:cs typeface="Courier"/>
              </a:rPr>
              <a:t>(</a:t>
            </a:r>
            <a:r>
              <a:rPr lang="en-US" sz="950" dirty="0" err="1">
                <a:solidFill>
                  <a:schemeClr val="bg1"/>
                </a:solidFill>
                <a:latin typeface="Courier"/>
                <a:cs typeface="Courier"/>
              </a:rPr>
              <a:t>params.mat</a:t>
            </a:r>
            <a:r>
              <a:rPr lang="en-US" sz="950" dirty="0">
                <a:solidFill>
                  <a:schemeClr val="bg1"/>
                </a:solidFill>
                <a:latin typeface="Courier"/>
                <a:cs typeface="Courier"/>
              </a:rPr>
              <a:t>, prob = 0.95)</a:t>
            </a:r>
          </a:p>
          <a:p>
            <a:endParaRPr lang="en-US" sz="950" dirty="0">
              <a:solidFill>
                <a:schemeClr val="bg1"/>
              </a:solidFill>
              <a:latin typeface="Courier"/>
              <a:cs typeface="Courier"/>
            </a:endParaRPr>
          </a:p>
          <a:p>
            <a:r>
              <a:rPr lang="en-US" sz="950" dirty="0" err="1">
                <a:solidFill>
                  <a:schemeClr val="bg1"/>
                </a:solidFill>
                <a:latin typeface="Courier"/>
                <a:cs typeface="Courier"/>
              </a:rPr>
              <a:t>parameter.intervals</a:t>
            </a:r>
            <a:r>
              <a:rPr lang="en-US" sz="950" dirty="0">
                <a:solidFill>
                  <a:schemeClr val="bg1"/>
                </a:solidFill>
                <a:latin typeface="Courier"/>
                <a:cs typeface="Courier"/>
              </a:rPr>
              <a:t>(</a:t>
            </a:r>
            <a:r>
              <a:rPr lang="en-US" sz="950" dirty="0" err="1">
                <a:solidFill>
                  <a:schemeClr val="bg1"/>
                </a:solidFill>
                <a:latin typeface="Courier"/>
                <a:cs typeface="Courier"/>
              </a:rPr>
              <a:t>params.mat$ppi</a:t>
            </a:r>
            <a:r>
              <a:rPr lang="en-US" sz="950" dirty="0">
                <a:solidFill>
                  <a:schemeClr val="bg1"/>
                </a:solidFill>
                <a:latin typeface="Courier"/>
                <a:cs typeface="Courier"/>
              </a:rPr>
              <a:t>, </a:t>
            </a:r>
            <a:r>
              <a:rPr lang="en-US" sz="950" dirty="0" err="1">
                <a:solidFill>
                  <a:schemeClr val="bg1"/>
                </a:solidFill>
                <a:latin typeface="Courier"/>
                <a:cs typeface="Courier"/>
              </a:rPr>
              <a:t>plotQ</a:t>
            </a:r>
            <a:r>
              <a:rPr lang="en-US" sz="950" dirty="0">
                <a:solidFill>
                  <a:schemeClr val="bg1"/>
                </a:solidFill>
                <a:latin typeface="Courier"/>
                <a:cs typeface="Courier"/>
              </a:rPr>
              <a:t> = T)</a:t>
            </a:r>
          </a:p>
          <a:p>
            <a:r>
              <a:rPr lang="en-US" sz="950" dirty="0">
                <a:solidFill>
                  <a:schemeClr val="bg1"/>
                </a:solidFill>
                <a:latin typeface="Courier"/>
                <a:cs typeface="Courier"/>
              </a:rPr>
              <a:t>mean(</a:t>
            </a:r>
            <a:r>
              <a:rPr lang="en-US" sz="950" dirty="0" err="1">
                <a:solidFill>
                  <a:schemeClr val="bg1"/>
                </a:solidFill>
                <a:latin typeface="Courier"/>
                <a:cs typeface="Courier"/>
              </a:rPr>
              <a:t>params.mat$ppi</a:t>
            </a:r>
            <a:r>
              <a:rPr lang="en-US" sz="950" dirty="0">
                <a:solidFill>
                  <a:schemeClr val="bg1"/>
                </a:solidFill>
                <a:latin typeface="Courier"/>
                <a:cs typeface="Courier"/>
              </a:rPr>
              <a:t>)</a:t>
            </a:r>
          </a:p>
          <a:p>
            <a:r>
              <a:rPr lang="en-US" sz="950" dirty="0">
                <a:solidFill>
                  <a:schemeClr val="bg1"/>
                </a:solidFill>
                <a:latin typeface="Courier"/>
                <a:cs typeface="Courier"/>
              </a:rPr>
              <a:t>median(</a:t>
            </a:r>
            <a:r>
              <a:rPr lang="en-US" sz="950" dirty="0" err="1">
                <a:solidFill>
                  <a:schemeClr val="bg1"/>
                </a:solidFill>
                <a:latin typeface="Courier"/>
                <a:cs typeface="Courier"/>
              </a:rPr>
              <a:t>params.mat$ppi</a:t>
            </a:r>
            <a:r>
              <a:rPr lang="en-US" sz="950" dirty="0">
                <a:solidFill>
                  <a:schemeClr val="bg1"/>
                </a:solidFill>
                <a:latin typeface="Courier"/>
                <a:cs typeface="Courier"/>
              </a:rPr>
              <a:t>)</a:t>
            </a:r>
          </a:p>
          <a:p>
            <a:r>
              <a:rPr lang="en-US" sz="950" dirty="0">
                <a:solidFill>
                  <a:schemeClr val="bg1"/>
                </a:solidFill>
                <a:latin typeface="Courier"/>
                <a:cs typeface="Courier"/>
              </a:rPr>
              <a:t>sum(y)/length(y)</a:t>
            </a:r>
          </a:p>
        </p:txBody>
      </p:sp>
      <p:sp>
        <p:nvSpPr>
          <p:cNvPr id="3" name="TextBox 2">
            <a:extLst>
              <a:ext uri="{FF2B5EF4-FFF2-40B4-BE49-F238E27FC236}">
                <a16:creationId xmlns:a16="http://schemas.microsoft.com/office/drawing/2014/main" id="{75DBC85D-6C78-4E11-FD23-F56B505CC2DD}"/>
              </a:ext>
            </a:extLst>
          </p:cNvPr>
          <p:cNvSpPr txBox="1"/>
          <p:nvPr/>
        </p:nvSpPr>
        <p:spPr>
          <a:xfrm>
            <a:off x="96609" y="331470"/>
            <a:ext cx="183896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Run JAGS code:</a:t>
            </a:r>
          </a:p>
        </p:txBody>
      </p:sp>
      <p:pic>
        <p:nvPicPr>
          <p:cNvPr id="4" name="Picture 2">
            <a:extLst>
              <a:ext uri="{FF2B5EF4-FFF2-40B4-BE49-F238E27FC236}">
                <a16:creationId xmlns:a16="http://schemas.microsoft.com/office/drawing/2014/main" id="{AEBF0BC5-6D3C-B5C0-50C2-2CA1F25DB3DB}"/>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Tree>
    <p:extLst>
      <p:ext uri="{BB962C8B-B14F-4D97-AF65-F5344CB8AC3E}">
        <p14:creationId xmlns:p14="http://schemas.microsoft.com/office/powerpoint/2010/main" val="1372176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CC664B-8ACC-DC76-5FDB-E1CE2A656DD3}"/>
              </a:ext>
            </a:extLst>
          </p:cNvPr>
          <p:cNvPicPr>
            <a:picLocks noChangeAspect="1" noChangeArrowheads="1"/>
          </p:cNvPicPr>
          <p:nvPr/>
        </p:nvPicPr>
        <p:blipFill>
          <a:blip r:embed="rId2" cstate="print"/>
          <a:srcRect/>
          <a:stretch>
            <a:fillRect/>
          </a:stretch>
        </p:blipFill>
        <p:spPr bwMode="auto">
          <a:xfrm>
            <a:off x="484188" y="194340"/>
            <a:ext cx="8202612" cy="239712"/>
          </a:xfrm>
          <a:prstGeom prst="rect">
            <a:avLst/>
          </a:prstGeom>
          <a:noFill/>
          <a:ln w="9525">
            <a:noFill/>
            <a:round/>
            <a:headEnd/>
            <a:tailEnd/>
          </a:ln>
        </p:spPr>
      </p:pic>
      <p:sp>
        <p:nvSpPr>
          <p:cNvPr id="3" name="TextBox 2">
            <a:extLst>
              <a:ext uri="{FF2B5EF4-FFF2-40B4-BE49-F238E27FC236}">
                <a16:creationId xmlns:a16="http://schemas.microsoft.com/office/drawing/2014/main" id="{49E4351B-3580-990D-3361-7C38D825270C}"/>
              </a:ext>
            </a:extLst>
          </p:cNvPr>
          <p:cNvSpPr txBox="1"/>
          <p:nvPr/>
        </p:nvSpPr>
        <p:spPr>
          <a:xfrm>
            <a:off x="581848" y="544883"/>
            <a:ext cx="7808548" cy="707886"/>
          </a:xfrm>
          <a:prstGeom prst="rect">
            <a:avLst/>
          </a:prstGeom>
          <a:noFill/>
        </p:spPr>
        <p:txBody>
          <a:bodyPr wrap="none" rtlCol="0">
            <a:spAutoFit/>
          </a:bodyPr>
          <a:lstStyle/>
          <a:p>
            <a:r>
              <a:rPr lang="en-US" sz="4000" dirty="0">
                <a:latin typeface="Times New Roman"/>
                <a:cs typeface="Times New Roman"/>
              </a:rPr>
              <a:t>Another Example: Compromise Risk</a:t>
            </a:r>
          </a:p>
        </p:txBody>
      </p:sp>
      <p:pic>
        <p:nvPicPr>
          <p:cNvPr id="5" name="Picture 4">
            <a:extLst>
              <a:ext uri="{FF2B5EF4-FFF2-40B4-BE49-F238E27FC236}">
                <a16:creationId xmlns:a16="http://schemas.microsoft.com/office/drawing/2014/main" id="{EC029F6D-3E9C-7FDD-BA17-B4C41F8EB585}"/>
              </a:ext>
            </a:extLst>
          </p:cNvPr>
          <p:cNvPicPr>
            <a:picLocks noChangeAspect="1"/>
          </p:cNvPicPr>
          <p:nvPr/>
        </p:nvPicPr>
        <p:blipFill>
          <a:blip r:embed="rId3"/>
          <a:stretch>
            <a:fillRect/>
          </a:stretch>
        </p:blipFill>
        <p:spPr>
          <a:xfrm>
            <a:off x="1698299" y="2086547"/>
            <a:ext cx="4508500" cy="4318000"/>
          </a:xfrm>
          <a:prstGeom prst="rect">
            <a:avLst/>
          </a:prstGeom>
        </p:spPr>
      </p:pic>
      <p:pic>
        <p:nvPicPr>
          <p:cNvPr id="6" name="Picture 5">
            <a:extLst>
              <a:ext uri="{FF2B5EF4-FFF2-40B4-BE49-F238E27FC236}">
                <a16:creationId xmlns:a16="http://schemas.microsoft.com/office/drawing/2014/main" id="{20979811-C273-E9F9-6445-57A0967EFAE8}"/>
              </a:ext>
            </a:extLst>
          </p:cNvPr>
          <p:cNvPicPr>
            <a:picLocks noChangeAspect="1"/>
          </p:cNvPicPr>
          <p:nvPr/>
        </p:nvPicPr>
        <p:blipFill>
          <a:blip r:embed="rId4"/>
          <a:stretch>
            <a:fillRect/>
          </a:stretch>
        </p:blipFill>
        <p:spPr>
          <a:xfrm>
            <a:off x="4981740" y="2270111"/>
            <a:ext cx="3556779" cy="2113333"/>
          </a:xfrm>
          <a:prstGeom prst="rect">
            <a:avLst/>
          </a:prstGeom>
        </p:spPr>
      </p:pic>
      <p:sp>
        <p:nvSpPr>
          <p:cNvPr id="9" name="TextBox 8">
            <a:extLst>
              <a:ext uri="{FF2B5EF4-FFF2-40B4-BE49-F238E27FC236}">
                <a16:creationId xmlns:a16="http://schemas.microsoft.com/office/drawing/2014/main" id="{C0123EB4-8619-0F91-A738-C260E329BB3D}"/>
              </a:ext>
            </a:extLst>
          </p:cNvPr>
          <p:cNvSpPr txBox="1"/>
          <p:nvPr/>
        </p:nvSpPr>
        <p:spPr>
          <a:xfrm>
            <a:off x="2032309" y="2425875"/>
            <a:ext cx="862737"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a:t>
            </a:r>
            <a:r>
              <a:rPr lang="en-US" sz="1800" i="1" dirty="0">
                <a:latin typeface="Symbol" pitchFamily="2" charset="2"/>
                <a:cs typeface="Times New Roman"/>
              </a:rPr>
              <a:t>p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6B54A357-24DB-448C-D9B3-3CA7519D7F35}"/>
              </a:ext>
            </a:extLst>
          </p:cNvPr>
          <p:cNvSpPr txBox="1"/>
          <p:nvPr/>
        </p:nvSpPr>
        <p:spPr>
          <a:xfrm>
            <a:off x="3620943" y="6380835"/>
            <a:ext cx="308746" cy="461665"/>
          </a:xfrm>
          <a:prstGeom prst="rect">
            <a:avLst/>
          </a:prstGeom>
          <a:noFill/>
        </p:spPr>
        <p:txBody>
          <a:bodyPr wrap="square">
            <a:spAutoFit/>
          </a:bodyPr>
          <a:lstStyle/>
          <a:p>
            <a:r>
              <a:rPr lang="en-US" sz="2400" i="1" dirty="0">
                <a:latin typeface="Symbol" pitchFamily="2" charset="2"/>
                <a:cs typeface="Times New Roman"/>
              </a:rPr>
              <a:t>p</a:t>
            </a:r>
            <a:endParaRPr lang="en-US" sz="2400" dirty="0"/>
          </a:p>
        </p:txBody>
      </p:sp>
      <p:sp>
        <p:nvSpPr>
          <p:cNvPr id="7" name="TextBox 6">
            <a:extLst>
              <a:ext uri="{FF2B5EF4-FFF2-40B4-BE49-F238E27FC236}">
                <a16:creationId xmlns:a16="http://schemas.microsoft.com/office/drawing/2014/main" id="{87110E49-685D-4945-BB57-C324CA6D4C1F}"/>
              </a:ext>
            </a:extLst>
          </p:cNvPr>
          <p:cNvSpPr txBox="1"/>
          <p:nvPr/>
        </p:nvSpPr>
        <p:spPr>
          <a:xfrm>
            <a:off x="163644" y="1376020"/>
            <a:ext cx="3348990" cy="707886"/>
          </a:xfrm>
          <a:prstGeom prst="rect">
            <a:avLst/>
          </a:prstGeom>
          <a:noFill/>
        </p:spPr>
        <p:txBody>
          <a:bodyPr wrap="square">
            <a:spAutoFit/>
          </a:bodyPr>
          <a:lstStyle/>
          <a:p>
            <a:r>
              <a:rPr lang="en-US" sz="2000" dirty="0">
                <a:latin typeface="Times New Roman"/>
                <a:cs typeface="Times New Roman"/>
              </a:rPr>
              <a:t>Results equivalent to the Stan formulation with the Jacobian</a:t>
            </a:r>
            <a:endParaRPr lang="en-US" sz="2000" dirty="0"/>
          </a:p>
        </p:txBody>
      </p:sp>
    </p:spTree>
    <p:extLst>
      <p:ext uri="{BB962C8B-B14F-4D97-AF65-F5344CB8AC3E}">
        <p14:creationId xmlns:p14="http://schemas.microsoft.com/office/powerpoint/2010/main" val="2993844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B779A9A-AC3A-EA0D-2CAF-E31F73E3720C}"/>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3" name="TextBox 2">
            <a:extLst>
              <a:ext uri="{FF2B5EF4-FFF2-40B4-BE49-F238E27FC236}">
                <a16:creationId xmlns:a16="http://schemas.microsoft.com/office/drawing/2014/main" id="{8B0434E3-8503-22ED-24CA-184329B1AF57}"/>
              </a:ext>
            </a:extLst>
          </p:cNvPr>
          <p:cNvSpPr txBox="1"/>
          <p:nvPr/>
        </p:nvSpPr>
        <p:spPr>
          <a:xfrm>
            <a:off x="1548644" y="506198"/>
            <a:ext cx="5917133" cy="646331"/>
          </a:xfrm>
          <a:prstGeom prst="rect">
            <a:avLst/>
          </a:prstGeom>
          <a:noFill/>
        </p:spPr>
        <p:txBody>
          <a:bodyPr wrap="none" rtlCol="0">
            <a:spAutoFit/>
          </a:bodyPr>
          <a:lstStyle/>
          <a:p>
            <a:r>
              <a:rPr lang="en-US" sz="3600" dirty="0">
                <a:latin typeface="Times New Roman"/>
                <a:cs typeface="Times New Roman"/>
              </a:rPr>
              <a:t>Synopsis: Change-of-Variables</a:t>
            </a:r>
          </a:p>
        </p:txBody>
      </p:sp>
      <p:sp>
        <p:nvSpPr>
          <p:cNvPr id="4" name="Rectangle 3">
            <a:extLst>
              <a:ext uri="{FF2B5EF4-FFF2-40B4-BE49-F238E27FC236}">
                <a16:creationId xmlns:a16="http://schemas.microsoft.com/office/drawing/2014/main" id="{B566F72B-BF7B-27F2-1DFD-D737877E3834}"/>
              </a:ext>
            </a:extLst>
          </p:cNvPr>
          <p:cNvSpPr/>
          <p:nvPr/>
        </p:nvSpPr>
        <p:spPr>
          <a:xfrm>
            <a:off x="135662" y="1316927"/>
            <a:ext cx="8688680" cy="892552"/>
          </a:xfrm>
          <a:prstGeom prst="rect">
            <a:avLst/>
          </a:prstGeom>
        </p:spPr>
        <p:txBody>
          <a:bodyPr wrap="square">
            <a:spAutoFit/>
          </a:bodyPr>
          <a:lstStyle/>
          <a:p>
            <a:pPr marL="342900" indent="-342900">
              <a:buFont typeface="Arial"/>
              <a:buChar char="•"/>
            </a:pPr>
            <a:r>
              <a:rPr lang="en-US" sz="2600" dirty="0">
                <a:latin typeface="Times New Roman"/>
                <a:cs typeface="Times New Roman"/>
              </a:rPr>
              <a:t>In general, if you want to sample from a function of a variable of interest (usually a parameter):</a:t>
            </a:r>
            <a:endParaRPr lang="en-US" sz="2600" dirty="0"/>
          </a:p>
        </p:txBody>
      </p:sp>
      <p:sp>
        <p:nvSpPr>
          <p:cNvPr id="9" name="Rectangle 8">
            <a:extLst>
              <a:ext uri="{FF2B5EF4-FFF2-40B4-BE49-F238E27FC236}">
                <a16:creationId xmlns:a16="http://schemas.microsoft.com/office/drawing/2014/main" id="{C7D63651-98CF-EA78-B7EB-894B80CCB3D8}"/>
              </a:ext>
            </a:extLst>
          </p:cNvPr>
          <p:cNvSpPr/>
          <p:nvPr/>
        </p:nvSpPr>
        <p:spPr>
          <a:xfrm>
            <a:off x="650772" y="3000548"/>
            <a:ext cx="2975495" cy="461665"/>
          </a:xfrm>
          <a:prstGeom prst="rect">
            <a:avLst/>
          </a:prstGeom>
        </p:spPr>
        <p:txBody>
          <a:bodyPr wrap="none">
            <a:spAutoFit/>
          </a:bodyPr>
          <a:lstStyle/>
          <a:p>
            <a:r>
              <a:rPr lang="en-US" sz="2400" dirty="0">
                <a:latin typeface="Times New Roman"/>
                <a:cs typeface="Times New Roman"/>
              </a:rPr>
              <a:t>…this is equivalent to:</a:t>
            </a:r>
            <a:endParaRPr lang="en-US" sz="2400" dirty="0"/>
          </a:p>
        </p:txBody>
      </p:sp>
      <p:pic>
        <p:nvPicPr>
          <p:cNvPr id="10" name="Picture 9">
            <a:extLst>
              <a:ext uri="{FF2B5EF4-FFF2-40B4-BE49-F238E27FC236}">
                <a16:creationId xmlns:a16="http://schemas.microsoft.com/office/drawing/2014/main" id="{32912998-B25E-EF8F-10EC-35DFE21AADE5}"/>
              </a:ext>
            </a:extLst>
          </p:cNvPr>
          <p:cNvPicPr>
            <a:picLocks noChangeAspect="1"/>
          </p:cNvPicPr>
          <p:nvPr/>
        </p:nvPicPr>
        <p:blipFill>
          <a:blip r:embed="rId3"/>
          <a:stretch>
            <a:fillRect/>
          </a:stretch>
        </p:blipFill>
        <p:spPr>
          <a:xfrm>
            <a:off x="3289299" y="2364009"/>
            <a:ext cx="2366676" cy="458739"/>
          </a:xfrm>
          <a:prstGeom prst="rect">
            <a:avLst/>
          </a:prstGeom>
        </p:spPr>
      </p:pic>
      <p:pic>
        <p:nvPicPr>
          <p:cNvPr id="11" name="Picture 10">
            <a:extLst>
              <a:ext uri="{FF2B5EF4-FFF2-40B4-BE49-F238E27FC236}">
                <a16:creationId xmlns:a16="http://schemas.microsoft.com/office/drawing/2014/main" id="{0EAAAAC2-DFE8-DBB1-01B0-4556E1577C1F}"/>
              </a:ext>
            </a:extLst>
          </p:cNvPr>
          <p:cNvPicPr>
            <a:picLocks noChangeAspect="1"/>
          </p:cNvPicPr>
          <p:nvPr/>
        </p:nvPicPr>
        <p:blipFill>
          <a:blip r:embed="rId4"/>
          <a:stretch>
            <a:fillRect/>
          </a:stretch>
        </p:blipFill>
        <p:spPr>
          <a:xfrm>
            <a:off x="3238500" y="3422194"/>
            <a:ext cx="2658775" cy="807320"/>
          </a:xfrm>
          <a:prstGeom prst="rect">
            <a:avLst/>
          </a:prstGeom>
        </p:spPr>
      </p:pic>
      <p:sp>
        <p:nvSpPr>
          <p:cNvPr id="12" name="Rectangle 11">
            <a:extLst>
              <a:ext uri="{FF2B5EF4-FFF2-40B4-BE49-F238E27FC236}">
                <a16:creationId xmlns:a16="http://schemas.microsoft.com/office/drawing/2014/main" id="{837572A7-48CE-A80F-5374-CBDADB3258D8}"/>
              </a:ext>
            </a:extLst>
          </p:cNvPr>
          <p:cNvSpPr/>
          <p:nvPr/>
        </p:nvSpPr>
        <p:spPr>
          <a:xfrm>
            <a:off x="137818" y="4486641"/>
            <a:ext cx="6373861" cy="492443"/>
          </a:xfrm>
          <a:prstGeom prst="rect">
            <a:avLst/>
          </a:prstGeom>
        </p:spPr>
        <p:txBody>
          <a:bodyPr wrap="none">
            <a:spAutoFit/>
          </a:bodyPr>
          <a:lstStyle/>
          <a:p>
            <a:pPr marL="342900" indent="-342900">
              <a:buFont typeface="Arial"/>
              <a:buChar char="•"/>
            </a:pPr>
            <a:r>
              <a:rPr lang="en-US" sz="2600" b="1" dirty="0">
                <a:latin typeface="Times New Roman"/>
                <a:cs typeface="Times New Roman"/>
              </a:rPr>
              <a:t>In Stan</a:t>
            </a:r>
            <a:r>
              <a:rPr lang="en-US" sz="2600" dirty="0">
                <a:latin typeface="Times New Roman"/>
                <a:cs typeface="Times New Roman"/>
              </a:rPr>
              <a:t> this must be added to </a:t>
            </a:r>
            <a:r>
              <a:rPr lang="en-US" sz="2600" dirty="0">
                <a:latin typeface="Courier"/>
                <a:cs typeface="Courier"/>
              </a:rPr>
              <a:t>target</a:t>
            </a:r>
            <a:r>
              <a:rPr lang="en-US" sz="2600" dirty="0">
                <a:latin typeface="Times New Roman"/>
                <a:cs typeface="Times New Roman"/>
              </a:rPr>
              <a:t> as:</a:t>
            </a:r>
            <a:endParaRPr lang="en-US" sz="2600" dirty="0"/>
          </a:p>
        </p:txBody>
      </p:sp>
      <p:sp>
        <p:nvSpPr>
          <p:cNvPr id="13" name="Rectangle 12">
            <a:extLst>
              <a:ext uri="{FF2B5EF4-FFF2-40B4-BE49-F238E27FC236}">
                <a16:creationId xmlns:a16="http://schemas.microsoft.com/office/drawing/2014/main" id="{6E104343-4F0C-3077-789D-3182FA3F061B}"/>
              </a:ext>
            </a:extLst>
          </p:cNvPr>
          <p:cNvSpPr/>
          <p:nvPr/>
        </p:nvSpPr>
        <p:spPr>
          <a:xfrm>
            <a:off x="135662" y="6152218"/>
            <a:ext cx="8743099" cy="492443"/>
          </a:xfrm>
          <a:prstGeom prst="rect">
            <a:avLst/>
          </a:prstGeom>
        </p:spPr>
        <p:txBody>
          <a:bodyPr wrap="none">
            <a:spAutoFit/>
          </a:bodyPr>
          <a:lstStyle/>
          <a:p>
            <a:pPr marL="342900" indent="-342900">
              <a:buFont typeface="Arial"/>
              <a:buChar char="•"/>
            </a:pPr>
            <a:r>
              <a:rPr lang="en-US" sz="2600" b="1" dirty="0">
                <a:latin typeface="Times New Roman"/>
                <a:cs typeface="Times New Roman"/>
              </a:rPr>
              <a:t>In JAGS</a:t>
            </a:r>
            <a:r>
              <a:rPr lang="en-US" sz="2600" dirty="0">
                <a:latin typeface="Times New Roman"/>
                <a:cs typeface="Times New Roman"/>
              </a:rPr>
              <a:t>, find another formulation that avoids a Jacobian 😢 </a:t>
            </a:r>
            <a:endParaRPr lang="en-US" sz="2600" dirty="0"/>
          </a:p>
        </p:txBody>
      </p:sp>
      <p:pic>
        <p:nvPicPr>
          <p:cNvPr id="14" name="Picture 13">
            <a:extLst>
              <a:ext uri="{FF2B5EF4-FFF2-40B4-BE49-F238E27FC236}">
                <a16:creationId xmlns:a16="http://schemas.microsoft.com/office/drawing/2014/main" id="{9E5757DD-83DE-404C-712F-631470A8E577}"/>
              </a:ext>
            </a:extLst>
          </p:cNvPr>
          <p:cNvPicPr>
            <a:picLocks noChangeAspect="1"/>
          </p:cNvPicPr>
          <p:nvPr/>
        </p:nvPicPr>
        <p:blipFill>
          <a:blip r:embed="rId5"/>
          <a:stretch>
            <a:fillRect/>
          </a:stretch>
        </p:blipFill>
        <p:spPr>
          <a:xfrm>
            <a:off x="3036789" y="5100369"/>
            <a:ext cx="3592612" cy="917084"/>
          </a:xfrm>
          <a:prstGeom prst="rect">
            <a:avLst/>
          </a:prstGeom>
        </p:spPr>
      </p:pic>
    </p:spTree>
    <p:extLst>
      <p:ext uri="{BB962C8B-B14F-4D97-AF65-F5344CB8AC3E}">
        <p14:creationId xmlns:p14="http://schemas.microsoft.com/office/powerpoint/2010/main" val="1588806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B645E02-8C80-D4A3-5917-1C73C0199A2D}"/>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5" name="Rectangle 4">
            <a:extLst>
              <a:ext uri="{FF2B5EF4-FFF2-40B4-BE49-F238E27FC236}">
                <a16:creationId xmlns:a16="http://schemas.microsoft.com/office/drawing/2014/main" id="{9D750353-43E8-6100-7D26-C98327D97778}"/>
              </a:ext>
            </a:extLst>
          </p:cNvPr>
          <p:cNvSpPr/>
          <p:nvPr/>
        </p:nvSpPr>
        <p:spPr>
          <a:xfrm>
            <a:off x="135662" y="1316927"/>
            <a:ext cx="8688680" cy="892552"/>
          </a:xfrm>
          <a:prstGeom prst="rect">
            <a:avLst/>
          </a:prstGeom>
        </p:spPr>
        <p:txBody>
          <a:bodyPr wrap="square">
            <a:spAutoFit/>
          </a:bodyPr>
          <a:lstStyle/>
          <a:p>
            <a:pPr marL="342900" indent="-342900">
              <a:buFont typeface="Arial"/>
              <a:buChar char="•"/>
            </a:pPr>
            <a:r>
              <a:rPr lang="en-US" sz="2600" i="1" u="sng" dirty="0">
                <a:latin typeface="Times New Roman"/>
                <a:cs typeface="Times New Roman"/>
              </a:rPr>
              <a:t>BUT</a:t>
            </a:r>
            <a:r>
              <a:rPr lang="en-US" sz="2600" dirty="0">
                <a:latin typeface="Times New Roman"/>
                <a:cs typeface="Times New Roman"/>
              </a:rPr>
              <a:t>, if you have already sampled from a variable of interest (usually a parameter):</a:t>
            </a:r>
            <a:endParaRPr lang="en-US" sz="2600" dirty="0"/>
          </a:p>
        </p:txBody>
      </p:sp>
      <p:sp>
        <p:nvSpPr>
          <p:cNvPr id="6" name="TextBox 5">
            <a:extLst>
              <a:ext uri="{FF2B5EF4-FFF2-40B4-BE49-F238E27FC236}">
                <a16:creationId xmlns:a16="http://schemas.microsoft.com/office/drawing/2014/main" id="{80241469-0789-F410-6EC1-883520A84238}"/>
              </a:ext>
            </a:extLst>
          </p:cNvPr>
          <p:cNvSpPr txBox="1"/>
          <p:nvPr/>
        </p:nvSpPr>
        <p:spPr>
          <a:xfrm>
            <a:off x="1548644" y="506198"/>
            <a:ext cx="5917133" cy="646331"/>
          </a:xfrm>
          <a:prstGeom prst="rect">
            <a:avLst/>
          </a:prstGeom>
          <a:noFill/>
        </p:spPr>
        <p:txBody>
          <a:bodyPr wrap="none" rtlCol="0">
            <a:spAutoFit/>
          </a:bodyPr>
          <a:lstStyle/>
          <a:p>
            <a:r>
              <a:rPr lang="en-US" sz="3600" dirty="0">
                <a:latin typeface="Times New Roman"/>
                <a:cs typeface="Times New Roman"/>
              </a:rPr>
              <a:t>Synopsis: Change-of-Variables</a:t>
            </a:r>
          </a:p>
        </p:txBody>
      </p:sp>
      <p:pic>
        <p:nvPicPr>
          <p:cNvPr id="7" name="Picture 6">
            <a:extLst>
              <a:ext uri="{FF2B5EF4-FFF2-40B4-BE49-F238E27FC236}">
                <a16:creationId xmlns:a16="http://schemas.microsoft.com/office/drawing/2014/main" id="{9020D37B-3B60-536C-271A-F1888A894CBF}"/>
              </a:ext>
            </a:extLst>
          </p:cNvPr>
          <p:cNvPicPr>
            <a:picLocks noChangeAspect="1"/>
          </p:cNvPicPr>
          <p:nvPr/>
        </p:nvPicPr>
        <p:blipFill>
          <a:blip r:embed="rId3"/>
          <a:stretch>
            <a:fillRect/>
          </a:stretch>
        </p:blipFill>
        <p:spPr>
          <a:xfrm>
            <a:off x="3686252" y="2233554"/>
            <a:ext cx="1587500" cy="469900"/>
          </a:xfrm>
          <a:prstGeom prst="rect">
            <a:avLst/>
          </a:prstGeom>
        </p:spPr>
      </p:pic>
      <p:sp>
        <p:nvSpPr>
          <p:cNvPr id="8" name="Rectangle 7">
            <a:extLst>
              <a:ext uri="{FF2B5EF4-FFF2-40B4-BE49-F238E27FC236}">
                <a16:creationId xmlns:a16="http://schemas.microsoft.com/office/drawing/2014/main" id="{FBF1B1FC-52D9-6646-BF51-6048E60C346A}"/>
              </a:ext>
            </a:extLst>
          </p:cNvPr>
          <p:cNvSpPr/>
          <p:nvPr/>
        </p:nvSpPr>
        <p:spPr>
          <a:xfrm>
            <a:off x="459048" y="2889248"/>
            <a:ext cx="6332045" cy="492443"/>
          </a:xfrm>
          <a:prstGeom prst="rect">
            <a:avLst/>
          </a:prstGeom>
        </p:spPr>
        <p:txBody>
          <a:bodyPr wrap="square">
            <a:spAutoFit/>
          </a:bodyPr>
          <a:lstStyle/>
          <a:p>
            <a:r>
              <a:rPr lang="en-US" sz="2600" dirty="0">
                <a:latin typeface="Times New Roman"/>
                <a:cs typeface="Times New Roman"/>
              </a:rPr>
              <a:t>and </a:t>
            </a:r>
            <a:r>
              <a:rPr lang="en-US" sz="2600" i="1" u="sng" dirty="0">
                <a:latin typeface="Times New Roman"/>
                <a:cs typeface="Times New Roman"/>
              </a:rPr>
              <a:t>later after sampling</a:t>
            </a:r>
            <a:r>
              <a:rPr lang="en-US" sz="2600" dirty="0">
                <a:latin typeface="Times New Roman"/>
                <a:cs typeface="Times New Roman"/>
              </a:rPr>
              <a:t> want to transform it:</a:t>
            </a:r>
            <a:endParaRPr lang="en-US" sz="2600" dirty="0"/>
          </a:p>
        </p:txBody>
      </p:sp>
      <p:sp>
        <p:nvSpPr>
          <p:cNvPr id="9" name="Rectangle 8">
            <a:extLst>
              <a:ext uri="{FF2B5EF4-FFF2-40B4-BE49-F238E27FC236}">
                <a16:creationId xmlns:a16="http://schemas.microsoft.com/office/drawing/2014/main" id="{1CDC54A8-A5FA-D259-295D-19159D5EFBE6}"/>
              </a:ext>
            </a:extLst>
          </p:cNvPr>
          <p:cNvSpPr/>
          <p:nvPr/>
        </p:nvSpPr>
        <p:spPr>
          <a:xfrm>
            <a:off x="2083409" y="5003180"/>
            <a:ext cx="4606547" cy="492443"/>
          </a:xfrm>
          <a:prstGeom prst="rect">
            <a:avLst/>
          </a:prstGeom>
        </p:spPr>
        <p:txBody>
          <a:bodyPr wrap="square">
            <a:spAutoFit/>
          </a:bodyPr>
          <a:lstStyle/>
          <a:p>
            <a:r>
              <a:rPr lang="en-US" sz="2600" dirty="0">
                <a:latin typeface="Times New Roman"/>
                <a:cs typeface="Times New Roman"/>
              </a:rPr>
              <a:t>No Jacobian required in this case</a:t>
            </a:r>
            <a:endParaRPr lang="en-US" sz="2600" dirty="0"/>
          </a:p>
        </p:txBody>
      </p:sp>
      <p:pic>
        <p:nvPicPr>
          <p:cNvPr id="10" name="Picture 9">
            <a:extLst>
              <a:ext uri="{FF2B5EF4-FFF2-40B4-BE49-F238E27FC236}">
                <a16:creationId xmlns:a16="http://schemas.microsoft.com/office/drawing/2014/main" id="{8B83E83C-93DB-08FF-A891-D13FE6089F81}"/>
              </a:ext>
            </a:extLst>
          </p:cNvPr>
          <p:cNvPicPr>
            <a:picLocks noChangeAspect="1"/>
          </p:cNvPicPr>
          <p:nvPr/>
        </p:nvPicPr>
        <p:blipFill>
          <a:blip r:embed="rId4"/>
          <a:stretch>
            <a:fillRect/>
          </a:stretch>
        </p:blipFill>
        <p:spPr>
          <a:xfrm>
            <a:off x="2708352" y="3969720"/>
            <a:ext cx="3543300" cy="482600"/>
          </a:xfrm>
          <a:prstGeom prst="rect">
            <a:avLst/>
          </a:prstGeom>
        </p:spPr>
      </p:pic>
      <p:sp>
        <p:nvSpPr>
          <p:cNvPr id="11" name="Rectangle 10">
            <a:extLst>
              <a:ext uri="{FF2B5EF4-FFF2-40B4-BE49-F238E27FC236}">
                <a16:creationId xmlns:a16="http://schemas.microsoft.com/office/drawing/2014/main" id="{C2B14D3E-D1EF-5803-F777-7746BE8E8389}"/>
              </a:ext>
            </a:extLst>
          </p:cNvPr>
          <p:cNvSpPr/>
          <p:nvPr/>
        </p:nvSpPr>
        <p:spPr>
          <a:xfrm>
            <a:off x="42342" y="5910433"/>
            <a:ext cx="9101658" cy="892552"/>
          </a:xfrm>
          <a:prstGeom prst="rect">
            <a:avLst/>
          </a:prstGeom>
        </p:spPr>
        <p:txBody>
          <a:bodyPr wrap="square">
            <a:spAutoFit/>
          </a:bodyPr>
          <a:lstStyle/>
          <a:p>
            <a:pPr marL="342900" indent="-342900">
              <a:buFont typeface="Arial"/>
              <a:buChar char="•"/>
            </a:pPr>
            <a:r>
              <a:rPr lang="en-US" sz="2600" dirty="0">
                <a:latin typeface="Times New Roman"/>
                <a:cs typeface="Times New Roman"/>
              </a:rPr>
              <a:t>Also, no need to include a Jacobian if all transformed terms are constants</a:t>
            </a:r>
            <a:endParaRPr lang="en-US" sz="2600" dirty="0"/>
          </a:p>
        </p:txBody>
      </p:sp>
    </p:spTree>
    <p:extLst>
      <p:ext uri="{BB962C8B-B14F-4D97-AF65-F5344CB8AC3E}">
        <p14:creationId xmlns:p14="http://schemas.microsoft.com/office/powerpoint/2010/main" val="70111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22EF89-1562-C336-A95E-D0D4CE7A0F56}"/>
              </a:ext>
            </a:extLst>
          </p:cNvPr>
          <p:cNvSpPr txBox="1"/>
          <p:nvPr/>
        </p:nvSpPr>
        <p:spPr>
          <a:xfrm>
            <a:off x="339249" y="1383445"/>
            <a:ext cx="8492490" cy="1692771"/>
          </a:xfrm>
          <a:prstGeom prst="rect">
            <a:avLst/>
          </a:prstGeom>
          <a:noFill/>
        </p:spPr>
        <p:txBody>
          <a:bodyPr wrap="square">
            <a:spAutoFit/>
          </a:bodyPr>
          <a:lstStyle/>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Generally, if we are interested in working with the distribution of </a:t>
            </a: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(could be data, could be a parameter), </a:t>
            </a:r>
            <a:r>
              <a:rPr lang="en-US" sz="2600" b="1" i="1" u="sng" dirty="0">
                <a:latin typeface="Times New Roman" panose="02020603050405020304" pitchFamily="18" charset="0"/>
                <a:cs typeface="Times New Roman" panose="02020603050405020304" pitchFamily="18" charset="0"/>
              </a:rPr>
              <a:t>but</a:t>
            </a:r>
            <a:r>
              <a:rPr lang="en-US" sz="2600" dirty="0">
                <a:latin typeface="Times New Roman" panose="02020603050405020304" pitchFamily="18" charset="0"/>
                <a:cs typeface="Times New Roman" panose="02020603050405020304" pitchFamily="18" charset="0"/>
              </a:rPr>
              <a:t> it is much easier or convenient to work with the distribution for a function of </a:t>
            </a: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y</a:t>
            </a:r>
            <a:r>
              <a:rPr lang="en-US" sz="2600" dirty="0">
                <a:latin typeface="Times New Roman" panose="02020603050405020304" pitchFamily="18" charset="0"/>
                <a:cs typeface="Times New Roman" panose="02020603050405020304" pitchFamily="18" charset="0"/>
              </a:rPr>
              <a:t>, we’d want to know:</a:t>
            </a:r>
            <a:endParaRPr lang="en-US" sz="2600" dirty="0">
              <a:latin typeface="Symbol" pitchFamily="2" charset="2"/>
              <a:cs typeface="Times New Roman" panose="02020603050405020304" pitchFamily="18" charset="0"/>
            </a:endParaRPr>
          </a:p>
        </p:txBody>
      </p:sp>
      <p:pic>
        <p:nvPicPr>
          <p:cNvPr id="6" name="Picture 2">
            <a:extLst>
              <a:ext uri="{FF2B5EF4-FFF2-40B4-BE49-F238E27FC236}">
                <a16:creationId xmlns:a16="http://schemas.microsoft.com/office/drawing/2014/main" id="{00515867-1767-1137-BD31-9C7392717A57}"/>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TextBox 6">
            <a:extLst>
              <a:ext uri="{FF2B5EF4-FFF2-40B4-BE49-F238E27FC236}">
                <a16:creationId xmlns:a16="http://schemas.microsoft.com/office/drawing/2014/main" id="{0548E71E-E4E0-09D3-ED3A-4CCBEC2BCABE}"/>
              </a:ext>
            </a:extLst>
          </p:cNvPr>
          <p:cNvSpPr txBox="1"/>
          <p:nvPr/>
        </p:nvSpPr>
        <p:spPr>
          <a:xfrm>
            <a:off x="2439888" y="560803"/>
            <a:ext cx="4004672" cy="646331"/>
          </a:xfrm>
          <a:prstGeom prst="rect">
            <a:avLst/>
          </a:prstGeom>
          <a:noFill/>
        </p:spPr>
        <p:txBody>
          <a:bodyPr wrap="none" rtlCol="0">
            <a:spAutoFit/>
          </a:bodyPr>
          <a:lstStyle/>
          <a:p>
            <a:r>
              <a:rPr lang="en-US" sz="3600" dirty="0">
                <a:latin typeface="Times New Roman"/>
                <a:cs typeface="Times New Roman"/>
              </a:rPr>
              <a:t>Change-of-Variables</a:t>
            </a:r>
          </a:p>
        </p:txBody>
      </p:sp>
      <p:sp>
        <p:nvSpPr>
          <p:cNvPr id="9" name="TextBox 8">
            <a:extLst>
              <a:ext uri="{FF2B5EF4-FFF2-40B4-BE49-F238E27FC236}">
                <a16:creationId xmlns:a16="http://schemas.microsoft.com/office/drawing/2014/main" id="{8F29AAEB-9A8D-77AE-28FD-1861C8A68471}"/>
              </a:ext>
            </a:extLst>
          </p:cNvPr>
          <p:cNvSpPr txBox="1"/>
          <p:nvPr/>
        </p:nvSpPr>
        <p:spPr>
          <a:xfrm>
            <a:off x="1184674" y="3161028"/>
            <a:ext cx="6515100" cy="46166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pdf of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in terms of the pdf of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6778A1DD-D448-2F77-31E7-D0C3AC14981D}"/>
              </a:ext>
            </a:extLst>
          </p:cNvPr>
          <p:cNvSpPr txBox="1"/>
          <p:nvPr/>
        </p:nvSpPr>
        <p:spPr>
          <a:xfrm>
            <a:off x="1543050" y="3777930"/>
            <a:ext cx="6515100" cy="461665"/>
          </a:xfrm>
          <a:prstGeom prst="rect">
            <a:avLst/>
          </a:prstGeom>
          <a:noFill/>
        </p:spPr>
        <p:txBody>
          <a:bodyPr wrap="square">
            <a:spAutoFit/>
          </a:bodyPr>
          <a:lstStyle/>
          <a:p>
            <a:pPr marL="342900" indent="-342900">
              <a:buFont typeface="Arial" panose="020B0604020202020204" pitchFamily="34" charset="0"/>
              <a:buChar char="•"/>
            </a:pPr>
            <a:r>
              <a:rPr lang="en-US" sz="2400" b="1" i="1" u="sng" dirty="0">
                <a:latin typeface="Times New Roman" panose="02020603050405020304" pitchFamily="18" charset="0"/>
                <a:cs typeface="Times New Roman" panose="02020603050405020304" pitchFamily="18" charset="0"/>
              </a:rPr>
              <a:t>In other words</a:t>
            </a:r>
            <a:r>
              <a:rPr lang="en-US" sz="2400" dirty="0">
                <a:latin typeface="Times New Roman" panose="02020603050405020304" pitchFamily="18" charset="0"/>
                <a:cs typeface="Times New Roman" panose="02020603050405020304" pitchFamily="18" charset="0"/>
              </a:rPr>
              <a:t>: if the (convenient) pdf of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is :</a:t>
            </a:r>
            <a:endParaRPr lang="en-US" sz="2400" dirty="0"/>
          </a:p>
        </p:txBody>
      </p:sp>
      <p:sp>
        <p:nvSpPr>
          <p:cNvPr id="13" name="TextBox 12">
            <a:extLst>
              <a:ext uri="{FF2B5EF4-FFF2-40B4-BE49-F238E27FC236}">
                <a16:creationId xmlns:a16="http://schemas.microsoft.com/office/drawing/2014/main" id="{C1BDD677-EED1-C94F-EB00-70909DA2D5D3}"/>
              </a:ext>
            </a:extLst>
          </p:cNvPr>
          <p:cNvSpPr txBox="1"/>
          <p:nvPr/>
        </p:nvSpPr>
        <p:spPr>
          <a:xfrm>
            <a:off x="2110504" y="6057167"/>
            <a:ext cx="111275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what is</a:t>
            </a:r>
            <a:endParaRPr lang="en-US" sz="2400" dirty="0"/>
          </a:p>
        </p:txBody>
      </p:sp>
      <p:sp>
        <p:nvSpPr>
          <p:cNvPr id="14" name="TextBox 13">
            <a:extLst>
              <a:ext uri="{FF2B5EF4-FFF2-40B4-BE49-F238E27FC236}">
                <a16:creationId xmlns:a16="http://schemas.microsoft.com/office/drawing/2014/main" id="{7AD355A1-2113-F095-58A5-4408B4DE183C}"/>
              </a:ext>
            </a:extLst>
          </p:cNvPr>
          <p:cNvSpPr txBox="1"/>
          <p:nvPr/>
        </p:nvSpPr>
        <p:spPr>
          <a:xfrm>
            <a:off x="3936621" y="6057166"/>
            <a:ext cx="156995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 terms of</a:t>
            </a:r>
            <a:endParaRPr lang="en-US" sz="2400" dirty="0"/>
          </a:p>
        </p:txBody>
      </p:sp>
      <p:sp>
        <p:nvSpPr>
          <p:cNvPr id="15" name="TextBox 14">
            <a:extLst>
              <a:ext uri="{FF2B5EF4-FFF2-40B4-BE49-F238E27FC236}">
                <a16:creationId xmlns:a16="http://schemas.microsoft.com/office/drawing/2014/main" id="{67668CAB-0CB3-B4D4-CDD6-AF943FF324DC}"/>
              </a:ext>
            </a:extLst>
          </p:cNvPr>
          <p:cNvSpPr txBox="1"/>
          <p:nvPr/>
        </p:nvSpPr>
        <p:spPr>
          <a:xfrm>
            <a:off x="2110504" y="4884139"/>
            <a:ext cx="309014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and the pdf of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a:t>
            </a:r>
            <a:endParaRPr lang="en-US" sz="2400" dirty="0"/>
          </a:p>
        </p:txBody>
      </p:sp>
      <p:sp>
        <p:nvSpPr>
          <p:cNvPr id="19" name="TextBox 18">
            <a:extLst>
              <a:ext uri="{FF2B5EF4-FFF2-40B4-BE49-F238E27FC236}">
                <a16:creationId xmlns:a16="http://schemas.microsoft.com/office/drawing/2014/main" id="{8A4F2B3F-9F9E-5A22-3CE8-424C97DF22F9}"/>
              </a:ext>
            </a:extLst>
          </p:cNvPr>
          <p:cNvSpPr txBox="1"/>
          <p:nvPr/>
        </p:nvSpPr>
        <p:spPr>
          <a:xfrm>
            <a:off x="6217920" y="6054123"/>
            <a:ext cx="42787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t>
            </a:r>
            <a:endParaRPr lang="en-US" sz="2400" dirty="0"/>
          </a:p>
        </p:txBody>
      </p:sp>
      <p:pic>
        <p:nvPicPr>
          <p:cNvPr id="4" name="Picture 3">
            <a:extLst>
              <a:ext uri="{FF2B5EF4-FFF2-40B4-BE49-F238E27FC236}">
                <a16:creationId xmlns:a16="http://schemas.microsoft.com/office/drawing/2014/main" id="{610F03B0-3DE3-C974-AC1E-1B891998A673}"/>
              </a:ext>
            </a:extLst>
          </p:cNvPr>
          <p:cNvPicPr>
            <a:picLocks noChangeAspect="1"/>
          </p:cNvPicPr>
          <p:nvPr/>
        </p:nvPicPr>
        <p:blipFill>
          <a:blip r:embed="rId3"/>
          <a:stretch>
            <a:fillRect/>
          </a:stretch>
        </p:blipFill>
        <p:spPr>
          <a:xfrm>
            <a:off x="4256778" y="4325899"/>
            <a:ext cx="868981" cy="365367"/>
          </a:xfrm>
          <a:prstGeom prst="rect">
            <a:avLst/>
          </a:prstGeom>
        </p:spPr>
      </p:pic>
      <p:pic>
        <p:nvPicPr>
          <p:cNvPr id="8" name="Picture 7">
            <a:extLst>
              <a:ext uri="{FF2B5EF4-FFF2-40B4-BE49-F238E27FC236}">
                <a16:creationId xmlns:a16="http://schemas.microsoft.com/office/drawing/2014/main" id="{C0A83DE3-DDB1-D1EB-EFCF-C413140D3A65}"/>
              </a:ext>
            </a:extLst>
          </p:cNvPr>
          <p:cNvPicPr>
            <a:picLocks noChangeAspect="1"/>
          </p:cNvPicPr>
          <p:nvPr/>
        </p:nvPicPr>
        <p:blipFill>
          <a:blip r:embed="rId4"/>
          <a:stretch>
            <a:fillRect/>
          </a:stretch>
        </p:blipFill>
        <p:spPr>
          <a:xfrm>
            <a:off x="4256779" y="5440264"/>
            <a:ext cx="909581" cy="361876"/>
          </a:xfrm>
          <a:prstGeom prst="rect">
            <a:avLst/>
          </a:prstGeom>
        </p:spPr>
      </p:pic>
      <p:pic>
        <p:nvPicPr>
          <p:cNvPr id="10" name="Picture 9">
            <a:extLst>
              <a:ext uri="{FF2B5EF4-FFF2-40B4-BE49-F238E27FC236}">
                <a16:creationId xmlns:a16="http://schemas.microsoft.com/office/drawing/2014/main" id="{D18EC602-080B-78FE-8B6E-B03442CFC11E}"/>
              </a:ext>
            </a:extLst>
          </p:cNvPr>
          <p:cNvPicPr>
            <a:picLocks noChangeAspect="1"/>
          </p:cNvPicPr>
          <p:nvPr/>
        </p:nvPicPr>
        <p:blipFill>
          <a:blip r:embed="rId4"/>
          <a:stretch>
            <a:fillRect/>
          </a:stretch>
        </p:blipFill>
        <p:spPr>
          <a:xfrm>
            <a:off x="3147646" y="6116259"/>
            <a:ext cx="808508" cy="321664"/>
          </a:xfrm>
          <a:prstGeom prst="rect">
            <a:avLst/>
          </a:prstGeom>
        </p:spPr>
      </p:pic>
      <p:pic>
        <p:nvPicPr>
          <p:cNvPr id="12" name="Picture 11">
            <a:extLst>
              <a:ext uri="{FF2B5EF4-FFF2-40B4-BE49-F238E27FC236}">
                <a16:creationId xmlns:a16="http://schemas.microsoft.com/office/drawing/2014/main" id="{63165951-262A-AC13-A1D8-71931C9EE5D2}"/>
              </a:ext>
            </a:extLst>
          </p:cNvPr>
          <p:cNvPicPr>
            <a:picLocks noChangeAspect="1"/>
          </p:cNvPicPr>
          <p:nvPr/>
        </p:nvPicPr>
        <p:blipFill>
          <a:blip r:embed="rId3"/>
          <a:stretch>
            <a:fillRect/>
          </a:stretch>
        </p:blipFill>
        <p:spPr>
          <a:xfrm>
            <a:off x="5466329" y="6112149"/>
            <a:ext cx="765039" cy="321664"/>
          </a:xfrm>
          <a:prstGeom prst="rect">
            <a:avLst/>
          </a:prstGeom>
        </p:spPr>
      </p:pic>
    </p:spTree>
    <p:extLst>
      <p:ext uri="{BB962C8B-B14F-4D97-AF65-F5344CB8AC3E}">
        <p14:creationId xmlns:p14="http://schemas.microsoft.com/office/powerpoint/2010/main" val="5186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802626-177A-D69D-91CC-767BF027E2FC}"/>
              </a:ext>
            </a:extLst>
          </p:cNvPr>
          <p:cNvSpPr txBox="1"/>
          <p:nvPr/>
        </p:nvSpPr>
        <p:spPr>
          <a:xfrm>
            <a:off x="339249" y="1452025"/>
            <a:ext cx="8492490"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get the relationship from the change-of-variables theorem from calculus:</a:t>
            </a:r>
          </a:p>
        </p:txBody>
      </p:sp>
      <p:pic>
        <p:nvPicPr>
          <p:cNvPr id="8" name="Picture 2">
            <a:extLst>
              <a:ext uri="{FF2B5EF4-FFF2-40B4-BE49-F238E27FC236}">
                <a16:creationId xmlns:a16="http://schemas.microsoft.com/office/drawing/2014/main" id="{CBD89500-BDA0-EE15-C2F7-A7ED23568CA3}"/>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9" name="TextBox 8">
            <a:extLst>
              <a:ext uri="{FF2B5EF4-FFF2-40B4-BE49-F238E27FC236}">
                <a16:creationId xmlns:a16="http://schemas.microsoft.com/office/drawing/2014/main" id="{325A74D7-AEA2-9F2B-2953-08EA7EAB646D}"/>
              </a:ext>
            </a:extLst>
          </p:cNvPr>
          <p:cNvSpPr txBox="1"/>
          <p:nvPr/>
        </p:nvSpPr>
        <p:spPr>
          <a:xfrm>
            <a:off x="2439888" y="560803"/>
            <a:ext cx="4004672" cy="646331"/>
          </a:xfrm>
          <a:prstGeom prst="rect">
            <a:avLst/>
          </a:prstGeom>
          <a:noFill/>
        </p:spPr>
        <p:txBody>
          <a:bodyPr wrap="none" rtlCol="0">
            <a:spAutoFit/>
          </a:bodyPr>
          <a:lstStyle/>
          <a:p>
            <a:r>
              <a:rPr lang="en-US" sz="3600" dirty="0">
                <a:latin typeface="Times New Roman"/>
                <a:cs typeface="Times New Roman"/>
              </a:rPr>
              <a:t>Change-of-Variables</a:t>
            </a:r>
          </a:p>
        </p:txBody>
      </p:sp>
      <p:sp>
        <p:nvSpPr>
          <p:cNvPr id="13" name="TextBox 12">
            <a:extLst>
              <a:ext uri="{FF2B5EF4-FFF2-40B4-BE49-F238E27FC236}">
                <a16:creationId xmlns:a16="http://schemas.microsoft.com/office/drawing/2014/main" id="{491E23FD-E45C-E031-8F22-907F1886A496}"/>
              </a:ext>
            </a:extLst>
          </p:cNvPr>
          <p:cNvSpPr txBox="1"/>
          <p:nvPr/>
        </p:nvSpPr>
        <p:spPr>
          <a:xfrm>
            <a:off x="1070769" y="2423592"/>
            <a:ext cx="107807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With:</a:t>
            </a:r>
            <a:endParaRPr lang="en-US" sz="2400" dirty="0"/>
          </a:p>
        </p:txBody>
      </p:sp>
      <p:pic>
        <p:nvPicPr>
          <p:cNvPr id="3" name="Picture 2">
            <a:extLst>
              <a:ext uri="{FF2B5EF4-FFF2-40B4-BE49-F238E27FC236}">
                <a16:creationId xmlns:a16="http://schemas.microsoft.com/office/drawing/2014/main" id="{B3039D11-E4A0-BD5A-F160-6D50A335E30F}"/>
              </a:ext>
            </a:extLst>
          </p:cNvPr>
          <p:cNvPicPr>
            <a:picLocks noChangeAspect="1"/>
          </p:cNvPicPr>
          <p:nvPr/>
        </p:nvPicPr>
        <p:blipFill>
          <a:blip r:embed="rId3"/>
          <a:stretch>
            <a:fillRect/>
          </a:stretch>
        </p:blipFill>
        <p:spPr>
          <a:xfrm>
            <a:off x="1985995" y="2486046"/>
            <a:ext cx="1274795" cy="354642"/>
          </a:xfrm>
          <a:prstGeom prst="rect">
            <a:avLst/>
          </a:prstGeom>
        </p:spPr>
      </p:pic>
      <p:pic>
        <p:nvPicPr>
          <p:cNvPr id="10" name="Picture 9">
            <a:extLst>
              <a:ext uri="{FF2B5EF4-FFF2-40B4-BE49-F238E27FC236}">
                <a16:creationId xmlns:a16="http://schemas.microsoft.com/office/drawing/2014/main" id="{B7970E3A-F75B-956A-916A-893C55B9360F}"/>
              </a:ext>
            </a:extLst>
          </p:cNvPr>
          <p:cNvPicPr>
            <a:picLocks noChangeAspect="1"/>
          </p:cNvPicPr>
          <p:nvPr/>
        </p:nvPicPr>
        <p:blipFill>
          <a:blip r:embed="rId4"/>
          <a:stretch>
            <a:fillRect/>
          </a:stretch>
        </p:blipFill>
        <p:spPr>
          <a:xfrm>
            <a:off x="3995324" y="2293581"/>
            <a:ext cx="1981079" cy="704175"/>
          </a:xfrm>
          <a:prstGeom prst="rect">
            <a:avLst/>
          </a:prstGeom>
        </p:spPr>
      </p:pic>
      <p:pic>
        <p:nvPicPr>
          <p:cNvPr id="12" name="Picture 11">
            <a:extLst>
              <a:ext uri="{FF2B5EF4-FFF2-40B4-BE49-F238E27FC236}">
                <a16:creationId xmlns:a16="http://schemas.microsoft.com/office/drawing/2014/main" id="{A016C4D9-21AE-BDAA-D173-BF817E7351C9}"/>
              </a:ext>
            </a:extLst>
          </p:cNvPr>
          <p:cNvPicPr>
            <a:picLocks noChangeAspect="1"/>
          </p:cNvPicPr>
          <p:nvPr/>
        </p:nvPicPr>
        <p:blipFill>
          <a:blip r:embed="rId5"/>
          <a:stretch>
            <a:fillRect/>
          </a:stretch>
        </p:blipFill>
        <p:spPr>
          <a:xfrm>
            <a:off x="1920968" y="3438865"/>
            <a:ext cx="3623214" cy="701833"/>
          </a:xfrm>
          <a:prstGeom prst="rect">
            <a:avLst/>
          </a:prstGeom>
        </p:spPr>
      </p:pic>
      <p:pic>
        <p:nvPicPr>
          <p:cNvPr id="14" name="Picture 13">
            <a:extLst>
              <a:ext uri="{FF2B5EF4-FFF2-40B4-BE49-F238E27FC236}">
                <a16:creationId xmlns:a16="http://schemas.microsoft.com/office/drawing/2014/main" id="{F055CBD2-888F-CF59-16DB-C1501E4FE73F}"/>
              </a:ext>
            </a:extLst>
          </p:cNvPr>
          <p:cNvPicPr>
            <a:picLocks noChangeAspect="1"/>
          </p:cNvPicPr>
          <p:nvPr/>
        </p:nvPicPr>
        <p:blipFill>
          <a:blip r:embed="rId6"/>
          <a:stretch>
            <a:fillRect/>
          </a:stretch>
        </p:blipFill>
        <p:spPr>
          <a:xfrm>
            <a:off x="3665220" y="4343324"/>
            <a:ext cx="2895600" cy="701964"/>
          </a:xfrm>
          <a:prstGeom prst="rect">
            <a:avLst/>
          </a:prstGeom>
        </p:spPr>
      </p:pic>
      <p:pic>
        <p:nvPicPr>
          <p:cNvPr id="16" name="Picture 15">
            <a:extLst>
              <a:ext uri="{FF2B5EF4-FFF2-40B4-BE49-F238E27FC236}">
                <a16:creationId xmlns:a16="http://schemas.microsoft.com/office/drawing/2014/main" id="{4D375DC2-A1A9-2780-516A-76CE02321448}"/>
              </a:ext>
            </a:extLst>
          </p:cNvPr>
          <p:cNvPicPr>
            <a:picLocks noChangeAspect="1"/>
          </p:cNvPicPr>
          <p:nvPr/>
        </p:nvPicPr>
        <p:blipFill>
          <a:blip r:embed="rId7"/>
          <a:stretch>
            <a:fillRect/>
          </a:stretch>
        </p:blipFill>
        <p:spPr>
          <a:xfrm>
            <a:off x="1920968" y="5486266"/>
            <a:ext cx="3621458" cy="701833"/>
          </a:xfrm>
          <a:prstGeom prst="rect">
            <a:avLst/>
          </a:prstGeom>
        </p:spPr>
      </p:pic>
      <p:sp>
        <p:nvSpPr>
          <p:cNvPr id="17" name="Rectangle 16">
            <a:extLst>
              <a:ext uri="{FF2B5EF4-FFF2-40B4-BE49-F238E27FC236}">
                <a16:creationId xmlns:a16="http://schemas.microsoft.com/office/drawing/2014/main" id="{FCB27850-173C-46A8-C3E6-23579200C19B}"/>
              </a:ext>
            </a:extLst>
          </p:cNvPr>
          <p:cNvSpPr/>
          <p:nvPr/>
        </p:nvSpPr>
        <p:spPr>
          <a:xfrm>
            <a:off x="2526029" y="5377023"/>
            <a:ext cx="3188971" cy="1126647"/>
          </a:xfrm>
          <a:prstGeom prst="rect">
            <a:avLst/>
          </a:prstGeom>
          <a:noFill/>
          <a:ln w="539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 Brace 17">
            <a:extLst>
              <a:ext uri="{FF2B5EF4-FFF2-40B4-BE49-F238E27FC236}">
                <a16:creationId xmlns:a16="http://schemas.microsoft.com/office/drawing/2014/main" id="{B586101D-8C3E-8F85-E66B-9A338F4103AA}"/>
              </a:ext>
            </a:extLst>
          </p:cNvPr>
          <p:cNvSpPr/>
          <p:nvPr/>
        </p:nvSpPr>
        <p:spPr>
          <a:xfrm rot="16200000">
            <a:off x="5459005" y="4582961"/>
            <a:ext cx="400050" cy="912046"/>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 name="Left Brace 18">
            <a:extLst>
              <a:ext uri="{FF2B5EF4-FFF2-40B4-BE49-F238E27FC236}">
                <a16:creationId xmlns:a16="http://schemas.microsoft.com/office/drawing/2014/main" id="{6F1D39FF-6C98-D120-644B-79C3B556DD22}"/>
              </a:ext>
            </a:extLst>
          </p:cNvPr>
          <p:cNvSpPr/>
          <p:nvPr/>
        </p:nvSpPr>
        <p:spPr>
          <a:xfrm rot="16200000">
            <a:off x="5041381" y="6001578"/>
            <a:ext cx="423085" cy="74462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39AF4080-5369-0F9A-98A0-B6B9741E02E9}"/>
              </a:ext>
            </a:extLst>
          </p:cNvPr>
          <p:cNvCxnSpPr>
            <a:cxnSpLocks/>
          </p:cNvCxnSpPr>
          <p:nvPr/>
        </p:nvCxnSpPr>
        <p:spPr>
          <a:xfrm>
            <a:off x="5669280" y="5250439"/>
            <a:ext cx="891540" cy="0"/>
          </a:xfrm>
          <a:prstGeom prst="line">
            <a:avLst/>
          </a:prstGeom>
          <a:ln w="34925"/>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9B17FAF-0A16-21CC-898A-9E57172BB4AB}"/>
              </a:ext>
            </a:extLst>
          </p:cNvPr>
          <p:cNvCxnSpPr>
            <a:cxnSpLocks/>
          </p:cNvCxnSpPr>
          <p:nvPr/>
        </p:nvCxnSpPr>
        <p:spPr>
          <a:xfrm>
            <a:off x="5238750" y="6616170"/>
            <a:ext cx="1310640" cy="0"/>
          </a:xfrm>
          <a:prstGeom prst="line">
            <a:avLst/>
          </a:prstGeom>
          <a:ln w="34925"/>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79898AF-A5CB-C37A-F919-B576665A131E}"/>
              </a:ext>
            </a:extLst>
          </p:cNvPr>
          <p:cNvCxnSpPr>
            <a:cxnSpLocks/>
          </p:cNvCxnSpPr>
          <p:nvPr/>
        </p:nvCxnSpPr>
        <p:spPr>
          <a:xfrm>
            <a:off x="6549390" y="5250439"/>
            <a:ext cx="0" cy="1365731"/>
          </a:xfrm>
          <a:prstGeom prst="line">
            <a:avLst/>
          </a:prstGeom>
          <a:ln w="34925"/>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D84E602-1449-7E96-B72B-891A9547D352}"/>
              </a:ext>
            </a:extLst>
          </p:cNvPr>
          <p:cNvCxnSpPr>
            <a:cxnSpLocks/>
          </p:cNvCxnSpPr>
          <p:nvPr/>
        </p:nvCxnSpPr>
        <p:spPr>
          <a:xfrm>
            <a:off x="5238750" y="6616170"/>
            <a:ext cx="1310640" cy="0"/>
          </a:xfrm>
          <a:prstGeom prst="line">
            <a:avLst/>
          </a:prstGeom>
          <a:ln w="34925"/>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978655B-08FC-4519-7DD3-5BF468BB78F5}"/>
              </a:ext>
            </a:extLst>
          </p:cNvPr>
          <p:cNvCxnSpPr>
            <a:cxnSpLocks/>
          </p:cNvCxnSpPr>
          <p:nvPr/>
        </p:nvCxnSpPr>
        <p:spPr>
          <a:xfrm>
            <a:off x="6560820" y="6002760"/>
            <a:ext cx="468630" cy="0"/>
          </a:xfrm>
          <a:prstGeom prst="line">
            <a:avLst/>
          </a:prstGeom>
          <a:ln w="3492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3E81C47B-5D30-3594-41DE-7120FD1C0668}"/>
              </a:ext>
            </a:extLst>
          </p:cNvPr>
          <p:cNvSpPr txBox="1"/>
          <p:nvPr/>
        </p:nvSpPr>
        <p:spPr>
          <a:xfrm>
            <a:off x="6983729" y="5307589"/>
            <a:ext cx="2103113" cy="156966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Jacobian</a:t>
            </a:r>
          </a:p>
          <a:p>
            <a:r>
              <a:rPr lang="en-US" sz="1600" dirty="0">
                <a:latin typeface="Times New Roman" panose="02020603050405020304" pitchFamily="18" charset="0"/>
                <a:cs typeface="Times New Roman" panose="02020603050405020304" pitchFamily="18" charset="0"/>
              </a:rPr>
              <a:t>They get more complicated for more than one variable but this 1D version is all we’ll need.</a:t>
            </a:r>
            <a:endParaRPr lang="en-US" sz="1600" dirty="0"/>
          </a:p>
        </p:txBody>
      </p:sp>
    </p:spTree>
    <p:extLst>
      <p:ext uri="{BB962C8B-B14F-4D97-AF65-F5344CB8AC3E}">
        <p14:creationId xmlns:p14="http://schemas.microsoft.com/office/powerpoint/2010/main" val="174240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fill="hold"/>
                                        <p:tgtEl>
                                          <p:spTgt spid="29"/>
                                        </p:tgtEl>
                                        <p:attrNameLst>
                                          <p:attrName>ppt_x</p:attrName>
                                        </p:attrNameLst>
                                      </p:cBhvr>
                                      <p:tavLst>
                                        <p:tav tm="0">
                                          <p:val>
                                            <p:strVal val="#ppt_x"/>
                                          </p:val>
                                        </p:tav>
                                        <p:tav tm="100000">
                                          <p:val>
                                            <p:strVal val="#ppt_x"/>
                                          </p:val>
                                        </p:tav>
                                      </p:tavLst>
                                    </p:anim>
                                    <p:anim calcmode="lin" valueType="num">
                                      <p:cBhvr additive="base">
                                        <p:cTn id="57" dur="500" fill="hold"/>
                                        <p:tgtEl>
                                          <p:spTgt spid="29"/>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additive="base">
                                        <p:cTn id="60" dur="500" fill="hold"/>
                                        <p:tgtEl>
                                          <p:spTgt spid="30"/>
                                        </p:tgtEl>
                                        <p:attrNameLst>
                                          <p:attrName>ppt_x</p:attrName>
                                        </p:attrNameLst>
                                      </p:cBhvr>
                                      <p:tavLst>
                                        <p:tav tm="0">
                                          <p:val>
                                            <p:strVal val="#ppt_x"/>
                                          </p:val>
                                        </p:tav>
                                        <p:tav tm="100000">
                                          <p:val>
                                            <p:strVal val="#ppt_x"/>
                                          </p:val>
                                        </p:tav>
                                      </p:tavLst>
                                    </p:anim>
                                    <p:anim calcmode="lin" valueType="num">
                                      <p:cBhvr additive="base">
                                        <p:cTn id="61" dur="500" fill="hold"/>
                                        <p:tgtEl>
                                          <p:spTgt spid="30"/>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5A001A-734C-FFCF-13F7-6851F87178FD}"/>
              </a:ext>
            </a:extLst>
          </p:cNvPr>
          <p:cNvSpPr txBox="1"/>
          <p:nvPr/>
        </p:nvSpPr>
        <p:spPr>
          <a:xfrm>
            <a:off x="339249" y="1280575"/>
            <a:ext cx="8313263"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 to the gunshot pellet spread:</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there a lot of variability (</a:t>
            </a:r>
            <a:r>
              <a:rPr lang="en-US" sz="2400" i="1" dirty="0">
                <a:latin typeface="Symbol" pitchFamily="2" charset="2"/>
                <a:cs typeface="Times New Roman" panose="02020603050405020304" pitchFamily="18" charset="0"/>
              </a:rPr>
              <a:t>s </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in the areas?</a:t>
            </a:r>
          </a:p>
        </p:txBody>
      </p:sp>
      <p:pic>
        <p:nvPicPr>
          <p:cNvPr id="5" name="Picture 2">
            <a:extLst>
              <a:ext uri="{FF2B5EF4-FFF2-40B4-BE49-F238E27FC236}">
                <a16:creationId xmlns:a16="http://schemas.microsoft.com/office/drawing/2014/main" id="{A3DC4698-B877-6643-613D-C41031EB470D}"/>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TextBox 5">
            <a:extLst>
              <a:ext uri="{FF2B5EF4-FFF2-40B4-BE49-F238E27FC236}">
                <a16:creationId xmlns:a16="http://schemas.microsoft.com/office/drawing/2014/main" id="{8A40E7FC-542F-CCB4-67C6-214357A77FDD}"/>
              </a:ext>
            </a:extLst>
          </p:cNvPr>
          <p:cNvSpPr txBox="1"/>
          <p:nvPr/>
        </p:nvSpPr>
        <p:spPr>
          <a:xfrm>
            <a:off x="2439888" y="480793"/>
            <a:ext cx="4004672" cy="646331"/>
          </a:xfrm>
          <a:prstGeom prst="rect">
            <a:avLst/>
          </a:prstGeom>
          <a:noFill/>
        </p:spPr>
        <p:txBody>
          <a:bodyPr wrap="none" rtlCol="0">
            <a:spAutoFit/>
          </a:bodyPr>
          <a:lstStyle/>
          <a:p>
            <a:r>
              <a:rPr lang="en-US" sz="3600" dirty="0">
                <a:latin typeface="Times New Roman"/>
                <a:cs typeface="Times New Roman"/>
              </a:rPr>
              <a:t>Change-of-Variables</a:t>
            </a:r>
          </a:p>
        </p:txBody>
      </p:sp>
      <p:sp>
        <p:nvSpPr>
          <p:cNvPr id="2" name="TextBox 1">
            <a:extLst>
              <a:ext uri="{FF2B5EF4-FFF2-40B4-BE49-F238E27FC236}">
                <a16:creationId xmlns:a16="http://schemas.microsoft.com/office/drawing/2014/main" id="{A53843D4-32E5-E679-91C4-50C420EDF9E2}"/>
              </a:ext>
            </a:extLst>
          </p:cNvPr>
          <p:cNvSpPr txBox="1"/>
          <p:nvPr/>
        </p:nvSpPr>
        <p:spPr>
          <a:xfrm>
            <a:off x="323467" y="3088062"/>
            <a:ext cx="2677509" cy="830997"/>
          </a:xfrm>
          <a:prstGeom prst="rect">
            <a:avLst/>
          </a:prstGeom>
          <a:noFill/>
        </p:spPr>
        <p:txBody>
          <a:bodyPr wrap="square" rtlCol="0">
            <a:spAutoFit/>
          </a:bodyPr>
          <a:lstStyle/>
          <a:p>
            <a:r>
              <a:rPr lang="en-US" sz="2400" dirty="0">
                <a:latin typeface="Times New Roman"/>
                <a:cs typeface="Times New Roman"/>
              </a:rPr>
              <a:t>A possible DAG for </a:t>
            </a:r>
            <a:r>
              <a:rPr lang="en-US" sz="2400" i="1" dirty="0">
                <a:latin typeface="Times New Roman"/>
                <a:cs typeface="Times New Roman"/>
              </a:rPr>
              <a:t>s</a:t>
            </a:r>
            <a:r>
              <a:rPr lang="en-US" sz="2400" baseline="30000" dirty="0">
                <a:latin typeface="Times New Roman"/>
                <a:cs typeface="Times New Roman"/>
              </a:rPr>
              <a:t>2</a:t>
            </a:r>
            <a:r>
              <a:rPr lang="en-US" sz="2400" dirty="0">
                <a:latin typeface="Times New Roman"/>
                <a:cs typeface="Times New Roman"/>
              </a:rPr>
              <a:t>/</a:t>
            </a:r>
            <a:r>
              <a:rPr lang="en-US" sz="2400" i="1" dirty="0">
                <a:latin typeface="Symbol" pitchFamily="2" charset="2"/>
                <a:cs typeface="Times New Roman" panose="02020603050405020304" pitchFamily="18" charset="0"/>
              </a:rPr>
              <a:t>s </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a:cs typeface="Times New Roman"/>
              </a:rPr>
              <a:t> :</a:t>
            </a:r>
          </a:p>
        </p:txBody>
      </p:sp>
      <p:sp>
        <p:nvSpPr>
          <p:cNvPr id="3" name="Oval 2">
            <a:extLst>
              <a:ext uri="{FF2B5EF4-FFF2-40B4-BE49-F238E27FC236}">
                <a16:creationId xmlns:a16="http://schemas.microsoft.com/office/drawing/2014/main" id="{23FD0908-14DE-3CC9-E2F7-5178ED28479E}"/>
              </a:ext>
            </a:extLst>
          </p:cNvPr>
          <p:cNvSpPr/>
          <p:nvPr/>
        </p:nvSpPr>
        <p:spPr>
          <a:xfrm>
            <a:off x="4519310" y="5294726"/>
            <a:ext cx="998212" cy="85481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114D155-2B31-19C4-909D-1AB9104CCD85}"/>
              </a:ext>
            </a:extLst>
          </p:cNvPr>
          <p:cNvSpPr/>
          <p:nvPr/>
        </p:nvSpPr>
        <p:spPr>
          <a:xfrm>
            <a:off x="4530740" y="3573361"/>
            <a:ext cx="896539" cy="711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E48E8A7-41B7-4B2A-6802-5E92C5957A42}"/>
              </a:ext>
            </a:extLst>
          </p:cNvPr>
          <p:cNvSpPr txBox="1"/>
          <p:nvPr/>
        </p:nvSpPr>
        <p:spPr>
          <a:xfrm>
            <a:off x="4692052" y="3563760"/>
            <a:ext cx="617477" cy="646331"/>
          </a:xfrm>
          <a:prstGeom prst="rect">
            <a:avLst/>
          </a:prstGeom>
          <a:noFill/>
        </p:spPr>
        <p:txBody>
          <a:bodyPr wrap="none" rtlCol="0">
            <a:spAutoFit/>
          </a:bodyPr>
          <a:lstStyle/>
          <a:p>
            <a:r>
              <a:rPr lang="en-US" sz="3600" dirty="0">
                <a:latin typeface="Symbol" charset="2"/>
                <a:cs typeface="Symbol" charset="2"/>
              </a:rPr>
              <a:t>s</a:t>
            </a:r>
            <a:r>
              <a:rPr lang="en-US" sz="3600" baseline="30000" dirty="0">
                <a:latin typeface="Symbol" charset="2"/>
                <a:cs typeface="Symbol" charset="2"/>
              </a:rPr>
              <a:t>2</a:t>
            </a:r>
          </a:p>
        </p:txBody>
      </p:sp>
      <p:sp>
        <p:nvSpPr>
          <p:cNvPr id="23" name="Rectangle 22">
            <a:extLst>
              <a:ext uri="{FF2B5EF4-FFF2-40B4-BE49-F238E27FC236}">
                <a16:creationId xmlns:a16="http://schemas.microsoft.com/office/drawing/2014/main" id="{755B8ACE-6985-ACFE-1341-AC2166FDCE80}"/>
              </a:ext>
            </a:extLst>
          </p:cNvPr>
          <p:cNvSpPr/>
          <p:nvPr/>
        </p:nvSpPr>
        <p:spPr>
          <a:xfrm>
            <a:off x="3498460" y="2468461"/>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E0F3662-BAA3-E0AE-F06D-0B3B030E0917}"/>
              </a:ext>
            </a:extLst>
          </p:cNvPr>
          <p:cNvSpPr txBox="1"/>
          <p:nvPr/>
        </p:nvSpPr>
        <p:spPr>
          <a:xfrm>
            <a:off x="3609179" y="2380930"/>
            <a:ext cx="415498" cy="646331"/>
          </a:xfrm>
          <a:prstGeom prst="rect">
            <a:avLst/>
          </a:prstGeom>
          <a:noFill/>
        </p:spPr>
        <p:txBody>
          <a:bodyPr wrap="none" rtlCol="0">
            <a:spAutoFit/>
          </a:bodyPr>
          <a:lstStyle/>
          <a:p>
            <a:r>
              <a:rPr lang="en-US" sz="3600" dirty="0">
                <a:latin typeface="Times New Roman"/>
                <a:cs typeface="Times New Roman"/>
              </a:rPr>
              <a:t>0</a:t>
            </a:r>
          </a:p>
        </p:txBody>
      </p:sp>
      <p:sp>
        <p:nvSpPr>
          <p:cNvPr id="25" name="Rectangle 24">
            <a:extLst>
              <a:ext uri="{FF2B5EF4-FFF2-40B4-BE49-F238E27FC236}">
                <a16:creationId xmlns:a16="http://schemas.microsoft.com/office/drawing/2014/main" id="{2A551B7C-E1DB-5599-9378-7C207407E670}"/>
              </a:ext>
            </a:extLst>
          </p:cNvPr>
          <p:cNvSpPr/>
          <p:nvPr/>
        </p:nvSpPr>
        <p:spPr>
          <a:xfrm>
            <a:off x="5807013" y="2482530"/>
            <a:ext cx="647700"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DB42A42-EC1F-4DE1-41D9-0F3442B264BC}"/>
              </a:ext>
            </a:extLst>
          </p:cNvPr>
          <p:cNvSpPr txBox="1"/>
          <p:nvPr/>
        </p:nvSpPr>
        <p:spPr>
          <a:xfrm>
            <a:off x="5950294" y="2394999"/>
            <a:ext cx="415498" cy="646331"/>
          </a:xfrm>
          <a:prstGeom prst="rect">
            <a:avLst/>
          </a:prstGeom>
          <a:noFill/>
        </p:spPr>
        <p:txBody>
          <a:bodyPr wrap="none" rtlCol="0">
            <a:spAutoFit/>
          </a:bodyPr>
          <a:lstStyle/>
          <a:p>
            <a:r>
              <a:rPr lang="en-US" sz="3600" dirty="0">
                <a:latin typeface="Times New Roman"/>
                <a:cs typeface="Times New Roman"/>
              </a:rPr>
              <a:t>1</a:t>
            </a:r>
          </a:p>
        </p:txBody>
      </p:sp>
      <p:cxnSp>
        <p:nvCxnSpPr>
          <p:cNvPr id="27" name="Straight Arrow Connector 26">
            <a:extLst>
              <a:ext uri="{FF2B5EF4-FFF2-40B4-BE49-F238E27FC236}">
                <a16:creationId xmlns:a16="http://schemas.microsoft.com/office/drawing/2014/main" id="{F4754E7D-4B49-8DA1-EE97-191A3ED0BEDC}"/>
              </a:ext>
            </a:extLst>
          </p:cNvPr>
          <p:cNvCxnSpPr>
            <a:cxnSpLocks/>
            <a:stCxn id="23" idx="2"/>
          </p:cNvCxnSpPr>
          <p:nvPr/>
        </p:nvCxnSpPr>
        <p:spPr>
          <a:xfrm>
            <a:off x="3822310" y="3065361"/>
            <a:ext cx="857250" cy="59690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A230FF4-666D-1842-8295-CC7CFB3BF0FC}"/>
              </a:ext>
            </a:extLst>
          </p:cNvPr>
          <p:cNvCxnSpPr>
            <a:stCxn id="25" idx="2"/>
          </p:cNvCxnSpPr>
          <p:nvPr/>
        </p:nvCxnSpPr>
        <p:spPr>
          <a:xfrm flipH="1">
            <a:off x="5276460" y="3079430"/>
            <a:ext cx="854403" cy="58283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B85201C-A08A-C848-3BC4-8B97D3A23536}"/>
              </a:ext>
            </a:extLst>
          </p:cNvPr>
          <p:cNvCxnSpPr>
            <a:cxnSpLocks/>
          </p:cNvCxnSpPr>
          <p:nvPr/>
        </p:nvCxnSpPr>
        <p:spPr>
          <a:xfrm>
            <a:off x="5000790" y="4284561"/>
            <a:ext cx="0" cy="1010165"/>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586BC36-3C09-83BF-C9BC-B791D0E70C90}"/>
              </a:ext>
            </a:extLst>
          </p:cNvPr>
          <p:cNvSpPr txBox="1"/>
          <p:nvPr/>
        </p:nvSpPr>
        <p:spPr>
          <a:xfrm>
            <a:off x="4786504" y="5353249"/>
            <a:ext cx="518091" cy="646331"/>
          </a:xfrm>
          <a:prstGeom prst="rect">
            <a:avLst/>
          </a:prstGeom>
          <a:noFill/>
        </p:spPr>
        <p:txBody>
          <a:bodyPr wrap="none" rtlCol="0">
            <a:spAutoFit/>
          </a:bodyPr>
          <a:lstStyle/>
          <a:p>
            <a:r>
              <a:rPr lang="en-US" sz="3600" i="1" dirty="0">
                <a:latin typeface="Times New Roman"/>
                <a:cs typeface="Times New Roman"/>
              </a:rPr>
              <a:t>s</a:t>
            </a:r>
            <a:r>
              <a:rPr lang="en-US" sz="3600" i="1" baseline="30000" dirty="0">
                <a:latin typeface="Times New Roman"/>
                <a:cs typeface="Times New Roman"/>
              </a:rPr>
              <a:t>2</a:t>
            </a:r>
          </a:p>
        </p:txBody>
      </p:sp>
      <p:sp>
        <p:nvSpPr>
          <p:cNvPr id="37" name="Rectangle 36">
            <a:extLst>
              <a:ext uri="{FF2B5EF4-FFF2-40B4-BE49-F238E27FC236}">
                <a16:creationId xmlns:a16="http://schemas.microsoft.com/office/drawing/2014/main" id="{7765937C-4A3C-8AB5-9FB1-6D3755BEA908}"/>
              </a:ext>
            </a:extLst>
          </p:cNvPr>
          <p:cNvSpPr/>
          <p:nvPr/>
        </p:nvSpPr>
        <p:spPr>
          <a:xfrm>
            <a:off x="3190660" y="4447979"/>
            <a:ext cx="898232" cy="596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5CAEDFE-8EAC-D892-39B3-9569B66E5D69}"/>
              </a:ext>
            </a:extLst>
          </p:cNvPr>
          <p:cNvSpPr txBox="1"/>
          <p:nvPr/>
        </p:nvSpPr>
        <p:spPr>
          <a:xfrm>
            <a:off x="3190660" y="4432543"/>
            <a:ext cx="906017" cy="646331"/>
          </a:xfrm>
          <a:prstGeom prst="rect">
            <a:avLst/>
          </a:prstGeom>
          <a:noFill/>
        </p:spPr>
        <p:txBody>
          <a:bodyPr wrap="none" rtlCol="0">
            <a:spAutoFit/>
          </a:bodyPr>
          <a:lstStyle/>
          <a:p>
            <a:r>
              <a:rPr lang="en-US" sz="3600" i="1" dirty="0">
                <a:latin typeface="Times New Roman"/>
                <a:cs typeface="Times New Roman"/>
              </a:rPr>
              <a:t>n</a:t>
            </a:r>
            <a:r>
              <a:rPr lang="en-US" sz="3600" dirty="0">
                <a:latin typeface="Times New Roman"/>
                <a:cs typeface="Times New Roman"/>
              </a:rPr>
              <a:t>=6</a:t>
            </a:r>
          </a:p>
        </p:txBody>
      </p:sp>
      <p:cxnSp>
        <p:nvCxnSpPr>
          <p:cNvPr id="39" name="Straight Arrow Connector 38">
            <a:extLst>
              <a:ext uri="{FF2B5EF4-FFF2-40B4-BE49-F238E27FC236}">
                <a16:creationId xmlns:a16="http://schemas.microsoft.com/office/drawing/2014/main" id="{1E8CEFAF-7984-306A-1789-221EAC7B07EB}"/>
              </a:ext>
            </a:extLst>
          </p:cNvPr>
          <p:cNvCxnSpPr>
            <a:cxnSpLocks/>
          </p:cNvCxnSpPr>
          <p:nvPr/>
        </p:nvCxnSpPr>
        <p:spPr>
          <a:xfrm>
            <a:off x="4088892" y="4849762"/>
            <a:ext cx="537210" cy="569205"/>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a16="http://schemas.microsoft.com/office/drawing/2014/main" id="{775F8B3B-9826-637B-62DF-A5296CB9D983}"/>
              </a:ext>
            </a:extLst>
          </p:cNvPr>
          <p:cNvPicPr>
            <a:picLocks noChangeAspect="1"/>
          </p:cNvPicPr>
          <p:nvPr/>
        </p:nvPicPr>
        <p:blipFill>
          <a:blip r:embed="rId3"/>
          <a:stretch>
            <a:fillRect/>
          </a:stretch>
        </p:blipFill>
        <p:spPr>
          <a:xfrm>
            <a:off x="5780591" y="5542720"/>
            <a:ext cx="1170402" cy="338801"/>
          </a:xfrm>
          <a:prstGeom prst="rect">
            <a:avLst/>
          </a:prstGeom>
        </p:spPr>
      </p:pic>
      <p:pic>
        <p:nvPicPr>
          <p:cNvPr id="49" name="Picture 48">
            <a:extLst>
              <a:ext uri="{FF2B5EF4-FFF2-40B4-BE49-F238E27FC236}">
                <a16:creationId xmlns:a16="http://schemas.microsoft.com/office/drawing/2014/main" id="{00AC609D-A05E-E305-178A-070E4BEFCEB7}"/>
              </a:ext>
            </a:extLst>
          </p:cNvPr>
          <p:cNvPicPr>
            <a:picLocks noChangeAspect="1"/>
          </p:cNvPicPr>
          <p:nvPr/>
        </p:nvPicPr>
        <p:blipFill>
          <a:blip r:embed="rId4"/>
          <a:stretch>
            <a:fillRect/>
          </a:stretch>
        </p:blipFill>
        <p:spPr>
          <a:xfrm>
            <a:off x="5577750" y="3710492"/>
            <a:ext cx="3275316" cy="396130"/>
          </a:xfrm>
          <a:prstGeom prst="rect">
            <a:avLst/>
          </a:prstGeom>
        </p:spPr>
      </p:pic>
    </p:spTree>
    <p:extLst>
      <p:ext uri="{BB962C8B-B14F-4D97-AF65-F5344CB8AC3E}">
        <p14:creationId xmlns:p14="http://schemas.microsoft.com/office/powerpoint/2010/main" val="22552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B8CA7D-200A-E5C3-64FD-63A3E507D1F7}"/>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6" name="TextBox 5">
            <a:extLst>
              <a:ext uri="{FF2B5EF4-FFF2-40B4-BE49-F238E27FC236}">
                <a16:creationId xmlns:a16="http://schemas.microsoft.com/office/drawing/2014/main" id="{7CC9AA84-47E9-19C7-DA30-A806799A34D2}"/>
              </a:ext>
            </a:extLst>
          </p:cNvPr>
          <p:cNvSpPr txBox="1"/>
          <p:nvPr/>
        </p:nvSpPr>
        <p:spPr>
          <a:xfrm>
            <a:off x="2439888" y="560803"/>
            <a:ext cx="4004672" cy="646331"/>
          </a:xfrm>
          <a:prstGeom prst="rect">
            <a:avLst/>
          </a:prstGeom>
          <a:noFill/>
        </p:spPr>
        <p:txBody>
          <a:bodyPr wrap="none" rtlCol="0">
            <a:spAutoFit/>
          </a:bodyPr>
          <a:lstStyle/>
          <a:p>
            <a:r>
              <a:rPr lang="en-US" sz="3600" dirty="0">
                <a:latin typeface="Times New Roman"/>
                <a:cs typeface="Times New Roman"/>
              </a:rPr>
              <a:t>Change-of-Variables</a:t>
            </a:r>
          </a:p>
        </p:txBody>
      </p:sp>
      <p:sp>
        <p:nvSpPr>
          <p:cNvPr id="7" name="TextBox 6">
            <a:extLst>
              <a:ext uri="{FF2B5EF4-FFF2-40B4-BE49-F238E27FC236}">
                <a16:creationId xmlns:a16="http://schemas.microsoft.com/office/drawing/2014/main" id="{173F222D-C590-138E-9CCD-162723573249}"/>
              </a:ext>
            </a:extLst>
          </p:cNvPr>
          <p:cNvSpPr txBox="1"/>
          <p:nvPr/>
        </p:nvSpPr>
        <p:spPr>
          <a:xfrm>
            <a:off x="325755" y="1394457"/>
            <a:ext cx="7903845" cy="830997"/>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We’re interested in the likelihood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i="1" dirty="0">
                <a:latin typeface="Symbol" pitchFamily="2" charset="2"/>
                <a:cs typeface="Times New Roman" panose="02020603050405020304" pitchFamily="18" charset="0"/>
              </a:rPr>
              <a:t>s </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but  we’ve got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dirty="0">
                <a:latin typeface="Symbol" pitchFamily="2" charset="2"/>
                <a:cs typeface="Times New Roman" panose="02020603050405020304" pitchFamily="18" charset="0"/>
              </a:rPr>
              <a:t>c</a:t>
            </a:r>
            <a:r>
              <a:rPr lang="en-US" sz="2400" baseline="30000" dirty="0">
                <a:latin typeface="Symbol" pitchFamily="2" charset="2"/>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-1)</a:t>
            </a:r>
          </a:p>
        </p:txBody>
      </p:sp>
      <p:sp>
        <p:nvSpPr>
          <p:cNvPr id="2" name="TextBox 1">
            <a:extLst>
              <a:ext uri="{FF2B5EF4-FFF2-40B4-BE49-F238E27FC236}">
                <a16:creationId xmlns:a16="http://schemas.microsoft.com/office/drawing/2014/main" id="{3611F16C-99BC-2E0D-AF6C-178A72A79DB4}"/>
              </a:ext>
            </a:extLst>
          </p:cNvPr>
          <p:cNvSpPr txBox="1"/>
          <p:nvPr/>
        </p:nvSpPr>
        <p:spPr>
          <a:xfrm>
            <a:off x="325755" y="2411727"/>
            <a:ext cx="7903845" cy="461665"/>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change-of-variables:</a:t>
            </a:r>
          </a:p>
        </p:txBody>
      </p:sp>
      <p:pic>
        <p:nvPicPr>
          <p:cNvPr id="3" name="Picture 2">
            <a:extLst>
              <a:ext uri="{FF2B5EF4-FFF2-40B4-BE49-F238E27FC236}">
                <a16:creationId xmlns:a16="http://schemas.microsoft.com/office/drawing/2014/main" id="{A5BE5591-B21F-0627-6D12-DA31B7906D7A}"/>
              </a:ext>
            </a:extLst>
          </p:cNvPr>
          <p:cNvPicPr>
            <a:picLocks noChangeAspect="1"/>
          </p:cNvPicPr>
          <p:nvPr/>
        </p:nvPicPr>
        <p:blipFill>
          <a:blip r:embed="rId3"/>
          <a:stretch>
            <a:fillRect/>
          </a:stretch>
        </p:blipFill>
        <p:spPr>
          <a:xfrm>
            <a:off x="2813099" y="3089509"/>
            <a:ext cx="1179247" cy="328061"/>
          </a:xfrm>
          <a:prstGeom prst="rect">
            <a:avLst/>
          </a:prstGeom>
        </p:spPr>
      </p:pic>
      <p:pic>
        <p:nvPicPr>
          <p:cNvPr id="8" name="Picture 7">
            <a:extLst>
              <a:ext uri="{FF2B5EF4-FFF2-40B4-BE49-F238E27FC236}">
                <a16:creationId xmlns:a16="http://schemas.microsoft.com/office/drawing/2014/main" id="{ABBA990D-BD77-1B9C-6086-8CCCD2B36F7B}"/>
              </a:ext>
            </a:extLst>
          </p:cNvPr>
          <p:cNvPicPr>
            <a:picLocks noChangeAspect="1"/>
          </p:cNvPicPr>
          <p:nvPr/>
        </p:nvPicPr>
        <p:blipFill>
          <a:blip r:embed="rId4"/>
          <a:stretch>
            <a:fillRect/>
          </a:stretch>
        </p:blipFill>
        <p:spPr>
          <a:xfrm>
            <a:off x="2813099" y="3607092"/>
            <a:ext cx="2947621" cy="679567"/>
          </a:xfrm>
          <a:prstGeom prst="rect">
            <a:avLst/>
          </a:prstGeom>
        </p:spPr>
      </p:pic>
      <p:pic>
        <p:nvPicPr>
          <p:cNvPr id="9" name="Picture 8">
            <a:extLst>
              <a:ext uri="{FF2B5EF4-FFF2-40B4-BE49-F238E27FC236}">
                <a16:creationId xmlns:a16="http://schemas.microsoft.com/office/drawing/2014/main" id="{000339FE-C623-B18F-9395-38451E94BC33}"/>
              </a:ext>
            </a:extLst>
          </p:cNvPr>
          <p:cNvPicPr>
            <a:picLocks noChangeAspect="1"/>
          </p:cNvPicPr>
          <p:nvPr/>
        </p:nvPicPr>
        <p:blipFill>
          <a:blip r:embed="rId5"/>
          <a:stretch>
            <a:fillRect/>
          </a:stretch>
        </p:blipFill>
        <p:spPr>
          <a:xfrm>
            <a:off x="2813099" y="4593361"/>
            <a:ext cx="2509302" cy="605137"/>
          </a:xfrm>
          <a:prstGeom prst="rect">
            <a:avLst/>
          </a:prstGeom>
        </p:spPr>
      </p:pic>
      <p:pic>
        <p:nvPicPr>
          <p:cNvPr id="16" name="Picture 15">
            <a:extLst>
              <a:ext uri="{FF2B5EF4-FFF2-40B4-BE49-F238E27FC236}">
                <a16:creationId xmlns:a16="http://schemas.microsoft.com/office/drawing/2014/main" id="{2AA0E0AB-9E1A-673C-B2CA-0B8FA58F8B71}"/>
              </a:ext>
            </a:extLst>
          </p:cNvPr>
          <p:cNvPicPr>
            <a:picLocks noChangeAspect="1"/>
          </p:cNvPicPr>
          <p:nvPr/>
        </p:nvPicPr>
        <p:blipFill>
          <a:blip r:embed="rId6"/>
          <a:stretch>
            <a:fillRect/>
          </a:stretch>
        </p:blipFill>
        <p:spPr>
          <a:xfrm>
            <a:off x="6164323" y="5405301"/>
            <a:ext cx="1493777" cy="583507"/>
          </a:xfrm>
          <a:prstGeom prst="rect">
            <a:avLst/>
          </a:prstGeom>
        </p:spPr>
      </p:pic>
      <p:pic>
        <p:nvPicPr>
          <p:cNvPr id="17" name="Picture 16">
            <a:extLst>
              <a:ext uri="{FF2B5EF4-FFF2-40B4-BE49-F238E27FC236}">
                <a16:creationId xmlns:a16="http://schemas.microsoft.com/office/drawing/2014/main" id="{1FE6A214-DD6B-BCAE-7672-F5AC35A75336}"/>
              </a:ext>
            </a:extLst>
          </p:cNvPr>
          <p:cNvPicPr>
            <a:picLocks noChangeAspect="1"/>
          </p:cNvPicPr>
          <p:nvPr/>
        </p:nvPicPr>
        <p:blipFill>
          <a:blip r:embed="rId7"/>
          <a:stretch>
            <a:fillRect/>
          </a:stretch>
        </p:blipFill>
        <p:spPr>
          <a:xfrm>
            <a:off x="2813099" y="5348151"/>
            <a:ext cx="2627630" cy="726270"/>
          </a:xfrm>
          <a:prstGeom prst="rect">
            <a:avLst/>
          </a:prstGeom>
        </p:spPr>
      </p:pic>
      <p:sp>
        <p:nvSpPr>
          <p:cNvPr id="18" name="TextBox 17">
            <a:extLst>
              <a:ext uri="{FF2B5EF4-FFF2-40B4-BE49-F238E27FC236}">
                <a16:creationId xmlns:a16="http://schemas.microsoft.com/office/drawing/2014/main" id="{E7B33EF2-B28F-A5D8-8B37-304DC3686E0E}"/>
              </a:ext>
            </a:extLst>
          </p:cNvPr>
          <p:cNvSpPr txBox="1"/>
          <p:nvPr/>
        </p:nvSpPr>
        <p:spPr>
          <a:xfrm>
            <a:off x="1165860" y="3068873"/>
            <a:ext cx="11785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 general:</a:t>
            </a:r>
          </a:p>
        </p:txBody>
      </p:sp>
      <p:sp>
        <p:nvSpPr>
          <p:cNvPr id="19" name="TextBox 18">
            <a:extLst>
              <a:ext uri="{FF2B5EF4-FFF2-40B4-BE49-F238E27FC236}">
                <a16:creationId xmlns:a16="http://schemas.microsoft.com/office/drawing/2014/main" id="{54E621AF-5EF5-CFEB-4B90-AC043F3FA783}"/>
              </a:ext>
            </a:extLst>
          </p:cNvPr>
          <p:cNvSpPr txBox="1"/>
          <p:nvPr/>
        </p:nvSpPr>
        <p:spPr>
          <a:xfrm>
            <a:off x="1646761" y="3815734"/>
            <a:ext cx="6976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a:t>
            </a:r>
          </a:p>
        </p:txBody>
      </p:sp>
      <p:sp>
        <p:nvSpPr>
          <p:cNvPr id="21" name="TextBox 20">
            <a:extLst>
              <a:ext uri="{FF2B5EF4-FFF2-40B4-BE49-F238E27FC236}">
                <a16:creationId xmlns:a16="http://schemas.microsoft.com/office/drawing/2014/main" id="{82182BE2-65C1-C7F1-812B-3EAB84FEB3D3}"/>
              </a:ext>
            </a:extLst>
          </p:cNvPr>
          <p:cNvSpPr txBox="1"/>
          <p:nvPr/>
        </p:nvSpPr>
        <p:spPr>
          <a:xfrm>
            <a:off x="1165860" y="4779843"/>
            <a:ext cx="117852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 general:</a:t>
            </a:r>
          </a:p>
        </p:txBody>
      </p:sp>
      <p:sp>
        <p:nvSpPr>
          <p:cNvPr id="22" name="TextBox 21">
            <a:extLst>
              <a:ext uri="{FF2B5EF4-FFF2-40B4-BE49-F238E27FC236}">
                <a16:creationId xmlns:a16="http://schemas.microsoft.com/office/drawing/2014/main" id="{1F9BC0BC-277B-2ECB-F9FA-C77E37F5E565}"/>
              </a:ext>
            </a:extLst>
          </p:cNvPr>
          <p:cNvSpPr txBox="1"/>
          <p:nvPr/>
        </p:nvSpPr>
        <p:spPr>
          <a:xfrm>
            <a:off x="1646760" y="5526620"/>
            <a:ext cx="6976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Here:</a:t>
            </a:r>
          </a:p>
        </p:txBody>
      </p:sp>
      <p:pic>
        <p:nvPicPr>
          <p:cNvPr id="23" name="Picture 22">
            <a:extLst>
              <a:ext uri="{FF2B5EF4-FFF2-40B4-BE49-F238E27FC236}">
                <a16:creationId xmlns:a16="http://schemas.microsoft.com/office/drawing/2014/main" id="{C4101AC9-BC5A-8D38-A473-42AF8FFD1B64}"/>
              </a:ext>
            </a:extLst>
          </p:cNvPr>
          <p:cNvPicPr>
            <a:picLocks noChangeAspect="1"/>
          </p:cNvPicPr>
          <p:nvPr/>
        </p:nvPicPr>
        <p:blipFill>
          <a:blip r:embed="rId8"/>
          <a:stretch>
            <a:fillRect/>
          </a:stretch>
        </p:blipFill>
        <p:spPr>
          <a:xfrm>
            <a:off x="3992346" y="6165861"/>
            <a:ext cx="3345714" cy="585302"/>
          </a:xfrm>
          <a:prstGeom prst="rect">
            <a:avLst/>
          </a:prstGeom>
        </p:spPr>
      </p:pic>
    </p:spTree>
    <p:extLst>
      <p:ext uri="{BB962C8B-B14F-4D97-AF65-F5344CB8AC3E}">
        <p14:creationId xmlns:p14="http://schemas.microsoft.com/office/powerpoint/2010/main" val="419746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358AA3-E9E0-6EFF-7400-3D989F3DD8F2}"/>
              </a:ext>
            </a:extLst>
          </p:cNvPr>
          <p:cNvSpPr/>
          <p:nvPr/>
        </p:nvSpPr>
        <p:spPr>
          <a:xfrm>
            <a:off x="948690" y="860515"/>
            <a:ext cx="6412230" cy="4893647"/>
          </a:xfrm>
          <a:prstGeom prst="rect">
            <a:avLst/>
          </a:prstGeom>
          <a:solidFill>
            <a:srgbClr val="000C78"/>
          </a:solidFill>
        </p:spPr>
        <p:txBody>
          <a:bodyPr wrap="square">
            <a:spAutoFit/>
          </a:bodyPr>
          <a:lstStyle/>
          <a:p>
            <a:r>
              <a:rPr lang="en-US" sz="1200" dirty="0">
                <a:solidFill>
                  <a:schemeClr val="accent6">
                    <a:lumMod val="75000"/>
                  </a:schemeClr>
                </a:solidFill>
                <a:latin typeface="Courier"/>
                <a:cs typeface="Courier"/>
              </a:rPr>
              <a:t>data</a:t>
            </a:r>
            <a:r>
              <a:rPr lang="en-US" sz="1200" dirty="0">
                <a:solidFill>
                  <a:schemeClr val="bg1"/>
                </a:solidFill>
                <a:latin typeface="Courier"/>
                <a:cs typeface="Courier"/>
              </a:rPr>
              <a:t> {</a:t>
            </a:r>
          </a:p>
          <a:p>
            <a:r>
              <a:rPr lang="en-US" sz="1200" dirty="0">
                <a:solidFill>
                  <a:schemeClr val="bg1"/>
                </a:solidFill>
                <a:latin typeface="Courier"/>
                <a:cs typeface="Courier"/>
              </a:rPr>
              <a:t>  int&lt;lower=0&gt;  n;</a:t>
            </a:r>
          </a:p>
          <a:p>
            <a:r>
              <a:rPr lang="en-US" sz="1200" dirty="0">
                <a:solidFill>
                  <a:schemeClr val="bg1"/>
                </a:solidFill>
                <a:latin typeface="Courier"/>
                <a:cs typeface="Courier"/>
              </a:rPr>
              <a:t>  real&lt;lower=0&gt; </a:t>
            </a:r>
            <a:r>
              <a:rPr lang="en-US" sz="1200" dirty="0" err="1">
                <a:solidFill>
                  <a:schemeClr val="bg1"/>
                </a:solidFill>
                <a:latin typeface="Courier"/>
                <a:cs typeface="Courier"/>
              </a:rPr>
              <a:t>s_sq</a:t>
            </a:r>
            <a:r>
              <a:rPr lang="en-US" sz="1200" dirty="0">
                <a:solidFill>
                  <a:schemeClr val="bg1"/>
                </a:solidFill>
                <a:latin typeface="Courier"/>
                <a:cs typeface="Courier"/>
              </a:rPr>
              <a:t>;</a:t>
            </a:r>
          </a:p>
          <a:p>
            <a:r>
              <a:rPr lang="en-US" sz="1200" dirty="0">
                <a:solidFill>
                  <a:schemeClr val="bg1"/>
                </a:solidFill>
                <a:latin typeface="Courier"/>
                <a:cs typeface="Courier"/>
              </a:rPr>
              <a:t>  real&lt;lower=0&gt; loc;</a:t>
            </a:r>
          </a:p>
          <a:p>
            <a:r>
              <a:rPr lang="en-US" sz="1200" dirty="0">
                <a:solidFill>
                  <a:schemeClr val="bg1"/>
                </a:solidFill>
                <a:latin typeface="Courier"/>
                <a:cs typeface="Courier"/>
              </a:rPr>
              <a:t>  real&lt;lower=0&gt; scale;</a:t>
            </a:r>
          </a:p>
          <a:p>
            <a:r>
              <a:rPr lang="en-US" sz="1200" dirty="0">
                <a:solidFill>
                  <a:schemeClr val="bg1"/>
                </a:solidFill>
                <a:latin typeface="Courier"/>
                <a:cs typeface="Courier"/>
              </a:rPr>
              <a:t>}</a:t>
            </a:r>
          </a:p>
          <a:p>
            <a:r>
              <a:rPr lang="en-US" sz="1200" dirty="0">
                <a:solidFill>
                  <a:schemeClr val="accent6">
                    <a:lumMod val="75000"/>
                  </a:schemeClr>
                </a:solidFill>
                <a:latin typeface="Courier"/>
                <a:cs typeface="Courier"/>
              </a:rPr>
              <a:t>parameters</a:t>
            </a:r>
            <a:r>
              <a:rPr lang="en-US" sz="1200" dirty="0">
                <a:solidFill>
                  <a:schemeClr val="bg1"/>
                </a:solidFill>
                <a:latin typeface="Courier"/>
                <a:cs typeface="Courier"/>
              </a:rPr>
              <a:t> {</a:t>
            </a:r>
          </a:p>
          <a:p>
            <a:r>
              <a:rPr lang="en-US" sz="1200" dirty="0">
                <a:solidFill>
                  <a:schemeClr val="bg1"/>
                </a:solidFill>
                <a:latin typeface="Courier"/>
                <a:cs typeface="Courier"/>
              </a:rPr>
              <a:t>  real&lt;lower=0&gt; </a:t>
            </a:r>
            <a:r>
              <a:rPr lang="en-US" sz="1200" dirty="0" err="1">
                <a:solidFill>
                  <a:schemeClr val="bg1"/>
                </a:solidFill>
                <a:latin typeface="Courier"/>
                <a:cs typeface="Courier"/>
              </a:rPr>
              <a:t>sigma_sq</a:t>
            </a:r>
            <a:r>
              <a:rPr lang="en-US" sz="1200" dirty="0">
                <a:solidFill>
                  <a:schemeClr val="bg1"/>
                </a:solidFill>
                <a:latin typeface="Courier"/>
                <a:cs typeface="Courier"/>
              </a:rPr>
              <a:t>;</a:t>
            </a:r>
          </a:p>
          <a:p>
            <a:r>
              <a:rPr lang="en-US" sz="1200" dirty="0">
                <a:solidFill>
                  <a:schemeClr val="bg1"/>
                </a:solidFill>
                <a:latin typeface="Courier"/>
                <a:cs typeface="Courier"/>
              </a:rPr>
              <a:t>}</a:t>
            </a:r>
          </a:p>
          <a:p>
            <a:r>
              <a:rPr lang="en-US" sz="1200" dirty="0">
                <a:solidFill>
                  <a:schemeClr val="accent6">
                    <a:lumMod val="75000"/>
                  </a:schemeClr>
                </a:solidFill>
                <a:latin typeface="Courier"/>
                <a:cs typeface="Courier"/>
              </a:rPr>
              <a:t>transformed parameters </a:t>
            </a:r>
            <a:r>
              <a:rPr lang="en-US" sz="1200" dirty="0">
                <a:solidFill>
                  <a:schemeClr val="bg1"/>
                </a:solidFill>
                <a:latin typeface="Courier"/>
                <a:cs typeface="Courier"/>
              </a:rPr>
              <a:t>{</a:t>
            </a:r>
          </a:p>
          <a:p>
            <a:r>
              <a:rPr lang="en-US" sz="1200" dirty="0">
                <a:solidFill>
                  <a:schemeClr val="bg1"/>
                </a:solidFill>
                <a:latin typeface="Courier"/>
                <a:cs typeface="Courier"/>
              </a:rPr>
              <a:t>  real&lt;lower=0&gt; x;</a:t>
            </a:r>
          </a:p>
          <a:p>
            <a:r>
              <a:rPr lang="en-US" sz="1200" dirty="0">
                <a:solidFill>
                  <a:schemeClr val="bg1"/>
                </a:solidFill>
                <a:latin typeface="Courier"/>
                <a:cs typeface="Courier"/>
              </a:rPr>
              <a:t>  x = (n-1)*</a:t>
            </a:r>
            <a:r>
              <a:rPr lang="en-US" sz="1200" dirty="0" err="1">
                <a:solidFill>
                  <a:schemeClr val="bg1"/>
                </a:solidFill>
                <a:latin typeface="Courier"/>
                <a:cs typeface="Courier"/>
              </a:rPr>
              <a:t>s_sq</a:t>
            </a:r>
            <a:r>
              <a:rPr lang="en-US" sz="1200" dirty="0">
                <a:solidFill>
                  <a:schemeClr val="bg1"/>
                </a:solidFill>
                <a:latin typeface="Courier"/>
                <a:cs typeface="Courier"/>
              </a:rPr>
              <a:t>/</a:t>
            </a:r>
            <a:r>
              <a:rPr lang="en-US" sz="1200" dirty="0" err="1">
                <a:solidFill>
                  <a:schemeClr val="bg1"/>
                </a:solidFill>
                <a:latin typeface="Courier"/>
                <a:cs typeface="Courier"/>
              </a:rPr>
              <a:t>sigma_sq</a:t>
            </a:r>
            <a:r>
              <a:rPr lang="en-US" sz="1200" dirty="0">
                <a:solidFill>
                  <a:schemeClr val="bg1"/>
                </a:solidFill>
                <a:latin typeface="Courier"/>
                <a:cs typeface="Courier"/>
              </a:rPr>
              <a:t>; </a:t>
            </a:r>
            <a:r>
              <a:rPr lang="en-US" sz="1200" dirty="0">
                <a:solidFill>
                  <a:srgbClr val="FFFF00"/>
                </a:solidFill>
                <a:latin typeface="Courier"/>
                <a:cs typeface="Courier"/>
              </a:rPr>
              <a:t>// This is distributed as chi-sq(n-1)</a:t>
            </a:r>
          </a:p>
          <a:p>
            <a:r>
              <a:rPr lang="en-US" sz="1200" dirty="0">
                <a:solidFill>
                  <a:schemeClr val="bg1"/>
                </a:solidFill>
                <a:latin typeface="Courier"/>
                <a:cs typeface="Courier"/>
              </a:rPr>
              <a:t>}</a:t>
            </a:r>
          </a:p>
          <a:p>
            <a:r>
              <a:rPr lang="en-US" sz="1200" dirty="0">
                <a:solidFill>
                  <a:schemeClr val="accent6">
                    <a:lumMod val="75000"/>
                  </a:schemeClr>
                </a:solidFill>
                <a:latin typeface="Courier"/>
                <a:cs typeface="Courier"/>
              </a:rPr>
              <a:t>model</a:t>
            </a:r>
            <a:r>
              <a:rPr lang="en-US" sz="1200" dirty="0">
                <a:solidFill>
                  <a:schemeClr val="bg1"/>
                </a:solidFill>
                <a:latin typeface="Courier"/>
                <a:cs typeface="Courier"/>
              </a:rPr>
              <a:t> {</a:t>
            </a:r>
          </a:p>
          <a:p>
            <a:r>
              <a:rPr lang="en-US" sz="1200" dirty="0">
                <a:solidFill>
                  <a:schemeClr val="bg1"/>
                </a:solidFill>
                <a:latin typeface="Courier"/>
                <a:cs typeface="Courier"/>
              </a:rPr>
              <a:t>  </a:t>
            </a:r>
            <a:r>
              <a:rPr lang="en-US" sz="1200" dirty="0">
                <a:solidFill>
                  <a:srgbClr val="FFFF00"/>
                </a:solidFill>
                <a:latin typeface="Courier"/>
                <a:cs typeface="Courier"/>
              </a:rPr>
              <a:t>//Prior</a:t>
            </a:r>
          </a:p>
          <a:p>
            <a:r>
              <a:rPr lang="en-US" sz="1200" dirty="0">
                <a:solidFill>
                  <a:schemeClr val="bg1"/>
                </a:solidFill>
                <a:latin typeface="Courier"/>
                <a:cs typeface="Courier"/>
              </a:rPr>
              <a:t>  </a:t>
            </a:r>
            <a:r>
              <a:rPr lang="en-US" sz="1200" dirty="0">
                <a:solidFill>
                  <a:srgbClr val="FFFF00"/>
                </a:solidFill>
                <a:latin typeface="Courier"/>
                <a:cs typeface="Courier"/>
              </a:rPr>
              <a:t>//</a:t>
            </a:r>
            <a:r>
              <a:rPr lang="en-US" sz="1200" dirty="0" err="1">
                <a:solidFill>
                  <a:srgbClr val="FFFF00"/>
                </a:solidFill>
                <a:latin typeface="Courier"/>
                <a:cs typeface="Courier"/>
              </a:rPr>
              <a:t>sigma_sq</a:t>
            </a:r>
            <a:r>
              <a:rPr lang="en-US" sz="1200" dirty="0">
                <a:solidFill>
                  <a:srgbClr val="FFFF00"/>
                </a:solidFill>
                <a:latin typeface="Courier"/>
                <a:cs typeface="Courier"/>
              </a:rPr>
              <a:t> ~ </a:t>
            </a:r>
            <a:r>
              <a:rPr lang="en-US" sz="1200" dirty="0" err="1">
                <a:solidFill>
                  <a:srgbClr val="FFFF00"/>
                </a:solidFill>
                <a:latin typeface="Courier"/>
                <a:cs typeface="Courier"/>
              </a:rPr>
              <a:t>cauchy</a:t>
            </a:r>
            <a:r>
              <a:rPr lang="en-US" sz="1200" dirty="0">
                <a:solidFill>
                  <a:srgbClr val="FFFF00"/>
                </a:solidFill>
                <a:latin typeface="Courier"/>
                <a:cs typeface="Courier"/>
              </a:rPr>
              <a:t>(loc, scale);</a:t>
            </a:r>
          </a:p>
          <a:p>
            <a:r>
              <a:rPr lang="en-US" sz="1200" dirty="0">
                <a:solidFill>
                  <a:schemeClr val="bg1"/>
                </a:solidFill>
                <a:latin typeface="Courier"/>
                <a:cs typeface="Courier"/>
              </a:rPr>
              <a:t>  target += </a:t>
            </a:r>
            <a:r>
              <a:rPr lang="en-US" sz="1200" dirty="0" err="1">
                <a:solidFill>
                  <a:schemeClr val="bg1"/>
                </a:solidFill>
                <a:latin typeface="Courier"/>
                <a:cs typeface="Courier"/>
              </a:rPr>
              <a:t>cauchy_lpdf</a:t>
            </a:r>
            <a:r>
              <a:rPr lang="en-US" sz="1200" dirty="0">
                <a:solidFill>
                  <a:schemeClr val="bg1"/>
                </a:solidFill>
                <a:latin typeface="Courier"/>
                <a:cs typeface="Courier"/>
              </a:rPr>
              <a:t>(</a:t>
            </a:r>
            <a:r>
              <a:rPr lang="en-US" sz="1200" dirty="0" err="1">
                <a:solidFill>
                  <a:schemeClr val="bg1"/>
                </a:solidFill>
                <a:latin typeface="Courier"/>
                <a:cs typeface="Courier"/>
              </a:rPr>
              <a:t>sigma_sq</a:t>
            </a:r>
            <a:r>
              <a:rPr lang="en-US" sz="1200" dirty="0">
                <a:solidFill>
                  <a:schemeClr val="bg1"/>
                </a:solidFill>
                <a:latin typeface="Courier"/>
                <a:cs typeface="Courier"/>
              </a:rPr>
              <a:t> | loc, scale);</a:t>
            </a:r>
          </a:p>
          <a:p>
            <a:endParaRPr lang="en-US" sz="1200" dirty="0">
              <a:solidFill>
                <a:schemeClr val="bg1"/>
              </a:solidFill>
              <a:latin typeface="Courier"/>
              <a:cs typeface="Courier"/>
            </a:endParaRPr>
          </a:p>
          <a:p>
            <a:r>
              <a:rPr lang="en-US" sz="1200" dirty="0">
                <a:solidFill>
                  <a:schemeClr val="bg1"/>
                </a:solidFill>
                <a:latin typeface="Courier"/>
                <a:cs typeface="Courier"/>
              </a:rPr>
              <a:t>  </a:t>
            </a:r>
            <a:r>
              <a:rPr lang="en-US" sz="1200" dirty="0">
                <a:solidFill>
                  <a:srgbClr val="FFFF00"/>
                </a:solidFill>
                <a:latin typeface="Courier"/>
                <a:cs typeface="Courier"/>
              </a:rPr>
              <a:t>//likelihood</a:t>
            </a:r>
          </a:p>
          <a:p>
            <a:r>
              <a:rPr lang="en-US" sz="1200" dirty="0">
                <a:solidFill>
                  <a:schemeClr val="bg1"/>
                </a:solidFill>
                <a:latin typeface="Courier"/>
                <a:cs typeface="Courier"/>
              </a:rPr>
              <a:t>  target += </a:t>
            </a:r>
            <a:r>
              <a:rPr lang="en-US" sz="1200" dirty="0" err="1">
                <a:solidFill>
                  <a:schemeClr val="bg1"/>
                </a:solidFill>
                <a:latin typeface="Courier"/>
                <a:cs typeface="Courier"/>
              </a:rPr>
              <a:t>chi_square_lpdf</a:t>
            </a:r>
            <a:r>
              <a:rPr lang="en-US" sz="1200" dirty="0">
                <a:solidFill>
                  <a:schemeClr val="bg1"/>
                </a:solidFill>
                <a:latin typeface="Courier"/>
                <a:cs typeface="Courier"/>
              </a:rPr>
              <a:t>(x | n-1) + log(n-1) - 2*log(</a:t>
            </a:r>
            <a:r>
              <a:rPr lang="en-US" sz="1200" dirty="0" err="1">
                <a:solidFill>
                  <a:schemeClr val="bg1"/>
                </a:solidFill>
                <a:latin typeface="Courier"/>
                <a:cs typeface="Courier"/>
              </a:rPr>
              <a:t>sigma_sq</a:t>
            </a:r>
            <a:r>
              <a:rPr lang="en-US" sz="1200" dirty="0">
                <a:solidFill>
                  <a:schemeClr val="bg1"/>
                </a:solidFill>
                <a:latin typeface="Courier"/>
                <a:cs typeface="Courier"/>
              </a:rPr>
              <a:t>);</a:t>
            </a:r>
          </a:p>
          <a:p>
            <a:r>
              <a:rPr lang="en-US" sz="1200" dirty="0">
                <a:solidFill>
                  <a:schemeClr val="bg1"/>
                </a:solidFill>
                <a:latin typeface="Courier"/>
                <a:cs typeface="Courier"/>
              </a:rPr>
              <a:t>}</a:t>
            </a:r>
          </a:p>
          <a:p>
            <a:r>
              <a:rPr lang="en-US" sz="1200" dirty="0">
                <a:solidFill>
                  <a:schemeClr val="accent6">
                    <a:lumMod val="75000"/>
                  </a:schemeClr>
                </a:solidFill>
                <a:latin typeface="Courier"/>
                <a:cs typeface="Courier"/>
              </a:rPr>
              <a:t>generated quantities</a:t>
            </a:r>
            <a:r>
              <a:rPr lang="en-US" sz="1200" dirty="0">
                <a:solidFill>
                  <a:schemeClr val="bg1"/>
                </a:solidFill>
                <a:latin typeface="Courier"/>
                <a:cs typeface="Courier"/>
              </a:rPr>
              <a:t> {</a:t>
            </a:r>
          </a:p>
          <a:p>
            <a:r>
              <a:rPr lang="en-US" sz="1200" dirty="0">
                <a:solidFill>
                  <a:schemeClr val="bg1"/>
                </a:solidFill>
                <a:latin typeface="Courier"/>
                <a:cs typeface="Courier"/>
              </a:rPr>
              <a:t>  real&lt;lower=0&gt; sigma;</a:t>
            </a:r>
          </a:p>
          <a:p>
            <a:r>
              <a:rPr lang="en-US" sz="1200" dirty="0">
                <a:solidFill>
                  <a:schemeClr val="bg1"/>
                </a:solidFill>
                <a:latin typeface="Courier"/>
                <a:cs typeface="Courier"/>
              </a:rPr>
              <a:t>  sigma = sqrt(</a:t>
            </a:r>
            <a:r>
              <a:rPr lang="en-US" sz="1200" dirty="0" err="1">
                <a:solidFill>
                  <a:schemeClr val="bg1"/>
                </a:solidFill>
                <a:latin typeface="Courier"/>
                <a:cs typeface="Courier"/>
              </a:rPr>
              <a:t>sigma_sq</a:t>
            </a:r>
            <a:r>
              <a:rPr lang="en-US" sz="1200" dirty="0">
                <a:solidFill>
                  <a:schemeClr val="bg1"/>
                </a:solidFill>
                <a:latin typeface="Courier"/>
                <a:cs typeface="Courier"/>
              </a:rPr>
              <a:t>);</a:t>
            </a:r>
          </a:p>
          <a:p>
            <a:r>
              <a:rPr lang="en-US" sz="1200" dirty="0">
                <a:solidFill>
                  <a:schemeClr val="bg1"/>
                </a:solidFill>
                <a:latin typeface="Courier"/>
                <a:cs typeface="Courier"/>
              </a:rPr>
              <a:t>}</a:t>
            </a:r>
          </a:p>
        </p:txBody>
      </p:sp>
      <p:sp>
        <p:nvSpPr>
          <p:cNvPr id="5" name="TextBox 4">
            <a:extLst>
              <a:ext uri="{FF2B5EF4-FFF2-40B4-BE49-F238E27FC236}">
                <a16:creationId xmlns:a16="http://schemas.microsoft.com/office/drawing/2014/main" id="{96DBC6E6-85B5-BF65-9123-F1A412C479B7}"/>
              </a:ext>
            </a:extLst>
          </p:cNvPr>
          <p:cNvSpPr txBox="1"/>
          <p:nvPr/>
        </p:nvSpPr>
        <p:spPr>
          <a:xfrm>
            <a:off x="853714" y="500703"/>
            <a:ext cx="121700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Stan code:</a:t>
            </a:r>
          </a:p>
        </p:txBody>
      </p:sp>
      <p:pic>
        <p:nvPicPr>
          <p:cNvPr id="6" name="Picture 2">
            <a:extLst>
              <a:ext uri="{FF2B5EF4-FFF2-40B4-BE49-F238E27FC236}">
                <a16:creationId xmlns:a16="http://schemas.microsoft.com/office/drawing/2014/main" id="{ACA6E92F-6FB4-FA50-1D76-1F9391CD543A}"/>
              </a:ext>
            </a:extLst>
          </p:cNvPr>
          <p:cNvPicPr>
            <a:picLocks noChangeAspect="1" noChangeArrowheads="1"/>
          </p:cNvPicPr>
          <p:nvPr/>
        </p:nvPicPr>
        <p:blipFill>
          <a:blip r:embed="rId2" cstate="print"/>
          <a:srcRect/>
          <a:stretch>
            <a:fillRect/>
          </a:stretch>
        </p:blipFill>
        <p:spPr bwMode="auto">
          <a:xfrm>
            <a:off x="484188" y="76200"/>
            <a:ext cx="8202612" cy="239712"/>
          </a:xfrm>
          <a:prstGeom prst="rect">
            <a:avLst/>
          </a:prstGeom>
          <a:noFill/>
          <a:ln w="9525">
            <a:noFill/>
            <a:round/>
            <a:headEnd/>
            <a:tailEnd/>
          </a:ln>
        </p:spPr>
      </p:pic>
      <p:sp>
        <p:nvSpPr>
          <p:cNvPr id="7" name="Rectangle 6">
            <a:extLst>
              <a:ext uri="{FF2B5EF4-FFF2-40B4-BE49-F238E27FC236}">
                <a16:creationId xmlns:a16="http://schemas.microsoft.com/office/drawing/2014/main" id="{88867965-49CD-78EF-A36C-2531DE491DA4}"/>
              </a:ext>
            </a:extLst>
          </p:cNvPr>
          <p:cNvSpPr/>
          <p:nvPr/>
        </p:nvSpPr>
        <p:spPr>
          <a:xfrm>
            <a:off x="4389119" y="4229100"/>
            <a:ext cx="3188971" cy="457200"/>
          </a:xfrm>
          <a:prstGeom prst="rect">
            <a:avLst/>
          </a:prstGeom>
          <a:noFill/>
          <a:ln w="539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E29CF16-2365-1B00-9E05-774A8E066A4D}"/>
              </a:ext>
            </a:extLst>
          </p:cNvPr>
          <p:cNvSpPr txBox="1"/>
          <p:nvPr/>
        </p:nvSpPr>
        <p:spPr>
          <a:xfrm>
            <a:off x="122194" y="5909709"/>
            <a:ext cx="843887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Stan works on the log-scale. </a:t>
            </a:r>
            <a:r>
              <a:rPr lang="en-US" sz="2000" b="1" dirty="0">
                <a:latin typeface="Times New Roman" panose="02020603050405020304" pitchFamily="18" charset="0"/>
                <a:cs typeface="Times New Roman" panose="02020603050405020304" pitchFamily="18" charset="0"/>
              </a:rPr>
              <a:t>Add in the </a:t>
            </a:r>
            <a:r>
              <a:rPr lang="en-US" sz="2000" b="1" u="sng" dirty="0">
                <a:latin typeface="Times New Roman" panose="02020603050405020304" pitchFamily="18" charset="0"/>
                <a:cs typeface="Times New Roman" panose="02020603050405020304" pitchFamily="18" charset="0"/>
              </a:rPr>
              <a:t>log Jacobian</a:t>
            </a:r>
            <a:r>
              <a:rPr lang="en-US" sz="2000" b="1" dirty="0">
                <a:latin typeface="Times New Roman" panose="02020603050405020304" pitchFamily="18" charset="0"/>
                <a:cs typeface="Times New Roman" panose="02020603050405020304" pitchFamily="18" charset="0"/>
              </a:rPr>
              <a:t> with target += syntax</a:t>
            </a:r>
            <a:endParaRPr lang="en-US" sz="2000" b="1" dirty="0"/>
          </a:p>
        </p:txBody>
      </p:sp>
      <p:sp>
        <p:nvSpPr>
          <p:cNvPr id="9" name="Left Brace 8">
            <a:extLst>
              <a:ext uri="{FF2B5EF4-FFF2-40B4-BE49-F238E27FC236}">
                <a16:creationId xmlns:a16="http://schemas.microsoft.com/office/drawing/2014/main" id="{742EADE3-A716-2C9E-1BC3-C43F96E7F265}"/>
              </a:ext>
            </a:extLst>
          </p:cNvPr>
          <p:cNvSpPr/>
          <p:nvPr/>
        </p:nvSpPr>
        <p:spPr>
          <a:xfrm rot="16200000">
            <a:off x="5759749" y="3243521"/>
            <a:ext cx="423085" cy="3327901"/>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40F3AEFB-9B0E-F2CF-932A-4868098A5C83}"/>
              </a:ext>
            </a:extLst>
          </p:cNvPr>
          <p:cNvCxnSpPr>
            <a:cxnSpLocks/>
          </p:cNvCxnSpPr>
          <p:nvPr/>
        </p:nvCxnSpPr>
        <p:spPr>
          <a:xfrm flipH="1">
            <a:off x="5554980" y="5119014"/>
            <a:ext cx="425046" cy="790695"/>
          </a:xfrm>
          <a:prstGeom prst="line">
            <a:avLst/>
          </a:prstGeom>
          <a:ln w="3492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42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AAE300-584F-A632-A2D2-EDD59755462D}"/>
              </a:ext>
            </a:extLst>
          </p:cNvPr>
          <p:cNvSpPr/>
          <p:nvPr/>
        </p:nvSpPr>
        <p:spPr>
          <a:xfrm>
            <a:off x="299160" y="369332"/>
            <a:ext cx="8545679" cy="6324808"/>
          </a:xfrm>
          <a:prstGeom prst="rect">
            <a:avLst/>
          </a:prstGeom>
          <a:solidFill>
            <a:srgbClr val="000C78"/>
          </a:solidFill>
        </p:spPr>
        <p:txBody>
          <a:bodyPr wrap="square">
            <a:spAutoFit/>
          </a:bodyPr>
          <a:lstStyle/>
          <a:p>
            <a:r>
              <a:rPr lang="en-US" sz="900" dirty="0">
                <a:solidFill>
                  <a:schemeClr val="bg1"/>
                </a:solidFill>
                <a:latin typeface="Courier"/>
                <a:cs typeface="Courier"/>
              </a:rPr>
              <a:t>library(</a:t>
            </a:r>
            <a:r>
              <a:rPr lang="en-US" sz="900" dirty="0" err="1">
                <a:solidFill>
                  <a:schemeClr val="bg1"/>
                </a:solidFill>
                <a:latin typeface="Courier"/>
                <a:cs typeface="Courier"/>
              </a:rPr>
              <a:t>bayesutils</a:t>
            </a:r>
            <a:r>
              <a:rPr lang="en-US" sz="900" dirty="0">
                <a:solidFill>
                  <a:schemeClr val="bg1"/>
                </a:solidFill>
                <a:latin typeface="Courier"/>
                <a:cs typeface="Courier"/>
              </a:rPr>
              <a:t>) </a:t>
            </a:r>
            <a:r>
              <a:rPr lang="en-US" sz="900" dirty="0">
                <a:solidFill>
                  <a:srgbClr val="FFFF00"/>
                </a:solidFill>
                <a:latin typeface="Courier"/>
                <a:cs typeface="Courier"/>
              </a:rPr>
              <a:t># Should load everything we need</a:t>
            </a:r>
          </a:p>
          <a:p>
            <a:endParaRPr lang="en-US" sz="900" dirty="0">
              <a:solidFill>
                <a:schemeClr val="bg1"/>
              </a:solidFill>
              <a:latin typeface="Courier"/>
              <a:cs typeface="Courier"/>
            </a:endParaRPr>
          </a:p>
          <a:p>
            <a:r>
              <a:rPr lang="en-US" sz="900" dirty="0">
                <a:solidFill>
                  <a:srgbClr val="FFFF00"/>
                </a:solidFill>
                <a:latin typeface="Courier"/>
                <a:cs typeface="Courier"/>
              </a:rPr>
              <a:t># Extra options to set for Stan:</a:t>
            </a:r>
          </a:p>
          <a:p>
            <a:r>
              <a:rPr lang="en-US" sz="900" dirty="0">
                <a:solidFill>
                  <a:schemeClr val="bg1"/>
                </a:solidFill>
                <a:latin typeface="Courier"/>
                <a:cs typeface="Courier"/>
              </a:rPr>
              <a:t>options(</a:t>
            </a:r>
            <a:r>
              <a:rPr lang="en-US" sz="900" dirty="0" err="1">
                <a:solidFill>
                  <a:schemeClr val="bg1"/>
                </a:solidFill>
                <a:latin typeface="Courier"/>
                <a:cs typeface="Courier"/>
              </a:rPr>
              <a:t>mc.cores</a:t>
            </a:r>
            <a:r>
              <a:rPr lang="en-US" sz="900" dirty="0">
                <a:solidFill>
                  <a:schemeClr val="bg1"/>
                </a:solidFill>
                <a:latin typeface="Courier"/>
                <a:cs typeface="Courier"/>
              </a:rPr>
              <a:t> = 1)</a:t>
            </a:r>
          </a:p>
          <a:p>
            <a:r>
              <a:rPr lang="en-US" sz="900" dirty="0" err="1">
                <a:solidFill>
                  <a:schemeClr val="bg1"/>
                </a:solidFill>
                <a:latin typeface="Courier"/>
                <a:cs typeface="Courier"/>
              </a:rPr>
              <a:t>rstan_options</a:t>
            </a:r>
            <a:r>
              <a:rPr lang="en-US" sz="900" dirty="0">
                <a:solidFill>
                  <a:schemeClr val="bg1"/>
                </a:solidFill>
                <a:latin typeface="Courier"/>
                <a:cs typeface="Courier"/>
              </a:rPr>
              <a:t>(</a:t>
            </a:r>
            <a:r>
              <a:rPr lang="en-US" sz="900" dirty="0" err="1">
                <a:solidFill>
                  <a:schemeClr val="bg1"/>
                </a:solidFill>
                <a:latin typeface="Courier"/>
                <a:cs typeface="Courier"/>
              </a:rPr>
              <a:t>auto_write</a:t>
            </a:r>
            <a:r>
              <a:rPr lang="en-US" sz="900" dirty="0">
                <a:solidFill>
                  <a:schemeClr val="bg1"/>
                </a:solidFill>
                <a:latin typeface="Courier"/>
                <a:cs typeface="Courier"/>
              </a:rPr>
              <a:t> = TRUE)</a:t>
            </a:r>
          </a:p>
          <a:p>
            <a:endParaRPr lang="en-US" sz="900" dirty="0">
              <a:solidFill>
                <a:schemeClr val="bg1"/>
              </a:solidFill>
              <a:latin typeface="Courier"/>
              <a:cs typeface="Courier"/>
            </a:endParaRPr>
          </a:p>
          <a:p>
            <a:r>
              <a:rPr lang="en-US" sz="900" dirty="0">
                <a:solidFill>
                  <a:srgbClr val="FFFF00"/>
                </a:solidFill>
                <a:latin typeface="Courier"/>
                <a:cs typeface="Courier"/>
              </a:rPr>
              <a:t># Load a Stan model:</a:t>
            </a:r>
          </a:p>
          <a:p>
            <a:r>
              <a:rPr lang="en-US" sz="900" dirty="0" err="1">
                <a:solidFill>
                  <a:schemeClr val="bg1"/>
                </a:solidFill>
                <a:latin typeface="Courier"/>
                <a:cs typeface="Courier"/>
              </a:rPr>
              <a:t>stan.code</a:t>
            </a:r>
            <a:r>
              <a:rPr lang="en-US" sz="900" dirty="0">
                <a:solidFill>
                  <a:schemeClr val="bg1"/>
                </a:solidFill>
                <a:latin typeface="Courier"/>
                <a:cs typeface="Courier"/>
              </a:rPr>
              <a:t> &lt;- paste(</a:t>
            </a:r>
            <a:r>
              <a:rPr lang="en-US" sz="900" dirty="0" err="1">
                <a:solidFill>
                  <a:schemeClr val="bg1"/>
                </a:solidFill>
                <a:latin typeface="Courier"/>
                <a:cs typeface="Courier"/>
              </a:rPr>
              <a:t>readLines</a:t>
            </a:r>
            <a:r>
              <a:rPr lang="en-US" sz="900" dirty="0">
                <a:solidFill>
                  <a:schemeClr val="bg1"/>
                </a:solidFill>
                <a:latin typeface="Courier"/>
                <a:cs typeface="Courier"/>
              </a:rPr>
              <a:t>(</a:t>
            </a:r>
            <a:r>
              <a:rPr lang="en-US" sz="900" dirty="0" err="1">
                <a:solidFill>
                  <a:schemeClr val="bg1"/>
                </a:solidFill>
                <a:latin typeface="Courier"/>
                <a:cs typeface="Courier"/>
              </a:rPr>
              <a:t>system.file</a:t>
            </a:r>
            <a:r>
              <a:rPr lang="en-US" sz="900" dirty="0">
                <a:solidFill>
                  <a:schemeClr val="bg1"/>
                </a:solidFill>
                <a:latin typeface="Courier"/>
                <a:cs typeface="Courier"/>
              </a:rPr>
              <a:t>(</a:t>
            </a:r>
            <a:r>
              <a:rPr lang="en-US" sz="900" dirty="0">
                <a:solidFill>
                  <a:srgbClr val="00B050"/>
                </a:solidFill>
                <a:latin typeface="Courier"/>
                <a:cs typeface="Courier"/>
              </a:rPr>
              <a:t>"stan/</a:t>
            </a:r>
            <a:r>
              <a:rPr lang="en-US" sz="900" dirty="0" err="1">
                <a:solidFill>
                  <a:srgbClr val="00B050"/>
                </a:solidFill>
                <a:latin typeface="Courier"/>
                <a:cs typeface="Courier"/>
              </a:rPr>
              <a:t>chisq_jacobian-cauchy.stan</a:t>
            </a:r>
            <a:r>
              <a:rPr lang="en-US" sz="900" dirty="0">
                <a:solidFill>
                  <a:srgbClr val="00B050"/>
                </a:solidFill>
                <a:latin typeface="Courier"/>
                <a:cs typeface="Courier"/>
              </a:rPr>
              <a:t>"</a:t>
            </a:r>
            <a:r>
              <a:rPr lang="en-US" sz="900" dirty="0">
                <a:solidFill>
                  <a:schemeClr val="bg1"/>
                </a:solidFill>
                <a:latin typeface="Courier"/>
                <a:cs typeface="Courier"/>
              </a:rPr>
              <a:t>, package = </a:t>
            </a:r>
            <a:r>
              <a:rPr lang="en-US" sz="900" dirty="0">
                <a:solidFill>
                  <a:srgbClr val="00B050"/>
                </a:solidFill>
                <a:latin typeface="Courier"/>
                <a:cs typeface="Courier"/>
              </a:rPr>
              <a:t>"</a:t>
            </a:r>
            <a:r>
              <a:rPr lang="en-US" sz="900" dirty="0" err="1">
                <a:solidFill>
                  <a:srgbClr val="00B050"/>
                </a:solidFill>
                <a:latin typeface="Courier"/>
                <a:cs typeface="Courier"/>
              </a:rPr>
              <a:t>bayesutils</a:t>
            </a:r>
            <a:r>
              <a:rPr lang="en-US" sz="900" dirty="0">
                <a:solidFill>
                  <a:srgbClr val="00B050"/>
                </a:solidFill>
                <a:latin typeface="Courier"/>
                <a:cs typeface="Courier"/>
              </a:rPr>
              <a:t>"</a:t>
            </a:r>
            <a:r>
              <a:rPr lang="en-US" sz="900" dirty="0">
                <a:solidFill>
                  <a:schemeClr val="bg1"/>
                </a:solidFill>
                <a:latin typeface="Courier"/>
                <a:cs typeface="Courier"/>
              </a:rPr>
              <a:t>)),collapse=</a:t>
            </a:r>
            <a:r>
              <a:rPr lang="en-US" sz="900" dirty="0">
                <a:solidFill>
                  <a:srgbClr val="00B050"/>
                </a:solidFill>
                <a:latin typeface="Courier"/>
                <a:cs typeface="Courier"/>
              </a:rPr>
              <a:t>'\n'</a:t>
            </a:r>
            <a:r>
              <a:rPr lang="en-US" sz="900" dirty="0">
                <a:solidFill>
                  <a:schemeClr val="bg1"/>
                </a:solidFill>
                <a:latin typeface="Courier"/>
                <a:cs typeface="Courier"/>
              </a:rPr>
              <a:t>)</a:t>
            </a:r>
          </a:p>
          <a:p>
            <a:endParaRPr lang="en-US" sz="900" dirty="0">
              <a:solidFill>
                <a:schemeClr val="bg1"/>
              </a:solidFill>
              <a:latin typeface="Courier"/>
              <a:cs typeface="Courier"/>
            </a:endParaRPr>
          </a:p>
          <a:p>
            <a:r>
              <a:rPr lang="en-US" sz="900" dirty="0">
                <a:solidFill>
                  <a:srgbClr val="FFFF00"/>
                </a:solidFill>
                <a:latin typeface="Courier"/>
                <a:cs typeface="Courier"/>
              </a:rPr>
              <a:t># Translate Stan code into C++</a:t>
            </a:r>
          </a:p>
          <a:p>
            <a:r>
              <a:rPr lang="en-US" sz="900" dirty="0" err="1">
                <a:solidFill>
                  <a:schemeClr val="bg1"/>
                </a:solidFill>
                <a:latin typeface="Courier"/>
                <a:cs typeface="Courier"/>
              </a:rPr>
              <a:t>model.c</a:t>
            </a:r>
            <a:r>
              <a:rPr lang="en-US" sz="900" dirty="0">
                <a:solidFill>
                  <a:schemeClr val="bg1"/>
                </a:solidFill>
                <a:latin typeface="Courier"/>
                <a:cs typeface="Courier"/>
              </a:rPr>
              <a:t> &lt;- </a:t>
            </a:r>
            <a:r>
              <a:rPr lang="en-US" sz="900" dirty="0" err="1">
                <a:solidFill>
                  <a:schemeClr val="bg1"/>
                </a:solidFill>
                <a:latin typeface="Courier"/>
                <a:cs typeface="Courier"/>
              </a:rPr>
              <a:t>stanc</a:t>
            </a:r>
            <a:r>
              <a:rPr lang="en-US" sz="900" dirty="0">
                <a:solidFill>
                  <a:schemeClr val="bg1"/>
                </a:solidFill>
                <a:latin typeface="Courier"/>
                <a:cs typeface="Courier"/>
              </a:rPr>
              <a:t>(</a:t>
            </a:r>
            <a:r>
              <a:rPr lang="en-US" sz="900" dirty="0" err="1">
                <a:solidFill>
                  <a:schemeClr val="bg1"/>
                </a:solidFill>
                <a:latin typeface="Courier"/>
                <a:cs typeface="Courier"/>
              </a:rPr>
              <a:t>model_code</a:t>
            </a:r>
            <a:r>
              <a:rPr lang="en-US" sz="900" dirty="0">
                <a:solidFill>
                  <a:schemeClr val="bg1"/>
                </a:solidFill>
                <a:latin typeface="Courier"/>
                <a:cs typeface="Courier"/>
              </a:rPr>
              <a:t> = </a:t>
            </a:r>
            <a:r>
              <a:rPr lang="en-US" sz="900" dirty="0" err="1">
                <a:solidFill>
                  <a:schemeClr val="bg1"/>
                </a:solidFill>
                <a:latin typeface="Courier"/>
                <a:cs typeface="Courier"/>
              </a:rPr>
              <a:t>stan.code</a:t>
            </a:r>
            <a:r>
              <a:rPr lang="en-US" sz="900" dirty="0">
                <a:solidFill>
                  <a:schemeClr val="bg1"/>
                </a:solidFill>
                <a:latin typeface="Courier"/>
                <a:cs typeface="Courier"/>
              </a:rPr>
              <a:t>, </a:t>
            </a:r>
            <a:r>
              <a:rPr lang="en-US" sz="900" dirty="0" err="1">
                <a:solidFill>
                  <a:schemeClr val="bg1"/>
                </a:solidFill>
                <a:latin typeface="Courier"/>
                <a:cs typeface="Courier"/>
              </a:rPr>
              <a:t>model_name</a:t>
            </a:r>
            <a:r>
              <a:rPr lang="en-US" sz="900" dirty="0">
                <a:solidFill>
                  <a:schemeClr val="bg1"/>
                </a:solidFill>
                <a:latin typeface="Courier"/>
                <a:cs typeface="Courier"/>
              </a:rPr>
              <a:t> = </a:t>
            </a:r>
            <a:r>
              <a:rPr lang="en-US" sz="900" dirty="0">
                <a:solidFill>
                  <a:srgbClr val="00B050"/>
                </a:solidFill>
                <a:latin typeface="Courier"/>
                <a:cs typeface="Courier"/>
              </a:rPr>
              <a:t>'model'</a:t>
            </a:r>
            <a:r>
              <a:rPr lang="en-US" sz="900" dirty="0">
                <a:solidFill>
                  <a:schemeClr val="bg1"/>
                </a:solidFill>
                <a:latin typeface="Courier"/>
                <a:cs typeface="Courier"/>
              </a:rPr>
              <a:t>, verbose=T)</a:t>
            </a:r>
          </a:p>
          <a:p>
            <a:r>
              <a:rPr lang="en-US" sz="900" dirty="0">
                <a:solidFill>
                  <a:srgbClr val="FFFF00"/>
                </a:solidFill>
                <a:latin typeface="Courier"/>
                <a:cs typeface="Courier"/>
              </a:rPr>
              <a:t># Compile the Stan C++ model:</a:t>
            </a:r>
          </a:p>
          <a:p>
            <a:r>
              <a:rPr lang="en-US" sz="900" dirty="0" err="1">
                <a:solidFill>
                  <a:schemeClr val="bg1"/>
                </a:solidFill>
                <a:latin typeface="Courier"/>
                <a:cs typeface="Courier"/>
              </a:rPr>
              <a:t>sm</a:t>
            </a:r>
            <a:r>
              <a:rPr lang="en-US" sz="900" dirty="0">
                <a:solidFill>
                  <a:schemeClr val="bg1"/>
                </a:solidFill>
                <a:latin typeface="Courier"/>
                <a:cs typeface="Courier"/>
              </a:rPr>
              <a:t> &lt;- </a:t>
            </a:r>
            <a:r>
              <a:rPr lang="en-US" sz="900" dirty="0" err="1">
                <a:solidFill>
                  <a:schemeClr val="bg1"/>
                </a:solidFill>
                <a:latin typeface="Courier"/>
                <a:cs typeface="Courier"/>
              </a:rPr>
              <a:t>stan_model</a:t>
            </a:r>
            <a:r>
              <a:rPr lang="en-US" sz="900" dirty="0">
                <a:solidFill>
                  <a:schemeClr val="bg1"/>
                </a:solidFill>
                <a:latin typeface="Courier"/>
                <a:cs typeface="Courier"/>
              </a:rPr>
              <a:t>(</a:t>
            </a:r>
            <a:r>
              <a:rPr lang="en-US" sz="900" dirty="0" err="1">
                <a:solidFill>
                  <a:schemeClr val="bg1"/>
                </a:solidFill>
                <a:latin typeface="Courier"/>
                <a:cs typeface="Courier"/>
              </a:rPr>
              <a:t>stanc_ret</a:t>
            </a:r>
            <a:r>
              <a:rPr lang="en-US" sz="900" dirty="0">
                <a:solidFill>
                  <a:schemeClr val="bg1"/>
                </a:solidFill>
                <a:latin typeface="Courier"/>
                <a:cs typeface="Courier"/>
              </a:rPr>
              <a:t> = </a:t>
            </a:r>
            <a:r>
              <a:rPr lang="en-US" sz="900" dirty="0" err="1">
                <a:solidFill>
                  <a:schemeClr val="bg1"/>
                </a:solidFill>
                <a:latin typeface="Courier"/>
                <a:cs typeface="Courier"/>
              </a:rPr>
              <a:t>model.c</a:t>
            </a:r>
            <a:r>
              <a:rPr lang="en-US" sz="900" dirty="0">
                <a:solidFill>
                  <a:schemeClr val="bg1"/>
                </a:solidFill>
                <a:latin typeface="Courier"/>
                <a:cs typeface="Courier"/>
              </a:rPr>
              <a:t>, verbose = T)</a:t>
            </a:r>
          </a:p>
          <a:p>
            <a:endParaRPr lang="en-US" sz="900" dirty="0">
              <a:solidFill>
                <a:schemeClr val="bg1"/>
              </a:solidFill>
              <a:latin typeface="Courier"/>
              <a:cs typeface="Courier"/>
            </a:endParaRPr>
          </a:p>
          <a:p>
            <a:endParaRPr lang="en-US" sz="900" dirty="0">
              <a:solidFill>
                <a:schemeClr val="bg1"/>
              </a:solidFill>
              <a:latin typeface="Courier"/>
              <a:cs typeface="Courier"/>
            </a:endParaRPr>
          </a:p>
          <a:p>
            <a:r>
              <a:rPr lang="en-US" sz="900" dirty="0">
                <a:solidFill>
                  <a:schemeClr val="bg1"/>
                </a:solidFill>
                <a:latin typeface="Courier"/>
                <a:cs typeface="Courier"/>
              </a:rPr>
              <a:t>a   &lt;- c(2.60, 3.35, 3.33, 3.06, 3.38, 3.85) </a:t>
            </a:r>
            <a:r>
              <a:rPr lang="en-US" sz="900" dirty="0">
                <a:solidFill>
                  <a:srgbClr val="FFFF00"/>
                </a:solidFill>
                <a:latin typeface="Courier"/>
                <a:cs typeface="Courier"/>
              </a:rPr>
              <a:t># Area of rectangle enclosing pellet pattern produced from shot at 10 ft</a:t>
            </a:r>
          </a:p>
          <a:p>
            <a:r>
              <a:rPr lang="en-US" sz="900" dirty="0" err="1">
                <a:solidFill>
                  <a:schemeClr val="bg1"/>
                </a:solidFill>
                <a:latin typeface="Courier"/>
                <a:cs typeface="Courier"/>
              </a:rPr>
              <a:t>dat</a:t>
            </a:r>
            <a:r>
              <a:rPr lang="en-US" sz="900" dirty="0">
                <a:solidFill>
                  <a:schemeClr val="bg1"/>
                </a:solidFill>
                <a:latin typeface="Courier"/>
                <a:cs typeface="Courier"/>
              </a:rPr>
              <a:t> &lt;- list(</a:t>
            </a:r>
          </a:p>
          <a:p>
            <a:r>
              <a:rPr lang="en-US" sz="900" dirty="0">
                <a:solidFill>
                  <a:schemeClr val="bg1"/>
                </a:solidFill>
                <a:latin typeface="Courier"/>
                <a:cs typeface="Courier"/>
              </a:rPr>
              <a:t>  </a:t>
            </a:r>
            <a:r>
              <a:rPr lang="en-US" sz="900" dirty="0">
                <a:solidFill>
                  <a:srgbClr val="00B050"/>
                </a:solidFill>
                <a:latin typeface="Courier"/>
                <a:cs typeface="Courier"/>
              </a:rPr>
              <a:t>"n"</a:t>
            </a:r>
            <a:r>
              <a:rPr lang="en-US" sz="900" dirty="0">
                <a:solidFill>
                  <a:schemeClr val="bg1"/>
                </a:solidFill>
                <a:latin typeface="Courier"/>
                <a:cs typeface="Courier"/>
              </a:rPr>
              <a:t>     = length(a),</a:t>
            </a:r>
          </a:p>
          <a:p>
            <a:r>
              <a:rPr lang="en-US" sz="900" dirty="0">
                <a:solidFill>
                  <a:schemeClr val="bg1"/>
                </a:solidFill>
                <a:latin typeface="Courier"/>
                <a:cs typeface="Courier"/>
              </a:rPr>
              <a:t>  </a:t>
            </a:r>
            <a:r>
              <a:rPr lang="en-US" sz="900" dirty="0">
                <a:solidFill>
                  <a:srgbClr val="00B050"/>
                </a:solidFill>
                <a:latin typeface="Courier"/>
                <a:cs typeface="Courier"/>
              </a:rPr>
              <a:t>"</a:t>
            </a:r>
            <a:r>
              <a:rPr lang="en-US" sz="900" dirty="0" err="1">
                <a:solidFill>
                  <a:srgbClr val="00B050"/>
                </a:solidFill>
                <a:latin typeface="Courier"/>
                <a:cs typeface="Courier"/>
              </a:rPr>
              <a:t>s_sq</a:t>
            </a:r>
            <a:r>
              <a:rPr lang="en-US" sz="900" dirty="0">
                <a:solidFill>
                  <a:srgbClr val="00B050"/>
                </a:solidFill>
                <a:latin typeface="Courier"/>
                <a:cs typeface="Courier"/>
              </a:rPr>
              <a:t>"</a:t>
            </a:r>
            <a:r>
              <a:rPr lang="en-US" sz="900" dirty="0">
                <a:solidFill>
                  <a:schemeClr val="bg1"/>
                </a:solidFill>
                <a:latin typeface="Courier"/>
                <a:cs typeface="Courier"/>
              </a:rPr>
              <a:t>  = var(a),</a:t>
            </a:r>
          </a:p>
          <a:p>
            <a:r>
              <a:rPr lang="en-US" sz="900" dirty="0">
                <a:solidFill>
                  <a:schemeClr val="bg1"/>
                </a:solidFill>
                <a:latin typeface="Courier"/>
                <a:cs typeface="Courier"/>
              </a:rPr>
              <a:t>  </a:t>
            </a:r>
            <a:r>
              <a:rPr lang="en-US" sz="900" dirty="0">
                <a:solidFill>
                  <a:srgbClr val="00B050"/>
                </a:solidFill>
                <a:latin typeface="Courier"/>
                <a:cs typeface="Courier"/>
              </a:rPr>
              <a:t>"loc"</a:t>
            </a:r>
            <a:r>
              <a:rPr lang="en-US" sz="900" dirty="0">
                <a:solidFill>
                  <a:schemeClr val="bg1"/>
                </a:solidFill>
                <a:latin typeface="Courier"/>
                <a:cs typeface="Courier"/>
              </a:rPr>
              <a:t>   = 0,</a:t>
            </a:r>
          </a:p>
          <a:p>
            <a:r>
              <a:rPr lang="en-US" sz="900" dirty="0">
                <a:solidFill>
                  <a:schemeClr val="bg1"/>
                </a:solidFill>
                <a:latin typeface="Courier"/>
                <a:cs typeface="Courier"/>
              </a:rPr>
              <a:t>  </a:t>
            </a:r>
            <a:r>
              <a:rPr lang="en-US" sz="900" dirty="0">
                <a:solidFill>
                  <a:srgbClr val="00B050"/>
                </a:solidFill>
                <a:latin typeface="Courier"/>
                <a:cs typeface="Courier"/>
              </a:rPr>
              <a:t>"scale"</a:t>
            </a:r>
            <a:r>
              <a:rPr lang="en-US" sz="900" dirty="0">
                <a:solidFill>
                  <a:schemeClr val="bg1"/>
                </a:solidFill>
                <a:latin typeface="Courier"/>
                <a:cs typeface="Courier"/>
              </a:rPr>
              <a:t> = 1</a:t>
            </a:r>
          </a:p>
          <a:p>
            <a:r>
              <a:rPr lang="en-US" sz="900" dirty="0">
                <a:solidFill>
                  <a:schemeClr val="bg1"/>
                </a:solidFill>
                <a:latin typeface="Courier"/>
                <a:cs typeface="Courier"/>
              </a:rPr>
              <a:t>)</a:t>
            </a:r>
          </a:p>
          <a:p>
            <a:endParaRPr lang="en-US" sz="900" dirty="0">
              <a:solidFill>
                <a:schemeClr val="bg1"/>
              </a:solidFill>
              <a:latin typeface="Courier"/>
              <a:cs typeface="Courier"/>
            </a:endParaRPr>
          </a:p>
          <a:p>
            <a:r>
              <a:rPr lang="en-US" sz="900" dirty="0">
                <a:solidFill>
                  <a:srgbClr val="FFFF00"/>
                </a:solidFill>
                <a:latin typeface="Courier"/>
                <a:cs typeface="Courier"/>
              </a:rPr>
              <a:t># Run the model:</a:t>
            </a:r>
          </a:p>
          <a:p>
            <a:r>
              <a:rPr lang="en-US" sz="900" dirty="0">
                <a:solidFill>
                  <a:schemeClr val="bg1"/>
                </a:solidFill>
                <a:latin typeface="Courier"/>
                <a:cs typeface="Courier"/>
              </a:rPr>
              <a:t>fit &lt;- sampling(</a:t>
            </a:r>
            <a:r>
              <a:rPr lang="en-US" sz="900" dirty="0" err="1">
                <a:solidFill>
                  <a:schemeClr val="bg1"/>
                </a:solidFill>
                <a:latin typeface="Courier"/>
                <a:cs typeface="Courier"/>
              </a:rPr>
              <a:t>sm</a:t>
            </a:r>
            <a:r>
              <a:rPr lang="en-US" sz="900" dirty="0">
                <a:solidFill>
                  <a:schemeClr val="bg1"/>
                </a:solidFill>
                <a:latin typeface="Courier"/>
                <a:cs typeface="Courier"/>
              </a:rPr>
              <a:t>, data = </a:t>
            </a:r>
            <a:r>
              <a:rPr lang="en-US" sz="900" dirty="0" err="1">
                <a:solidFill>
                  <a:schemeClr val="bg1"/>
                </a:solidFill>
                <a:latin typeface="Courier"/>
                <a:cs typeface="Courier"/>
              </a:rPr>
              <a:t>dat</a:t>
            </a:r>
            <a:r>
              <a:rPr lang="en-US" sz="900" dirty="0">
                <a:solidFill>
                  <a:schemeClr val="bg1"/>
                </a:solidFill>
                <a:latin typeface="Courier"/>
                <a:cs typeface="Courier"/>
              </a:rPr>
              <a:t>, </a:t>
            </a:r>
            <a:r>
              <a:rPr lang="en-US" sz="900" dirty="0" err="1">
                <a:solidFill>
                  <a:schemeClr val="bg1"/>
                </a:solidFill>
                <a:latin typeface="Courier"/>
                <a:cs typeface="Courier"/>
              </a:rPr>
              <a:t>iter</a:t>
            </a:r>
            <a:r>
              <a:rPr lang="en-US" sz="900" dirty="0">
                <a:solidFill>
                  <a:schemeClr val="bg1"/>
                </a:solidFill>
                <a:latin typeface="Courier"/>
                <a:cs typeface="Courier"/>
              </a:rPr>
              <a:t>=5000, thin = 1, chains = 4)</a:t>
            </a:r>
          </a:p>
          <a:p>
            <a:r>
              <a:rPr lang="en-US" sz="900" dirty="0">
                <a:solidFill>
                  <a:schemeClr val="bg1"/>
                </a:solidFill>
                <a:latin typeface="Courier"/>
                <a:cs typeface="Courier"/>
              </a:rPr>
              <a:t>print(fit)</a:t>
            </a:r>
          </a:p>
          <a:p>
            <a:endParaRPr lang="en-US" sz="900" dirty="0">
              <a:solidFill>
                <a:schemeClr val="bg1"/>
              </a:solidFill>
              <a:latin typeface="Courier"/>
              <a:cs typeface="Courier"/>
            </a:endParaRPr>
          </a:p>
          <a:p>
            <a:r>
              <a:rPr lang="en-US" sz="900" dirty="0" err="1">
                <a:solidFill>
                  <a:schemeClr val="bg1"/>
                </a:solidFill>
                <a:latin typeface="Courier"/>
                <a:cs typeface="Courier"/>
              </a:rPr>
              <a:t>params.chains</a:t>
            </a:r>
            <a:r>
              <a:rPr lang="en-US" sz="900" dirty="0">
                <a:solidFill>
                  <a:schemeClr val="bg1"/>
                </a:solidFill>
                <a:latin typeface="Courier"/>
                <a:cs typeface="Courier"/>
              </a:rPr>
              <a:t> &lt;- </a:t>
            </a:r>
            <a:r>
              <a:rPr lang="en-US" sz="900" dirty="0" err="1">
                <a:solidFill>
                  <a:schemeClr val="bg1"/>
                </a:solidFill>
                <a:latin typeface="Courier"/>
                <a:cs typeface="Courier"/>
              </a:rPr>
              <a:t>extract.params</a:t>
            </a:r>
            <a:r>
              <a:rPr lang="en-US" sz="900" dirty="0">
                <a:solidFill>
                  <a:schemeClr val="bg1"/>
                </a:solidFill>
                <a:latin typeface="Courier"/>
                <a:cs typeface="Courier"/>
              </a:rPr>
              <a:t>(fit, </a:t>
            </a:r>
            <a:r>
              <a:rPr lang="en-US" sz="900" dirty="0" err="1">
                <a:solidFill>
                  <a:schemeClr val="bg1"/>
                </a:solidFill>
                <a:latin typeface="Courier"/>
                <a:cs typeface="Courier"/>
              </a:rPr>
              <a:t>by.chainQ</a:t>
            </a:r>
            <a:r>
              <a:rPr lang="en-US" sz="900" dirty="0">
                <a:solidFill>
                  <a:schemeClr val="bg1"/>
                </a:solidFill>
                <a:latin typeface="Courier"/>
                <a:cs typeface="Courier"/>
              </a:rPr>
              <a:t> = T)</a:t>
            </a:r>
          </a:p>
          <a:p>
            <a:r>
              <a:rPr lang="en-US" sz="900" dirty="0">
                <a:solidFill>
                  <a:srgbClr val="FFFF00"/>
                </a:solidFill>
                <a:latin typeface="Courier"/>
                <a:cs typeface="Courier"/>
              </a:rPr>
              <a:t>#</a:t>
            </a:r>
            <a:r>
              <a:rPr lang="en-US" sz="900" dirty="0" err="1">
                <a:solidFill>
                  <a:srgbClr val="FFFF00"/>
                </a:solidFill>
                <a:latin typeface="Courier"/>
                <a:cs typeface="Courier"/>
              </a:rPr>
              <a:t>mcmc_trace</a:t>
            </a:r>
            <a:r>
              <a:rPr lang="en-US" sz="900" dirty="0">
                <a:solidFill>
                  <a:srgbClr val="FFFF00"/>
                </a:solidFill>
                <a:latin typeface="Courier"/>
                <a:cs typeface="Courier"/>
              </a:rPr>
              <a:t>(</a:t>
            </a:r>
            <a:r>
              <a:rPr lang="en-US" sz="900" dirty="0" err="1">
                <a:solidFill>
                  <a:srgbClr val="FFFF00"/>
                </a:solidFill>
                <a:latin typeface="Courier"/>
                <a:cs typeface="Courier"/>
              </a:rPr>
              <a:t>params.chains</a:t>
            </a:r>
            <a:r>
              <a:rPr lang="en-US" sz="900" dirty="0">
                <a:solidFill>
                  <a:srgbClr val="FFFF00"/>
                </a:solidFill>
                <a:latin typeface="Courier"/>
                <a:cs typeface="Courier"/>
              </a:rPr>
              <a:t>, pars =c("</a:t>
            </a:r>
            <a:r>
              <a:rPr lang="en-US" sz="900" dirty="0" err="1">
                <a:solidFill>
                  <a:srgbClr val="FFFF00"/>
                </a:solidFill>
                <a:latin typeface="Courier"/>
                <a:cs typeface="Courier"/>
              </a:rPr>
              <a:t>sigma_sq</a:t>
            </a:r>
            <a:r>
              <a:rPr lang="en-US" sz="900" dirty="0">
                <a:solidFill>
                  <a:srgbClr val="FFFF00"/>
                </a:solidFill>
                <a:latin typeface="Courier"/>
                <a:cs typeface="Courier"/>
              </a:rPr>
              <a:t>", "sigma", "x"))</a:t>
            </a:r>
          </a:p>
          <a:p>
            <a:r>
              <a:rPr lang="en-US" sz="900" dirty="0" err="1">
                <a:solidFill>
                  <a:schemeClr val="bg1"/>
                </a:solidFill>
                <a:latin typeface="Courier"/>
                <a:cs typeface="Courier"/>
              </a:rPr>
              <a:t>mcmc_pairs</a:t>
            </a:r>
            <a:r>
              <a:rPr lang="en-US" sz="900" dirty="0">
                <a:solidFill>
                  <a:schemeClr val="bg1"/>
                </a:solidFill>
                <a:latin typeface="Courier"/>
                <a:cs typeface="Courier"/>
              </a:rPr>
              <a:t>(</a:t>
            </a:r>
            <a:r>
              <a:rPr lang="en-US" sz="900" dirty="0" err="1">
                <a:solidFill>
                  <a:schemeClr val="bg1"/>
                </a:solidFill>
                <a:latin typeface="Courier"/>
                <a:cs typeface="Courier"/>
              </a:rPr>
              <a:t>params.chains</a:t>
            </a:r>
            <a:r>
              <a:rPr lang="en-US" sz="900" dirty="0">
                <a:solidFill>
                  <a:schemeClr val="bg1"/>
                </a:solidFill>
                <a:latin typeface="Courier"/>
                <a:cs typeface="Courier"/>
              </a:rPr>
              <a:t>, pars = c(</a:t>
            </a:r>
            <a:r>
              <a:rPr lang="en-US" sz="900" dirty="0">
                <a:solidFill>
                  <a:srgbClr val="00B050"/>
                </a:solidFill>
                <a:latin typeface="Courier"/>
                <a:cs typeface="Courier"/>
              </a:rPr>
              <a:t>"</a:t>
            </a:r>
            <a:r>
              <a:rPr lang="en-US" sz="900" dirty="0" err="1">
                <a:solidFill>
                  <a:srgbClr val="00B050"/>
                </a:solidFill>
                <a:latin typeface="Courier"/>
                <a:cs typeface="Courier"/>
              </a:rPr>
              <a:t>sigma_sq</a:t>
            </a:r>
            <a:r>
              <a:rPr lang="en-US" sz="900" dirty="0">
                <a:solidFill>
                  <a:srgbClr val="00B050"/>
                </a:solidFill>
                <a:latin typeface="Courier"/>
                <a:cs typeface="Courier"/>
              </a:rPr>
              <a:t>"</a:t>
            </a:r>
            <a:r>
              <a:rPr lang="en-US" sz="900" dirty="0">
                <a:solidFill>
                  <a:schemeClr val="bg1"/>
                </a:solidFill>
                <a:latin typeface="Courier"/>
                <a:cs typeface="Courier"/>
              </a:rPr>
              <a:t>, </a:t>
            </a:r>
            <a:r>
              <a:rPr lang="en-US" sz="900" dirty="0">
                <a:solidFill>
                  <a:srgbClr val="00B050"/>
                </a:solidFill>
                <a:latin typeface="Courier"/>
                <a:cs typeface="Courier"/>
              </a:rPr>
              <a:t>"sigma"</a:t>
            </a:r>
            <a:r>
              <a:rPr lang="en-US" sz="900" dirty="0">
                <a:solidFill>
                  <a:schemeClr val="bg1"/>
                </a:solidFill>
                <a:latin typeface="Courier"/>
                <a:cs typeface="Courier"/>
              </a:rPr>
              <a:t>, </a:t>
            </a:r>
            <a:r>
              <a:rPr lang="en-US" sz="900" dirty="0">
                <a:solidFill>
                  <a:srgbClr val="00B050"/>
                </a:solidFill>
                <a:latin typeface="Courier"/>
                <a:cs typeface="Courier"/>
              </a:rPr>
              <a:t>"x"</a:t>
            </a:r>
            <a:r>
              <a:rPr lang="en-US" sz="900" dirty="0">
                <a:solidFill>
                  <a:schemeClr val="bg1"/>
                </a:solidFill>
                <a:latin typeface="Courier"/>
                <a:cs typeface="Courier"/>
              </a:rPr>
              <a:t>))</a:t>
            </a:r>
          </a:p>
          <a:p>
            <a:endParaRPr lang="en-US" sz="900" dirty="0">
              <a:solidFill>
                <a:schemeClr val="bg1"/>
              </a:solidFill>
              <a:latin typeface="Courier"/>
              <a:cs typeface="Courier"/>
            </a:endParaRPr>
          </a:p>
          <a:p>
            <a:r>
              <a:rPr lang="en-US" sz="900" dirty="0">
                <a:solidFill>
                  <a:srgbClr val="FFFF00"/>
                </a:solidFill>
                <a:latin typeface="Courier"/>
                <a:cs typeface="Courier"/>
              </a:rPr>
              <a:t># Examine posteriors:</a:t>
            </a:r>
          </a:p>
          <a:p>
            <a:r>
              <a:rPr lang="en-US" sz="900" dirty="0" err="1">
                <a:solidFill>
                  <a:schemeClr val="bg1"/>
                </a:solidFill>
                <a:latin typeface="Courier"/>
                <a:cs typeface="Courier"/>
              </a:rPr>
              <a:t>params.mat</a:t>
            </a:r>
            <a:r>
              <a:rPr lang="en-US" sz="900" dirty="0">
                <a:solidFill>
                  <a:schemeClr val="bg1"/>
                </a:solidFill>
                <a:latin typeface="Courier"/>
                <a:cs typeface="Courier"/>
              </a:rPr>
              <a:t> &lt;- </a:t>
            </a:r>
            <a:r>
              <a:rPr lang="en-US" sz="900" dirty="0" err="1">
                <a:solidFill>
                  <a:schemeClr val="bg1"/>
                </a:solidFill>
                <a:latin typeface="Courier"/>
                <a:cs typeface="Courier"/>
              </a:rPr>
              <a:t>extract.params</a:t>
            </a:r>
            <a:r>
              <a:rPr lang="en-US" sz="900" dirty="0">
                <a:solidFill>
                  <a:schemeClr val="bg1"/>
                </a:solidFill>
                <a:latin typeface="Courier"/>
                <a:cs typeface="Courier"/>
              </a:rPr>
              <a:t>(fit, </a:t>
            </a:r>
            <a:r>
              <a:rPr lang="en-US" sz="900" dirty="0" err="1">
                <a:solidFill>
                  <a:schemeClr val="bg1"/>
                </a:solidFill>
                <a:latin typeface="Courier"/>
                <a:cs typeface="Courier"/>
              </a:rPr>
              <a:t>as.matrixQ</a:t>
            </a:r>
            <a:r>
              <a:rPr lang="en-US" sz="900" dirty="0">
                <a:solidFill>
                  <a:schemeClr val="bg1"/>
                </a:solidFill>
                <a:latin typeface="Courier"/>
                <a:cs typeface="Courier"/>
              </a:rPr>
              <a:t> = T)</a:t>
            </a:r>
          </a:p>
          <a:p>
            <a:r>
              <a:rPr lang="en-US" sz="900" dirty="0" err="1">
                <a:solidFill>
                  <a:schemeClr val="bg1"/>
                </a:solidFill>
                <a:latin typeface="Courier"/>
                <a:cs typeface="Courier"/>
              </a:rPr>
              <a:t>mcmc_areas</a:t>
            </a:r>
            <a:r>
              <a:rPr lang="en-US" sz="900" dirty="0">
                <a:solidFill>
                  <a:schemeClr val="bg1"/>
                </a:solidFill>
                <a:latin typeface="Courier"/>
                <a:cs typeface="Courier"/>
              </a:rPr>
              <a:t>(</a:t>
            </a:r>
            <a:r>
              <a:rPr lang="en-US" sz="900" dirty="0" err="1">
                <a:solidFill>
                  <a:schemeClr val="bg1"/>
                </a:solidFill>
                <a:latin typeface="Courier"/>
                <a:cs typeface="Courier"/>
              </a:rPr>
              <a:t>params.mat</a:t>
            </a:r>
            <a:r>
              <a:rPr lang="en-US" sz="900" dirty="0">
                <a:solidFill>
                  <a:schemeClr val="bg1"/>
                </a:solidFill>
                <a:latin typeface="Courier"/>
                <a:cs typeface="Courier"/>
              </a:rPr>
              <a:t>, prob = 0.95)</a:t>
            </a:r>
          </a:p>
          <a:p>
            <a:endParaRPr lang="en-US" sz="900" dirty="0">
              <a:solidFill>
                <a:schemeClr val="bg1"/>
              </a:solidFill>
              <a:latin typeface="Courier"/>
              <a:cs typeface="Courier"/>
            </a:endParaRPr>
          </a:p>
          <a:p>
            <a:r>
              <a:rPr lang="en-US" sz="900" dirty="0" err="1">
                <a:solidFill>
                  <a:schemeClr val="bg1"/>
                </a:solidFill>
                <a:latin typeface="Courier"/>
                <a:cs typeface="Courier"/>
              </a:rPr>
              <a:t>parameter.intervals</a:t>
            </a:r>
            <a:r>
              <a:rPr lang="en-US" sz="900" dirty="0">
                <a:solidFill>
                  <a:schemeClr val="bg1"/>
                </a:solidFill>
                <a:latin typeface="Courier"/>
                <a:cs typeface="Courier"/>
              </a:rPr>
              <a:t>(</a:t>
            </a:r>
            <a:r>
              <a:rPr lang="en-US" sz="900" dirty="0" err="1">
                <a:solidFill>
                  <a:schemeClr val="bg1"/>
                </a:solidFill>
                <a:latin typeface="Courier"/>
                <a:cs typeface="Courier"/>
              </a:rPr>
              <a:t>params.mat$sigma_sq</a:t>
            </a:r>
            <a:r>
              <a:rPr lang="en-US" sz="900" dirty="0">
                <a:solidFill>
                  <a:schemeClr val="bg1"/>
                </a:solidFill>
                <a:latin typeface="Courier"/>
                <a:cs typeface="Courier"/>
              </a:rPr>
              <a:t>, </a:t>
            </a:r>
            <a:r>
              <a:rPr lang="en-US" sz="900" dirty="0" err="1">
                <a:solidFill>
                  <a:schemeClr val="bg1"/>
                </a:solidFill>
                <a:latin typeface="Courier"/>
                <a:cs typeface="Courier"/>
              </a:rPr>
              <a:t>plotQ</a:t>
            </a:r>
            <a:r>
              <a:rPr lang="en-US" sz="900" dirty="0">
                <a:solidFill>
                  <a:schemeClr val="bg1"/>
                </a:solidFill>
                <a:latin typeface="Courier"/>
                <a:cs typeface="Courier"/>
              </a:rPr>
              <a:t> = T)</a:t>
            </a:r>
          </a:p>
          <a:p>
            <a:r>
              <a:rPr lang="en-US" sz="900" dirty="0">
                <a:solidFill>
                  <a:schemeClr val="bg1"/>
                </a:solidFill>
                <a:latin typeface="Courier"/>
                <a:cs typeface="Courier"/>
              </a:rPr>
              <a:t>mean(</a:t>
            </a:r>
            <a:r>
              <a:rPr lang="en-US" sz="900" dirty="0" err="1">
                <a:solidFill>
                  <a:schemeClr val="bg1"/>
                </a:solidFill>
                <a:latin typeface="Courier"/>
                <a:cs typeface="Courier"/>
              </a:rPr>
              <a:t>params.mat$sigma_sq</a:t>
            </a:r>
            <a:r>
              <a:rPr lang="en-US" sz="900" dirty="0">
                <a:solidFill>
                  <a:schemeClr val="bg1"/>
                </a:solidFill>
                <a:latin typeface="Courier"/>
                <a:cs typeface="Courier"/>
              </a:rPr>
              <a:t>)</a:t>
            </a:r>
          </a:p>
          <a:p>
            <a:r>
              <a:rPr lang="en-US" sz="900" dirty="0">
                <a:solidFill>
                  <a:schemeClr val="bg1"/>
                </a:solidFill>
                <a:latin typeface="Courier"/>
                <a:cs typeface="Courier"/>
              </a:rPr>
              <a:t>median(</a:t>
            </a:r>
            <a:r>
              <a:rPr lang="en-US" sz="900" dirty="0" err="1">
                <a:solidFill>
                  <a:schemeClr val="bg1"/>
                </a:solidFill>
                <a:latin typeface="Courier"/>
                <a:cs typeface="Courier"/>
              </a:rPr>
              <a:t>params.mat$sigma_sq</a:t>
            </a:r>
            <a:r>
              <a:rPr lang="en-US" sz="900" dirty="0">
                <a:solidFill>
                  <a:schemeClr val="bg1"/>
                </a:solidFill>
                <a:latin typeface="Courier"/>
                <a:cs typeface="Courier"/>
              </a:rPr>
              <a:t>)</a:t>
            </a:r>
          </a:p>
          <a:p>
            <a:r>
              <a:rPr lang="en-US" sz="900" dirty="0">
                <a:solidFill>
                  <a:schemeClr val="bg1"/>
                </a:solidFill>
                <a:latin typeface="Courier"/>
                <a:cs typeface="Courier"/>
              </a:rPr>
              <a:t>var(a)</a:t>
            </a:r>
          </a:p>
          <a:p>
            <a:endParaRPr lang="en-US" sz="900" dirty="0">
              <a:solidFill>
                <a:schemeClr val="bg1"/>
              </a:solidFill>
              <a:latin typeface="Courier"/>
              <a:cs typeface="Courier"/>
            </a:endParaRPr>
          </a:p>
          <a:p>
            <a:r>
              <a:rPr lang="en-US" sz="900" dirty="0" err="1">
                <a:solidFill>
                  <a:schemeClr val="bg1"/>
                </a:solidFill>
                <a:latin typeface="Courier"/>
                <a:cs typeface="Courier"/>
              </a:rPr>
              <a:t>parameter.intervals</a:t>
            </a:r>
            <a:r>
              <a:rPr lang="en-US" sz="900" dirty="0">
                <a:solidFill>
                  <a:schemeClr val="bg1"/>
                </a:solidFill>
                <a:latin typeface="Courier"/>
                <a:cs typeface="Courier"/>
              </a:rPr>
              <a:t>(</a:t>
            </a:r>
            <a:r>
              <a:rPr lang="en-US" sz="900" dirty="0" err="1">
                <a:solidFill>
                  <a:schemeClr val="bg1"/>
                </a:solidFill>
                <a:latin typeface="Courier"/>
                <a:cs typeface="Courier"/>
              </a:rPr>
              <a:t>params.mat$sigma</a:t>
            </a:r>
            <a:r>
              <a:rPr lang="en-US" sz="900" dirty="0">
                <a:solidFill>
                  <a:schemeClr val="bg1"/>
                </a:solidFill>
                <a:latin typeface="Courier"/>
                <a:cs typeface="Courier"/>
              </a:rPr>
              <a:t>, </a:t>
            </a:r>
            <a:r>
              <a:rPr lang="en-US" sz="900" dirty="0" err="1">
                <a:solidFill>
                  <a:schemeClr val="bg1"/>
                </a:solidFill>
                <a:latin typeface="Courier"/>
                <a:cs typeface="Courier"/>
              </a:rPr>
              <a:t>plotQ</a:t>
            </a:r>
            <a:r>
              <a:rPr lang="en-US" sz="900" dirty="0">
                <a:solidFill>
                  <a:schemeClr val="bg1"/>
                </a:solidFill>
                <a:latin typeface="Courier"/>
                <a:cs typeface="Courier"/>
              </a:rPr>
              <a:t> = T)</a:t>
            </a:r>
          </a:p>
          <a:p>
            <a:r>
              <a:rPr lang="en-US" sz="900" dirty="0">
                <a:solidFill>
                  <a:schemeClr val="bg1"/>
                </a:solidFill>
                <a:latin typeface="Courier"/>
                <a:cs typeface="Courier"/>
              </a:rPr>
              <a:t>mean(</a:t>
            </a:r>
            <a:r>
              <a:rPr lang="en-US" sz="900" dirty="0" err="1">
                <a:solidFill>
                  <a:schemeClr val="bg1"/>
                </a:solidFill>
                <a:latin typeface="Courier"/>
                <a:cs typeface="Courier"/>
              </a:rPr>
              <a:t>params.mat$sigma</a:t>
            </a:r>
            <a:r>
              <a:rPr lang="en-US" sz="900" dirty="0">
                <a:solidFill>
                  <a:schemeClr val="bg1"/>
                </a:solidFill>
                <a:latin typeface="Courier"/>
                <a:cs typeface="Courier"/>
              </a:rPr>
              <a:t>)</a:t>
            </a:r>
          </a:p>
          <a:p>
            <a:r>
              <a:rPr lang="en-US" sz="900" dirty="0">
                <a:solidFill>
                  <a:schemeClr val="bg1"/>
                </a:solidFill>
                <a:latin typeface="Courier"/>
                <a:cs typeface="Courier"/>
              </a:rPr>
              <a:t>median(</a:t>
            </a:r>
            <a:r>
              <a:rPr lang="en-US" sz="900" dirty="0" err="1">
                <a:solidFill>
                  <a:schemeClr val="bg1"/>
                </a:solidFill>
                <a:latin typeface="Courier"/>
                <a:cs typeface="Courier"/>
              </a:rPr>
              <a:t>params.mat$sigma</a:t>
            </a:r>
            <a:r>
              <a:rPr lang="en-US" sz="900" dirty="0">
                <a:solidFill>
                  <a:schemeClr val="bg1"/>
                </a:solidFill>
                <a:latin typeface="Courier"/>
                <a:cs typeface="Courier"/>
              </a:rPr>
              <a:t>)</a:t>
            </a:r>
          </a:p>
          <a:p>
            <a:r>
              <a:rPr lang="en-US" sz="900" dirty="0" err="1">
                <a:solidFill>
                  <a:schemeClr val="bg1"/>
                </a:solidFill>
                <a:latin typeface="Courier"/>
                <a:cs typeface="Courier"/>
              </a:rPr>
              <a:t>sd</a:t>
            </a:r>
            <a:r>
              <a:rPr lang="en-US" sz="900" dirty="0">
                <a:solidFill>
                  <a:schemeClr val="bg1"/>
                </a:solidFill>
                <a:latin typeface="Courier"/>
                <a:cs typeface="Courier"/>
              </a:rPr>
              <a:t>(a)</a:t>
            </a:r>
          </a:p>
        </p:txBody>
      </p:sp>
      <p:sp>
        <p:nvSpPr>
          <p:cNvPr id="5" name="TextBox 4">
            <a:extLst>
              <a:ext uri="{FF2B5EF4-FFF2-40B4-BE49-F238E27FC236}">
                <a16:creationId xmlns:a16="http://schemas.microsoft.com/office/drawing/2014/main" id="{9B14D7E3-7B5B-2FB7-FE9A-C699565A3F92}"/>
              </a:ext>
            </a:extLst>
          </p:cNvPr>
          <p:cNvSpPr txBox="1"/>
          <p:nvPr/>
        </p:nvSpPr>
        <p:spPr>
          <a:xfrm>
            <a:off x="7446099" y="0"/>
            <a:ext cx="169790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Run Stan code:</a:t>
            </a:r>
          </a:p>
        </p:txBody>
      </p:sp>
    </p:spTree>
    <p:extLst>
      <p:ext uri="{BB962C8B-B14F-4D97-AF65-F5344CB8AC3E}">
        <p14:creationId xmlns:p14="http://schemas.microsoft.com/office/powerpoint/2010/main" val="278514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BAD457-8B6F-0B7D-83F3-6A4A5C0D3F9B}"/>
              </a:ext>
            </a:extLst>
          </p:cNvPr>
          <p:cNvPicPr>
            <a:picLocks noChangeAspect="1"/>
          </p:cNvPicPr>
          <p:nvPr/>
        </p:nvPicPr>
        <p:blipFill>
          <a:blip r:embed="rId2"/>
          <a:stretch>
            <a:fillRect/>
          </a:stretch>
        </p:blipFill>
        <p:spPr>
          <a:xfrm>
            <a:off x="468630" y="2103120"/>
            <a:ext cx="3768291" cy="2651760"/>
          </a:xfrm>
          <a:prstGeom prst="rect">
            <a:avLst/>
          </a:prstGeom>
        </p:spPr>
      </p:pic>
      <p:pic>
        <p:nvPicPr>
          <p:cNvPr id="5" name="Picture 4">
            <a:extLst>
              <a:ext uri="{FF2B5EF4-FFF2-40B4-BE49-F238E27FC236}">
                <a16:creationId xmlns:a16="http://schemas.microsoft.com/office/drawing/2014/main" id="{309FD22B-25C4-A616-3A42-53F6F03676E7}"/>
              </a:ext>
            </a:extLst>
          </p:cNvPr>
          <p:cNvPicPr>
            <a:picLocks noChangeAspect="1"/>
          </p:cNvPicPr>
          <p:nvPr/>
        </p:nvPicPr>
        <p:blipFill>
          <a:blip r:embed="rId3"/>
          <a:stretch>
            <a:fillRect/>
          </a:stretch>
        </p:blipFill>
        <p:spPr>
          <a:xfrm>
            <a:off x="4785760" y="2103120"/>
            <a:ext cx="3807059" cy="2651760"/>
          </a:xfrm>
          <a:prstGeom prst="rect">
            <a:avLst/>
          </a:prstGeom>
        </p:spPr>
      </p:pic>
      <p:sp>
        <p:nvSpPr>
          <p:cNvPr id="9" name="TextBox 8">
            <a:extLst>
              <a:ext uri="{FF2B5EF4-FFF2-40B4-BE49-F238E27FC236}">
                <a16:creationId xmlns:a16="http://schemas.microsoft.com/office/drawing/2014/main" id="{76878066-BA90-CBD9-14E3-81FA5E4058E7}"/>
              </a:ext>
            </a:extLst>
          </p:cNvPr>
          <p:cNvSpPr txBox="1"/>
          <p:nvPr/>
        </p:nvSpPr>
        <p:spPr>
          <a:xfrm>
            <a:off x="1541245" y="1610677"/>
            <a:ext cx="1623060" cy="492443"/>
          </a:xfrm>
          <a:prstGeom prst="rect">
            <a:avLst/>
          </a:prstGeom>
          <a:noFill/>
        </p:spPr>
        <p:txBody>
          <a:bodyPr wrap="square">
            <a:spAutoFit/>
          </a:bodyPr>
          <a:lstStyle/>
          <a:p>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a:t>
            </a:r>
            <a:r>
              <a:rPr lang="en-US" sz="2600" i="1" dirty="0">
                <a:latin typeface="Symbol" pitchFamily="2" charset="2"/>
                <a:cs typeface="Times New Roman" panose="02020603050405020304" pitchFamily="18" charset="0"/>
              </a:rPr>
              <a:t>s </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s</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endParaRPr lang="en-US" sz="2600" dirty="0"/>
          </a:p>
        </p:txBody>
      </p:sp>
      <p:sp>
        <p:nvSpPr>
          <p:cNvPr id="10" name="TextBox 9">
            <a:extLst>
              <a:ext uri="{FF2B5EF4-FFF2-40B4-BE49-F238E27FC236}">
                <a16:creationId xmlns:a16="http://schemas.microsoft.com/office/drawing/2014/main" id="{BCA4E429-1352-6808-72C9-8F5D359AD35E}"/>
              </a:ext>
            </a:extLst>
          </p:cNvPr>
          <p:cNvSpPr txBox="1"/>
          <p:nvPr/>
        </p:nvSpPr>
        <p:spPr>
          <a:xfrm>
            <a:off x="5744634" y="1610676"/>
            <a:ext cx="1623060" cy="492443"/>
          </a:xfrm>
          <a:prstGeom prst="rect">
            <a:avLst/>
          </a:prstGeom>
          <a:noFill/>
        </p:spPr>
        <p:txBody>
          <a:bodyPr wrap="square">
            <a:spAutoFit/>
          </a:bodyPr>
          <a:lstStyle/>
          <a:p>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a:t>
            </a:r>
            <a:r>
              <a:rPr lang="en-US" sz="2600" i="1" dirty="0">
                <a:latin typeface="Symbol" pitchFamily="2" charset="2"/>
                <a:cs typeface="Times New Roman" panose="02020603050405020304" pitchFamily="18" charset="0"/>
              </a:rPr>
              <a:t>s  </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a:t>
            </a:r>
            <a:r>
              <a:rPr lang="en-US" sz="2600" baseline="30000" dirty="0">
                <a:latin typeface="Symbol" pitchFamily="2" charset="2"/>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a:t>
            </a:r>
            <a:endParaRPr lang="en-US" sz="2600" dirty="0"/>
          </a:p>
        </p:txBody>
      </p:sp>
      <p:pic>
        <p:nvPicPr>
          <p:cNvPr id="17" name="Picture 2">
            <a:extLst>
              <a:ext uri="{FF2B5EF4-FFF2-40B4-BE49-F238E27FC236}">
                <a16:creationId xmlns:a16="http://schemas.microsoft.com/office/drawing/2014/main" id="{528E77F5-EA83-E444-91A2-22C99067AC88}"/>
              </a:ext>
            </a:extLst>
          </p:cNvPr>
          <p:cNvPicPr>
            <a:picLocks noChangeAspect="1" noChangeArrowheads="1"/>
          </p:cNvPicPr>
          <p:nvPr/>
        </p:nvPicPr>
        <p:blipFill>
          <a:blip r:embed="rId4" cstate="print"/>
          <a:srcRect/>
          <a:stretch>
            <a:fillRect/>
          </a:stretch>
        </p:blipFill>
        <p:spPr bwMode="auto">
          <a:xfrm>
            <a:off x="484188" y="76200"/>
            <a:ext cx="8202612" cy="239712"/>
          </a:xfrm>
          <a:prstGeom prst="rect">
            <a:avLst/>
          </a:prstGeom>
          <a:noFill/>
          <a:ln w="9525">
            <a:noFill/>
            <a:round/>
            <a:headEnd/>
            <a:tailEnd/>
          </a:ln>
        </p:spPr>
      </p:pic>
      <p:sp>
        <p:nvSpPr>
          <p:cNvPr id="18" name="TextBox 17">
            <a:extLst>
              <a:ext uri="{FF2B5EF4-FFF2-40B4-BE49-F238E27FC236}">
                <a16:creationId xmlns:a16="http://schemas.microsoft.com/office/drawing/2014/main" id="{A97E1500-EBB0-89C7-B1BD-460D5FE5C03E}"/>
              </a:ext>
            </a:extLst>
          </p:cNvPr>
          <p:cNvSpPr txBox="1"/>
          <p:nvPr/>
        </p:nvSpPr>
        <p:spPr>
          <a:xfrm>
            <a:off x="2439888" y="560803"/>
            <a:ext cx="4441088" cy="646331"/>
          </a:xfrm>
          <a:prstGeom prst="rect">
            <a:avLst/>
          </a:prstGeom>
          <a:noFill/>
        </p:spPr>
        <p:txBody>
          <a:bodyPr wrap="none" rtlCol="0">
            <a:spAutoFit/>
          </a:bodyPr>
          <a:lstStyle/>
          <a:p>
            <a:r>
              <a:rPr lang="en-US" sz="3600" dirty="0">
                <a:latin typeface="Times New Roman"/>
                <a:cs typeface="Times New Roman"/>
              </a:rPr>
              <a:t>Correct: With Jacobian</a:t>
            </a:r>
          </a:p>
        </p:txBody>
      </p:sp>
      <p:pic>
        <p:nvPicPr>
          <p:cNvPr id="19" name="Picture 18">
            <a:extLst>
              <a:ext uri="{FF2B5EF4-FFF2-40B4-BE49-F238E27FC236}">
                <a16:creationId xmlns:a16="http://schemas.microsoft.com/office/drawing/2014/main" id="{4A8E30C2-5819-0ECF-FD31-29D78990CF1A}"/>
              </a:ext>
            </a:extLst>
          </p:cNvPr>
          <p:cNvPicPr>
            <a:picLocks noChangeAspect="1"/>
          </p:cNvPicPr>
          <p:nvPr/>
        </p:nvPicPr>
        <p:blipFill>
          <a:blip r:embed="rId5"/>
          <a:stretch>
            <a:fillRect/>
          </a:stretch>
        </p:blipFill>
        <p:spPr>
          <a:xfrm>
            <a:off x="6880976" y="2388869"/>
            <a:ext cx="1572346" cy="1450459"/>
          </a:xfrm>
          <a:prstGeom prst="rect">
            <a:avLst/>
          </a:prstGeom>
        </p:spPr>
      </p:pic>
      <p:pic>
        <p:nvPicPr>
          <p:cNvPr id="20" name="Picture 19">
            <a:extLst>
              <a:ext uri="{FF2B5EF4-FFF2-40B4-BE49-F238E27FC236}">
                <a16:creationId xmlns:a16="http://schemas.microsoft.com/office/drawing/2014/main" id="{5474D5D7-A239-FEF3-236D-7B733054C48D}"/>
              </a:ext>
            </a:extLst>
          </p:cNvPr>
          <p:cNvPicPr>
            <a:picLocks noChangeAspect="1"/>
          </p:cNvPicPr>
          <p:nvPr/>
        </p:nvPicPr>
        <p:blipFill>
          <a:blip r:embed="rId6"/>
          <a:stretch>
            <a:fillRect/>
          </a:stretch>
        </p:blipFill>
        <p:spPr>
          <a:xfrm>
            <a:off x="2444369" y="2388869"/>
            <a:ext cx="1621102" cy="1450460"/>
          </a:xfrm>
          <a:prstGeom prst="rect">
            <a:avLst/>
          </a:prstGeom>
        </p:spPr>
      </p:pic>
    </p:spTree>
    <p:extLst>
      <p:ext uri="{BB962C8B-B14F-4D97-AF65-F5344CB8AC3E}">
        <p14:creationId xmlns:p14="http://schemas.microsoft.com/office/powerpoint/2010/main" val="189373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22032</TotalTime>
  <Words>3223</Words>
  <Application>Microsoft Macintosh PowerPoint</Application>
  <PresentationFormat>On-screen Show (4:3)</PresentationFormat>
  <Paragraphs>354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vt:lpstr>
      <vt:lpstr>SF Pro Text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npetraco</dc:creator>
  <cp:lastModifiedBy>Nicholas Petraco</cp:lastModifiedBy>
  <cp:revision>237</cp:revision>
  <dcterms:created xsi:type="dcterms:W3CDTF">2017-03-16T11:29:12Z</dcterms:created>
  <dcterms:modified xsi:type="dcterms:W3CDTF">2023-03-06T02:19:43Z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1855b2-0a05-4494-a903-f3f23f3f98e0_Enabled">
    <vt:lpwstr>true</vt:lpwstr>
  </property>
  <property fmtid="{D5CDD505-2E9C-101B-9397-08002B2CF9AE}" pid="3" name="MSIP_Label_fa1855b2-0a05-4494-a903-f3f23f3f98e0_SetDate">
    <vt:lpwstr>2023-03-06T01:12:10Z</vt:lpwstr>
  </property>
  <property fmtid="{D5CDD505-2E9C-101B-9397-08002B2CF9AE}" pid="4" name="MSIP_Label_fa1855b2-0a05-4494-a903-f3f23f3f98e0_Method">
    <vt:lpwstr>Standard</vt:lpwstr>
  </property>
  <property fmtid="{D5CDD505-2E9C-101B-9397-08002B2CF9AE}" pid="5" name="MSIP_Label_fa1855b2-0a05-4494-a903-f3f23f3f98e0_Name">
    <vt:lpwstr>defa4170-0d19-0005-0004-bc88714345d2</vt:lpwstr>
  </property>
  <property fmtid="{D5CDD505-2E9C-101B-9397-08002B2CF9AE}" pid="6" name="MSIP_Label_fa1855b2-0a05-4494-a903-f3f23f3f98e0_SiteId">
    <vt:lpwstr>6f60f0b3-5f06-4e09-9715-989dba8cc7d8</vt:lpwstr>
  </property>
  <property fmtid="{D5CDD505-2E9C-101B-9397-08002B2CF9AE}" pid="7" name="MSIP_Label_fa1855b2-0a05-4494-a903-f3f23f3f98e0_ActionId">
    <vt:lpwstr>a905fba4-b69b-4601-99d9-07bfd209993d</vt:lpwstr>
  </property>
  <property fmtid="{D5CDD505-2E9C-101B-9397-08002B2CF9AE}" pid="8" name="MSIP_Label_fa1855b2-0a05-4494-a903-f3f23f3f98e0_ContentBits">
    <vt:lpwstr>0</vt:lpwstr>
  </property>
</Properties>
</file>