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85" r:id="rId2"/>
    <p:sldId id="257" r:id="rId3"/>
    <p:sldId id="258" r:id="rId4"/>
    <p:sldId id="259" r:id="rId5"/>
    <p:sldId id="287" r:id="rId6"/>
    <p:sldId id="288" r:id="rId7"/>
    <p:sldId id="290" r:id="rId8"/>
    <p:sldId id="289" r:id="rId9"/>
    <p:sldId id="294" r:id="rId10"/>
    <p:sldId id="291" r:id="rId11"/>
    <p:sldId id="292" r:id="rId12"/>
    <p:sldId id="293" r:id="rId13"/>
    <p:sldId id="296" r:id="rId14"/>
    <p:sldId id="295" r:id="rId15"/>
    <p:sldId id="297" r:id="rId16"/>
    <p:sldId id="298" r:id="rId17"/>
    <p:sldId id="299" r:id="rId18"/>
    <p:sldId id="300" r:id="rId19"/>
    <p:sldId id="303" r:id="rId20"/>
    <p:sldId id="327" r:id="rId21"/>
    <p:sldId id="304" r:id="rId22"/>
    <p:sldId id="305" r:id="rId23"/>
    <p:sldId id="306" r:id="rId24"/>
    <p:sldId id="301" r:id="rId25"/>
    <p:sldId id="302" r:id="rId26"/>
    <p:sldId id="308" r:id="rId27"/>
    <p:sldId id="307" r:id="rId28"/>
    <p:sldId id="311" r:id="rId29"/>
    <p:sldId id="309" r:id="rId30"/>
    <p:sldId id="310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6" r:id="rId44"/>
    <p:sldId id="324" r:id="rId45"/>
    <p:sldId id="32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FF1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5" autoAdjust="0"/>
    <p:restoredTop sz="94640"/>
  </p:normalViewPr>
  <p:slideViewPr>
    <p:cSldViewPr snapToGrid="0" snapToObjects="1">
      <p:cViewPr varScale="1">
        <p:scale>
          <a:sx n="112" d="100"/>
          <a:sy n="112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311F9-02AA-2E44-A88B-8C09FC4503D6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ECE86-3668-094C-AA5A-53AD7779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4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ECE86-3668-094C-AA5A-53AD777942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77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ECE86-3668-094C-AA5A-53AD777942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65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ECE86-3668-094C-AA5A-53AD777942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54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ECE86-3668-094C-AA5A-53AD777942F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1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ECE86-3668-094C-AA5A-53AD777942F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73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ECE86-3668-094C-AA5A-53AD777942F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62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ECE86-3668-094C-AA5A-53AD777942F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03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ECE86-3668-094C-AA5A-53AD777942F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61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ECE86-3668-094C-AA5A-53AD777942F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3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ECE86-3668-094C-AA5A-53AD777942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47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ECE86-3668-094C-AA5A-53AD777942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4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ECE86-3668-094C-AA5A-53AD777942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5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ECE86-3668-094C-AA5A-53AD777942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57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ECE86-3668-094C-AA5A-53AD777942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25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ECE86-3668-094C-AA5A-53AD777942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8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ECE86-3668-094C-AA5A-53AD777942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29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ECE86-3668-094C-AA5A-53AD777942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4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5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4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9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7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9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2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4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3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FD7BB-8437-FF48-97A5-996164FF08EF}" type="datetimeFigureOut">
              <a:rPr lang="en-US" smtClean="0"/>
              <a:pPr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2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9.emf"/><Relationship Id="rId7" Type="http://schemas.openxmlformats.org/officeDocument/2006/relationships/image" Target="../media/image2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10.emf"/><Relationship Id="rId9" Type="http://schemas.openxmlformats.org/officeDocument/2006/relationships/image" Target="../media/image2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columbia.edu/~gelman/arm/examples/police/frisk_with_noise.da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stat.columbia.edu/~gelman/research/published/frisk9.pdf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4.emf"/><Relationship Id="rId7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6395155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277" y="1481665"/>
            <a:ext cx="3492500" cy="4656667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5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7CDFE6-CCE0-58C1-B556-A124EDF670AA}"/>
              </a:ext>
            </a:extLst>
          </p:cNvPr>
          <p:cNvSpPr/>
          <p:nvPr/>
        </p:nvSpPr>
        <p:spPr>
          <a:xfrm>
            <a:off x="4385101" y="1203325"/>
            <a:ext cx="4713179" cy="5216813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  <a:latin typeface="Courier"/>
                <a:cs typeface="Courier"/>
              </a:rPr>
              <a:t>data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int&lt;lower=0&gt;  n;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real          x[n];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real          y[n];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int&lt;lower=1&gt; 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nu_alpha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real         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mu_alpha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real&lt;lower=0&gt;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sig_alpha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int&lt;lower=1&gt; 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nu_beta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real         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mu_beta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real&lt;lower=0&gt;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sig_beta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real         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mu_sigma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real&lt;lower=0&gt;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sig_sigma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900" dirty="0">
                <a:solidFill>
                  <a:schemeClr val="accent6"/>
                </a:solidFill>
                <a:latin typeface="Courier"/>
                <a:cs typeface="Courier"/>
              </a:rPr>
              <a:t>parameters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real          alpha;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real          beta;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real&lt;lower=0&gt; sigma;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900" dirty="0">
                <a:solidFill>
                  <a:schemeClr val="accent6"/>
                </a:solidFill>
                <a:latin typeface="Courier"/>
                <a:cs typeface="Courier"/>
              </a:rPr>
              <a:t>model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{</a:t>
            </a:r>
          </a:p>
          <a:p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//Priors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target +=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student_t_lpdf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(alpha |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nu_alpha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mu_alpha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sig_alpha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target +=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student_t_lpdf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(beta |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nu_beta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mu_beta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sig_beta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target +=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normal_lpdf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(sigma |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mu_sigma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sig_sigma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);</a:t>
            </a:r>
          </a:p>
          <a:p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//Likelihood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for(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in 1:n) {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target +=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normal_lpdf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(y[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] | alpha + beta * x[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], sigma);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}</a:t>
            </a:r>
          </a:p>
          <a:p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900" dirty="0">
                <a:solidFill>
                  <a:schemeClr val="accent6"/>
                </a:solidFill>
                <a:latin typeface="Courier"/>
                <a:cs typeface="Courier"/>
              </a:rPr>
              <a:t>generated quantities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real mu[n];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for(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in 1:n){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mu[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] = alpha + beta * x[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];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}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9C080F0-4328-5E67-1774-4ED934C76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-7818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Example: Basic Bayesian Linear Regression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6A6BA-43F2-0208-AB5B-29272E7B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4FAAFA-02B6-3989-C6DF-ACA95D54A343}"/>
              </a:ext>
            </a:extLst>
          </p:cNvPr>
          <p:cNvSpPr txBox="1"/>
          <p:nvPr/>
        </p:nvSpPr>
        <p:spPr>
          <a:xfrm>
            <a:off x="6217920" y="879713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284D87-1EB1-CAA4-144A-C4C2B276627B}"/>
              </a:ext>
            </a:extLst>
          </p:cNvPr>
          <p:cNvSpPr txBox="1"/>
          <p:nvPr/>
        </p:nvSpPr>
        <p:spPr>
          <a:xfrm>
            <a:off x="1374186" y="1987153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JAGS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D0D41F-3947-D1B0-B7AF-4B20EC69D008}"/>
              </a:ext>
            </a:extLst>
          </p:cNvPr>
          <p:cNvSpPr/>
          <p:nvPr/>
        </p:nvSpPr>
        <p:spPr>
          <a:xfrm>
            <a:off x="68581" y="2356485"/>
            <a:ext cx="4206240" cy="2462213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model{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Priors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alpha ~ dt(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mu_alpha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1/sig_alpha^2,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nu_alpha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beta  ~ dt(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mu_beta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1/sig_beta^2,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nu_beta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sigma ~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dnorm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mu_sigma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1/sig_sigma^2)T(0.0,)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Likelihood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for(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in 1:n){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mu[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] &lt;- alpha + beta * x[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]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y[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] ~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dnorm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(mu[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], 1/sigma^2)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}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158E1-3A56-37FB-B73B-5638B81BA82E}"/>
              </a:ext>
            </a:extLst>
          </p:cNvPr>
          <p:cNvSpPr txBox="1"/>
          <p:nvPr/>
        </p:nvSpPr>
        <p:spPr>
          <a:xfrm>
            <a:off x="4316521" y="6488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univariate_linear_regression.stan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7C121E-D892-09C0-95CD-11BCE1A5085D}"/>
              </a:ext>
            </a:extLst>
          </p:cNvPr>
          <p:cNvSpPr txBox="1"/>
          <p:nvPr/>
        </p:nvSpPr>
        <p:spPr>
          <a:xfrm>
            <a:off x="0" y="48186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univariate_linear_regression.bug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5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7CDFE6-CCE0-58C1-B556-A124EDF670AA}"/>
              </a:ext>
            </a:extLst>
          </p:cNvPr>
          <p:cNvSpPr/>
          <p:nvPr/>
        </p:nvSpPr>
        <p:spPr>
          <a:xfrm>
            <a:off x="266283" y="680948"/>
            <a:ext cx="8569107" cy="604780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bayesutils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 Extra options to set for Stan: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options(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mc.cores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1)</a:t>
            </a:r>
          </a:p>
          <a:p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rstan_options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auto_write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TRUE)</a:t>
            </a:r>
          </a:p>
          <a:p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 Load a Stan model:</a:t>
            </a:r>
          </a:p>
          <a:p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stan.code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&lt;- paste(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readLines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system.file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"stan/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univariate_linear_regression.stan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package =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bayesutils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)),collapse=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'\n'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 Translate Stan code into C++</a:t>
            </a:r>
          </a:p>
          <a:p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model.c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stanc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model_code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stan.code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model_name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'model'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verbose=T)</a:t>
            </a:r>
          </a:p>
          <a:p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 Compile the Stan C++ model:</a:t>
            </a:r>
          </a:p>
          <a:p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sm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stan_model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stanc_ret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model.c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verbose = T)</a:t>
            </a:r>
          </a:p>
          <a:p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 Data: GC-Ethanol from Daniel A</a:t>
            </a:r>
          </a:p>
          <a:p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AreaRatio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&lt;- c(0.1716393,0.2905149,0.5521852,0.8684159,1.046752,1.279638)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Concentration &lt;- c(0.05,0.1,0.2,0.3,0.4,0.5)</a:t>
            </a:r>
          </a:p>
          <a:p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 Standardize:</a:t>
            </a:r>
          </a:p>
          <a:p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xstd.info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&lt;- standardize(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AreaRatio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ystd.info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&lt;- standardize(Concentration)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As       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xstd.info$datvec</a:t>
            </a:r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Cs       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ystd.info$datvec</a:t>
            </a:r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&lt;- list(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"n"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= length(As),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"x"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= As,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"y"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= Cs,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nu_alpha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= 3,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mu_alpha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= 0,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sig_alpha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1,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nu_beta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= 3,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mu_beta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= 0,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sig_beta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= 5,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mu_sigma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= 0,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sig_sigma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1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 Run the model: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fit &lt;- sampling(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sm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data =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iter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=5000, thin = 1, chains = 4)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fit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6A6BA-43F2-0208-AB5B-29272E7B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16B23F-4D00-8988-01B5-2B11DAC4C1A3}"/>
              </a:ext>
            </a:extLst>
          </p:cNvPr>
          <p:cNvSpPr txBox="1"/>
          <p:nvPr/>
        </p:nvSpPr>
        <p:spPr>
          <a:xfrm>
            <a:off x="3793693" y="32519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Stan code: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66B95-13F0-11E9-E4CB-6B2B0FEA7A5D}"/>
              </a:ext>
            </a:extLst>
          </p:cNvPr>
          <p:cNvSpPr txBox="1"/>
          <p:nvPr/>
        </p:nvSpPr>
        <p:spPr>
          <a:xfrm>
            <a:off x="3793693" y="4650224"/>
            <a:ext cx="2858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ex1_daniel-gc_STAN.R</a:t>
            </a:r>
          </a:p>
        </p:txBody>
      </p:sp>
    </p:spTree>
    <p:extLst>
      <p:ext uri="{BB962C8B-B14F-4D97-AF65-F5344CB8AC3E}">
        <p14:creationId xmlns:p14="http://schemas.microsoft.com/office/powerpoint/2010/main" val="187266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7CDFE6-CCE0-58C1-B556-A124EDF670AA}"/>
              </a:ext>
            </a:extLst>
          </p:cNvPr>
          <p:cNvSpPr/>
          <p:nvPr/>
        </p:nvSpPr>
        <p:spPr>
          <a:xfrm>
            <a:off x="380583" y="680948"/>
            <a:ext cx="8569107" cy="6086282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bayesutils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9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50" dirty="0">
                <a:solidFill>
                  <a:srgbClr val="FFFF00"/>
                </a:solidFill>
                <a:latin typeface="Courier"/>
                <a:cs typeface="Courier"/>
              </a:rPr>
              <a:t># Data: GC-Ethanol from Daniel A</a:t>
            </a:r>
          </a:p>
          <a:p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AreaRatio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   &lt;- c(0.1716393,0.2905149,0.5521852,0.8684159,1.046752,1.279638)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Concentration &lt;- c(0.05,0.1,0.2,0.3,0.4,0.5)</a:t>
            </a:r>
          </a:p>
          <a:p>
            <a:endParaRPr lang="en-US" sz="9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50" dirty="0">
                <a:solidFill>
                  <a:srgbClr val="FFFF00"/>
                </a:solidFill>
                <a:latin typeface="Courier"/>
                <a:cs typeface="Courier"/>
              </a:rPr>
              <a:t># Standardize:</a:t>
            </a:r>
          </a:p>
          <a:p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xstd.info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&lt;- standardize(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AreaRatio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ystd.info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&lt;- standardize(Concentration)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As        &lt;-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xstd.info$datvec</a:t>
            </a:r>
            <a:endParaRPr lang="en-US" sz="9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Cs        &lt;-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ystd.info$datvec</a:t>
            </a:r>
            <a:endParaRPr lang="en-US" sz="95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9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 &lt;- list(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50" dirty="0">
                <a:solidFill>
                  <a:srgbClr val="00B050"/>
                </a:solidFill>
                <a:latin typeface="Courier"/>
                <a:cs typeface="Courier"/>
              </a:rPr>
              <a:t>"n"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       = length(As),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50" dirty="0">
                <a:solidFill>
                  <a:srgbClr val="00B050"/>
                </a:solidFill>
                <a:latin typeface="Courier"/>
                <a:cs typeface="Courier"/>
              </a:rPr>
              <a:t>"x"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       = As,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50" dirty="0">
                <a:solidFill>
                  <a:srgbClr val="00B050"/>
                </a:solidFill>
                <a:latin typeface="Courier"/>
                <a:cs typeface="Courier"/>
              </a:rPr>
              <a:t>"y"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       = Cs,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5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50" dirty="0" err="1">
                <a:solidFill>
                  <a:srgbClr val="00B050"/>
                </a:solidFill>
                <a:latin typeface="Courier"/>
                <a:cs typeface="Courier"/>
              </a:rPr>
              <a:t>nu_alpha</a:t>
            </a:r>
            <a:r>
              <a:rPr lang="en-US" sz="9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= 3,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50" dirty="0" err="1">
                <a:solidFill>
                  <a:srgbClr val="00B050"/>
                </a:solidFill>
                <a:latin typeface="Courier"/>
                <a:cs typeface="Courier"/>
              </a:rPr>
              <a:t>mu_alpha</a:t>
            </a:r>
            <a:r>
              <a:rPr lang="en-US" sz="9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= 0,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50" dirty="0" err="1">
                <a:solidFill>
                  <a:srgbClr val="00B050"/>
                </a:solidFill>
                <a:latin typeface="Courier"/>
                <a:cs typeface="Courier"/>
              </a:rPr>
              <a:t>sig_alpha</a:t>
            </a:r>
            <a:r>
              <a:rPr lang="en-US" sz="9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= 1,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5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50" dirty="0" err="1">
                <a:solidFill>
                  <a:srgbClr val="00B050"/>
                </a:solidFill>
                <a:latin typeface="Courier"/>
                <a:cs typeface="Courier"/>
              </a:rPr>
              <a:t>nu_beta</a:t>
            </a:r>
            <a:r>
              <a:rPr lang="en-US" sz="9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 = 3,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50" dirty="0" err="1">
                <a:solidFill>
                  <a:srgbClr val="00B050"/>
                </a:solidFill>
                <a:latin typeface="Courier"/>
                <a:cs typeface="Courier"/>
              </a:rPr>
              <a:t>mu_beta</a:t>
            </a:r>
            <a:r>
              <a:rPr lang="en-US" sz="9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 = 0,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50" dirty="0" err="1">
                <a:solidFill>
                  <a:srgbClr val="00B050"/>
                </a:solidFill>
                <a:latin typeface="Courier"/>
                <a:cs typeface="Courier"/>
              </a:rPr>
              <a:t>sig_beta</a:t>
            </a:r>
            <a:r>
              <a:rPr lang="en-US" sz="9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= 5,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5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50" dirty="0" err="1">
                <a:solidFill>
                  <a:srgbClr val="00B050"/>
                </a:solidFill>
                <a:latin typeface="Courier"/>
                <a:cs typeface="Courier"/>
              </a:rPr>
              <a:t>mu_sigma</a:t>
            </a:r>
            <a:r>
              <a:rPr lang="en-US" sz="9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= 0,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50" dirty="0" err="1">
                <a:solidFill>
                  <a:srgbClr val="00B050"/>
                </a:solidFill>
                <a:latin typeface="Courier"/>
                <a:cs typeface="Courier"/>
              </a:rPr>
              <a:t>sig_sigma</a:t>
            </a:r>
            <a:r>
              <a:rPr lang="en-US" sz="9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= 1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9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inits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&lt;- function (){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list(alpha=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rnorm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(1), beta=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rnorm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(1), sigma=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runif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(1))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endParaRPr lang="en-US" sz="9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#Run the model: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fit &lt;- jags(data=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inits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inits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parameters.to.save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= c(</a:t>
            </a:r>
            <a:r>
              <a:rPr lang="en-US" sz="950" dirty="0">
                <a:solidFill>
                  <a:srgbClr val="00B050"/>
                </a:solidFill>
                <a:latin typeface="Courier"/>
                <a:cs typeface="Courier"/>
              </a:rPr>
              <a:t>"alpha"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950" dirty="0">
                <a:solidFill>
                  <a:srgbClr val="00B050"/>
                </a:solidFill>
                <a:latin typeface="Courier"/>
                <a:cs typeface="Courier"/>
              </a:rPr>
              <a:t>"beta"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950" dirty="0">
                <a:solidFill>
                  <a:srgbClr val="00B050"/>
                </a:solidFill>
                <a:latin typeface="Courier"/>
                <a:cs typeface="Courier"/>
              </a:rPr>
              <a:t>"sigma"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950" dirty="0">
                <a:solidFill>
                  <a:srgbClr val="00B050"/>
                </a:solidFill>
                <a:latin typeface="Courier"/>
                <a:cs typeface="Courier"/>
              </a:rPr>
              <a:t>"mu"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),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n.iter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=20000,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n.burnin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= 500,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n.thin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= 10,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n.chains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=4,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model.file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system.file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("jags/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univariate_linear_regression.bug.R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", package = "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bayesutils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"))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fit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6A6BA-43F2-0208-AB5B-29272E7B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16B23F-4D00-8988-01B5-2B11DAC4C1A3}"/>
              </a:ext>
            </a:extLst>
          </p:cNvPr>
          <p:cNvSpPr txBox="1"/>
          <p:nvPr/>
        </p:nvSpPr>
        <p:spPr>
          <a:xfrm>
            <a:off x="3652517" y="24604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JAGS 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0DE82-E912-9239-4F81-DFE9BA869DC2}"/>
              </a:ext>
            </a:extLst>
          </p:cNvPr>
          <p:cNvSpPr txBox="1"/>
          <p:nvPr/>
        </p:nvSpPr>
        <p:spPr>
          <a:xfrm>
            <a:off x="4856683" y="3059668"/>
            <a:ext cx="2355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ex1_daniel-gc_JAGS.R</a:t>
            </a:r>
          </a:p>
        </p:txBody>
      </p:sp>
    </p:spTree>
    <p:extLst>
      <p:ext uri="{BB962C8B-B14F-4D97-AF65-F5344CB8AC3E}">
        <p14:creationId xmlns:p14="http://schemas.microsoft.com/office/powerpoint/2010/main" val="395459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7CDFE6-CCE0-58C1-B556-A124EDF670AA}"/>
              </a:ext>
            </a:extLst>
          </p:cNvPr>
          <p:cNvSpPr/>
          <p:nvPr/>
        </p:nvSpPr>
        <p:spPr>
          <a:xfrm>
            <a:off x="1409283" y="600938"/>
            <a:ext cx="6374547" cy="6086282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params.chains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extract.params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(fit,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by.chainQ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= T)</a:t>
            </a:r>
          </a:p>
          <a:p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mcmc_pairs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params.chains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, pars = c(</a:t>
            </a:r>
            <a:r>
              <a:rPr lang="en-US" sz="950" dirty="0">
                <a:solidFill>
                  <a:srgbClr val="00B050"/>
                </a:solidFill>
                <a:latin typeface="Courier"/>
                <a:cs typeface="Courier"/>
              </a:rPr>
              <a:t>"alpha"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950" dirty="0">
                <a:solidFill>
                  <a:srgbClr val="00B050"/>
                </a:solidFill>
                <a:latin typeface="Courier"/>
                <a:cs typeface="Courier"/>
              </a:rPr>
              <a:t>"beta"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950" dirty="0">
                <a:solidFill>
                  <a:srgbClr val="00B050"/>
                </a:solidFill>
                <a:latin typeface="Courier"/>
                <a:cs typeface="Courier"/>
              </a:rPr>
              <a:t>"sigma"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))</a:t>
            </a:r>
          </a:p>
          <a:p>
            <a:endParaRPr lang="en-US" sz="9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50" dirty="0">
                <a:solidFill>
                  <a:srgbClr val="FFFF00"/>
                </a:solidFill>
                <a:latin typeface="Courier"/>
                <a:cs typeface="Courier"/>
              </a:rPr>
              <a:t># Examine posteriors:</a:t>
            </a:r>
          </a:p>
          <a:p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params.mat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extract.params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(fit,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as.matrixQ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= T)</a:t>
            </a:r>
          </a:p>
          <a:p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mcmc_areas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params.mat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, prob = 0.95)</a:t>
            </a:r>
          </a:p>
          <a:p>
            <a:endParaRPr lang="en-US" sz="9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alpha &lt;-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params.mat$alpha</a:t>
            </a:r>
            <a:endParaRPr lang="en-US" sz="9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beta  &lt;-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params.mat$beta</a:t>
            </a:r>
            <a:endParaRPr lang="en-US" sz="9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sigma &lt;-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params.mat$sigma</a:t>
            </a:r>
            <a:endParaRPr lang="en-US" sz="95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9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50" dirty="0">
                <a:solidFill>
                  <a:srgbClr val="FFFF00"/>
                </a:solidFill>
                <a:latin typeface="Courier"/>
                <a:cs typeface="Courier"/>
              </a:rPr>
              <a:t># Plot posterior lines on standardized scale: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As,Cs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abline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(a=alpha[1], b=beta[1])</a:t>
            </a:r>
          </a:p>
          <a:p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outj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sapply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(1:nrow(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params.mat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), function(xx){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abline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(a=alpha[xx], b=beta[xx])})</a:t>
            </a:r>
          </a:p>
          <a:p>
            <a:endParaRPr lang="en-US" sz="9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50" dirty="0">
                <a:solidFill>
                  <a:srgbClr val="FFFF00"/>
                </a:solidFill>
                <a:latin typeface="Courier"/>
                <a:cs typeface="Courier"/>
              </a:rPr>
              <a:t># Prediction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x  &lt;- 0.7</a:t>
            </a:r>
          </a:p>
          <a:p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xs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&lt;- (x-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xb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)/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sx</a:t>
            </a:r>
            <a:endParaRPr lang="en-US" sz="9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ys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rnorm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(length(alpha), mean = beta*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xs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+ alpha,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= sigma)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y  &lt;-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ys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*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sy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+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yb</a:t>
            </a:r>
            <a:endParaRPr lang="en-US" sz="95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9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intervl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parameter.intervals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(y, prob=0.95,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plotQ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=T)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AreaRatio,Concentration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points(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x,median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(y),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pch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=16, col="blue")  # posterior mean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points(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x,mean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(y),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pch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=16, col="orange")  # posterior median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points(c(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x,x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), c(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intervl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[1,1],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intervl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[1,2]),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pch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=16, col="red")   # HDPI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points(c(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x,x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), c(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intervl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[2,1],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intervl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[2,2]),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pch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=16, col="green") # PI</a:t>
            </a:r>
          </a:p>
          <a:p>
            <a:endParaRPr lang="en-US" sz="9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50" dirty="0">
                <a:solidFill>
                  <a:srgbClr val="FFFF00"/>
                </a:solidFill>
                <a:latin typeface="Courier"/>
                <a:cs typeface="Courier"/>
              </a:rPr>
              <a:t># Plot posterior lines on original scale:</a:t>
            </a:r>
          </a:p>
          <a:p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xb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xstd.info$center</a:t>
            </a:r>
            <a:endParaRPr lang="en-US" sz="9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sx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xstd.info$scale</a:t>
            </a:r>
            <a:endParaRPr lang="en-US" sz="9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yb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ystd.info$center</a:t>
            </a:r>
            <a:endParaRPr lang="en-US" sz="9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sy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ystd.info$scale</a:t>
            </a:r>
            <a:endParaRPr lang="en-US" sz="95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9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a &lt;-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sy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*alpha +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yb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- (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sy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/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sx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)*beta*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xb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950" dirty="0">
                <a:solidFill>
                  <a:srgbClr val="FFFF00"/>
                </a:solidFill>
                <a:latin typeface="Courier"/>
                <a:cs typeface="Courier"/>
              </a:rPr>
              <a:t># convert intercept back to original scale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b &lt;- (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sy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/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sx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)*beta                    </a:t>
            </a:r>
            <a:r>
              <a:rPr lang="en-US" sz="950" dirty="0">
                <a:solidFill>
                  <a:srgbClr val="FFFF00"/>
                </a:solidFill>
                <a:latin typeface="Courier"/>
                <a:cs typeface="Courier"/>
              </a:rPr>
              <a:t># convert slope back to original scale</a:t>
            </a:r>
          </a:p>
          <a:p>
            <a:endParaRPr lang="en-US" sz="9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AreaRatio,Concentration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abline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(a=a[1], b=b[1])</a:t>
            </a:r>
          </a:p>
          <a:p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outj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sapply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(1:nrow(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params.mat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), function(xx){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abline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(a=a[xx], b=b[xx])})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6A6BA-43F2-0208-AB5B-29272E7B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16B23F-4D00-8988-01B5-2B11DAC4C1A3}"/>
              </a:ext>
            </a:extLst>
          </p:cNvPr>
          <p:cNvSpPr txBox="1"/>
          <p:nvPr/>
        </p:nvSpPr>
        <p:spPr>
          <a:xfrm>
            <a:off x="3944404" y="26890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</a:p>
        </p:txBody>
      </p:sp>
    </p:spTree>
    <p:extLst>
      <p:ext uri="{BB962C8B-B14F-4D97-AF65-F5344CB8AC3E}">
        <p14:creationId xmlns:p14="http://schemas.microsoft.com/office/powerpoint/2010/main" val="489160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6B39B0-9980-CEA6-51EC-39ED6B6C3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CA67CD-BA68-201D-4F7E-F2384AB4C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80" y="1571117"/>
            <a:ext cx="3611336" cy="3991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819431-E7E4-ECFD-32D0-EF703F08EE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67"/>
          <a:stretch/>
        </p:blipFill>
        <p:spPr>
          <a:xfrm>
            <a:off x="5064259" y="603384"/>
            <a:ext cx="3077260" cy="2723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58010D-C9B7-051A-1062-A4AC368955AF}"/>
              </a:ext>
            </a:extLst>
          </p:cNvPr>
          <p:cNvSpPr txBox="1"/>
          <p:nvPr/>
        </p:nvSpPr>
        <p:spPr>
          <a:xfrm>
            <a:off x="5539227" y="315912"/>
            <a:ext cx="275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on standardized scale: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EF1737-21C3-2E89-E6AC-2B02A17F7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3556" y="4111056"/>
            <a:ext cx="3096982" cy="2723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053793-ED78-37D4-40C7-C213685B387E}"/>
              </a:ext>
            </a:extLst>
          </p:cNvPr>
          <p:cNvSpPr txBox="1"/>
          <p:nvPr/>
        </p:nvSpPr>
        <p:spPr>
          <a:xfrm>
            <a:off x="5927846" y="3741724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Posterior lines: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A19A84-328E-935B-A02C-6FE3CD117913}"/>
              </a:ext>
            </a:extLst>
          </p:cNvPr>
          <p:cNvSpPr txBox="1"/>
          <p:nvPr/>
        </p:nvSpPr>
        <p:spPr>
          <a:xfrm>
            <a:off x="1002481" y="831428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Posterior parameters: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where they all fall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840823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D96D85-EDC8-930B-F551-B861056CB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C54F49-6899-B9FF-B474-DC80D4AE75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05" b="11846"/>
          <a:stretch/>
        </p:blipFill>
        <p:spPr>
          <a:xfrm>
            <a:off x="327660" y="1516255"/>
            <a:ext cx="3803895" cy="36679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EF848E-F0B0-2484-5915-BCAB40CB9177}"/>
              </a:ext>
            </a:extLst>
          </p:cNvPr>
          <p:cNvSpPr txBox="1"/>
          <p:nvPr/>
        </p:nvSpPr>
        <p:spPr>
          <a:xfrm>
            <a:off x="2973633" y="530309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Posterior concentration for peak area ratio of 0.7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C940A-005E-C7C9-ED01-661854370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083" y="1641474"/>
            <a:ext cx="4528257" cy="39820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B7C966-72C5-3533-F633-4D5C498E8577}"/>
              </a:ext>
            </a:extLst>
          </p:cNvPr>
          <p:cNvCxnSpPr>
            <a:cxnSpLocks/>
          </p:cNvCxnSpPr>
          <p:nvPr/>
        </p:nvCxnSpPr>
        <p:spPr>
          <a:xfrm flipV="1">
            <a:off x="1889529" y="3006090"/>
            <a:ext cx="4865601" cy="151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396F74-21E7-D8AC-CD13-7F3B8B106B04}"/>
              </a:ext>
            </a:extLst>
          </p:cNvPr>
          <p:cNvCxnSpPr>
            <a:cxnSpLocks/>
          </p:cNvCxnSpPr>
          <p:nvPr/>
        </p:nvCxnSpPr>
        <p:spPr>
          <a:xfrm flipV="1">
            <a:off x="2579646" y="3762183"/>
            <a:ext cx="4175484" cy="756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02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72192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Bayesian Multiple Linear 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" name="Left Brace 19"/>
          <p:cNvSpPr/>
          <p:nvPr/>
        </p:nvSpPr>
        <p:spPr>
          <a:xfrm>
            <a:off x="2917320" y="3169507"/>
            <a:ext cx="441158" cy="128826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>
            <a:off x="1274003" y="5083332"/>
            <a:ext cx="441158" cy="146045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17625" y="3579420"/>
            <a:ext cx="1611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Data model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4244" y="5544329"/>
            <a:ext cx="919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Priors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355617" y="3451791"/>
            <a:ext cx="6628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08070" y="3206723"/>
            <a:ext cx="1535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Likelihood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9D6B3-9D94-75F6-07BC-A47AC76A1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567" y="2028753"/>
            <a:ext cx="2449283" cy="344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9E247E-A5C8-4BA8-0236-CAD8025B0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066" y="3286757"/>
            <a:ext cx="2426970" cy="317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6F5DE6-0DA2-B4CB-1CC8-1420F445CAF4}"/>
              </a:ext>
            </a:extLst>
          </p:cNvPr>
          <p:cNvSpPr txBox="1"/>
          <p:nvPr/>
        </p:nvSpPr>
        <p:spPr>
          <a:xfrm>
            <a:off x="207219" y="1199317"/>
            <a:ext cx="86510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 works the same way, just with more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A8CBF7-F90B-CAB1-E799-36CC87279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5430" y="1761780"/>
            <a:ext cx="3385690" cy="10024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3EFA43-60C7-8AE9-77DD-0EBE77ACFFDC}"/>
              </a:ext>
            </a:extLst>
          </p:cNvPr>
          <p:cNvSpPr txBox="1"/>
          <p:nvPr/>
        </p:nvSpPr>
        <p:spPr>
          <a:xfrm>
            <a:off x="7133208" y="5320103"/>
            <a:ext cx="2043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….or whatever is appropriate for the problem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514A19-F754-723B-6606-F88C711F0A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6759" y="5563938"/>
            <a:ext cx="4847431" cy="4616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FC053E-3925-87AA-D363-74BCB101BD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8510" y="5016123"/>
            <a:ext cx="4649470" cy="35248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1B562C1-3E30-9AF8-5823-AC7E8B11AD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6759" y="6131951"/>
            <a:ext cx="2503791" cy="34936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05AC54-73DC-E241-F255-FFDC4FE82B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1066" y="3774741"/>
            <a:ext cx="4207510" cy="82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01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FC4A811-D189-58A0-374A-DD92A254E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-7818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Example: Bayesian Multiple Linear Regression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4B8FBB-D545-83E8-8DA9-EDEDBEB8D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8488D3-3F49-AEEF-82B1-5864816AB0B5}"/>
              </a:ext>
            </a:extLst>
          </p:cNvPr>
          <p:cNvSpPr txBox="1"/>
          <p:nvPr/>
        </p:nvSpPr>
        <p:spPr>
          <a:xfrm>
            <a:off x="231775" y="1397050"/>
            <a:ext cx="860742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Gustafson presented an early method for the prediction of age at time of death from various dental features. Gustafson’s data is available in Curran’s R library </a:t>
            </a:r>
            <a:r>
              <a:rPr lang="en-US" sz="2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dafs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5DED4-E20D-4187-439C-64996C624601}"/>
              </a:ext>
            </a:extLst>
          </p:cNvPr>
          <p:cNvSpPr txBox="1"/>
          <p:nvPr/>
        </p:nvSpPr>
        <p:spPr>
          <a:xfrm>
            <a:off x="231775" y="2782789"/>
            <a:ext cx="81953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Gustafson used multiple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ression on 6 dental features collected from 41 teeth Age. </a:t>
            </a:r>
            <a:endParaRPr lang="en-US" sz="2200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38FD1B7-29F4-FEF3-3658-EAA8F3B3C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4" y="3921413"/>
            <a:ext cx="8686800" cy="21021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563563" indent="-457200">
              <a:spcBef>
                <a:spcPts val="800"/>
              </a:spcBef>
              <a:buClr>
                <a:srgbClr val="000000"/>
              </a:buClr>
              <a:buSzPct val="100000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Preform a quick classical multiple linear regression for the dataset</a:t>
            </a:r>
          </a:p>
          <a:p>
            <a:pPr marL="563563" indent="-457200">
              <a:spcBef>
                <a:spcPts val="800"/>
              </a:spcBef>
              <a:buClr>
                <a:srgbClr val="000000"/>
              </a:buClr>
              <a:buSzPct val="100000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Compute, graph and discuss posterior parameters for the model</a:t>
            </a:r>
          </a:p>
          <a:p>
            <a:pPr marL="563563" indent="-457200">
              <a:spcBef>
                <a:spcPts val="800"/>
              </a:spcBef>
              <a:buClr>
                <a:srgbClr val="000000"/>
              </a:buClr>
              <a:buSzPct val="100000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Construct a simple code to use posterior parameters and a dental feature vector to predict Age with associated prediction uncertainty.</a:t>
            </a:r>
          </a:p>
        </p:txBody>
      </p:sp>
    </p:spTree>
    <p:extLst>
      <p:ext uri="{BB962C8B-B14F-4D97-AF65-F5344CB8AC3E}">
        <p14:creationId xmlns:p14="http://schemas.microsoft.com/office/powerpoint/2010/main" val="852485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49C080F0-4328-5E67-1774-4ED934C76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72192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Example: Basic Bayesian Linear Regression</a:t>
            </a:r>
            <a:endParaRPr lang="en-GB" sz="3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6A6BA-43F2-0208-AB5B-29272E7B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1470D0-8862-EB6B-C448-FA9E46824EBA}"/>
              </a:ext>
            </a:extLst>
          </p:cNvPr>
          <p:cNvSpPr txBox="1"/>
          <p:nvPr/>
        </p:nvSpPr>
        <p:spPr>
          <a:xfrm>
            <a:off x="289441" y="1313503"/>
            <a:ext cx="2677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DAG for model: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C0DD75-A8A4-CBD1-F7FC-7E5F2BF3BE75}"/>
              </a:ext>
            </a:extLst>
          </p:cNvPr>
          <p:cNvSpPr txBox="1"/>
          <p:nvPr/>
        </p:nvSpPr>
        <p:spPr>
          <a:xfrm>
            <a:off x="6042214" y="4203955"/>
            <a:ext cx="463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ymbol" charset="2"/>
                <a:cs typeface="Symbol" charset="2"/>
              </a:rPr>
              <a:t>s</a:t>
            </a:r>
            <a:endParaRPr lang="en-US" sz="3600" baseline="30000" dirty="0">
              <a:latin typeface="Symbol" charset="2"/>
              <a:cs typeface="Symbol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BBAC05-325A-C433-2501-DB9196BEA4A8}"/>
              </a:ext>
            </a:extLst>
          </p:cNvPr>
          <p:cNvSpPr>
            <a:spLocks/>
          </p:cNvSpPr>
          <p:nvPr/>
        </p:nvSpPr>
        <p:spPr>
          <a:xfrm>
            <a:off x="1209589" y="2424605"/>
            <a:ext cx="4227559" cy="436129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88422A-C357-FF8C-7414-30C9D5890DCC}"/>
              </a:ext>
            </a:extLst>
          </p:cNvPr>
          <p:cNvCxnSpPr>
            <a:cxnSpLocks/>
            <a:stCxn id="30" idx="3"/>
            <a:endCxn id="34" idx="6"/>
          </p:cNvCxnSpPr>
          <p:nvPr/>
        </p:nvCxnSpPr>
        <p:spPr>
          <a:xfrm flipH="1">
            <a:off x="4421405" y="4864021"/>
            <a:ext cx="1579195" cy="102929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4E57CC-EE62-9F80-8C3F-0C732F90827C}"/>
              </a:ext>
            </a:extLst>
          </p:cNvPr>
          <p:cNvCxnSpPr>
            <a:cxnSpLocks/>
          </p:cNvCxnSpPr>
          <p:nvPr/>
        </p:nvCxnSpPr>
        <p:spPr>
          <a:xfrm flipH="1">
            <a:off x="4415111" y="3270618"/>
            <a:ext cx="171311" cy="39952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1FD7E9-54D4-A652-DB93-6D7CB456E4D0}"/>
              </a:ext>
            </a:extLst>
          </p:cNvPr>
          <p:cNvCxnSpPr>
            <a:cxnSpLocks/>
          </p:cNvCxnSpPr>
          <p:nvPr/>
        </p:nvCxnSpPr>
        <p:spPr>
          <a:xfrm>
            <a:off x="4029499" y="4505897"/>
            <a:ext cx="0" cy="101016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4198F0-CBA5-3614-2445-A9FD8C757C9E}"/>
              </a:ext>
            </a:extLst>
          </p:cNvPr>
          <p:cNvSpPr txBox="1"/>
          <p:nvPr/>
        </p:nvSpPr>
        <p:spPr>
          <a:xfrm>
            <a:off x="3817119" y="5455024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err="1">
                <a:latin typeface="Times New Roman"/>
                <a:cs typeface="Times New Roman"/>
              </a:rPr>
              <a:t>y</a:t>
            </a:r>
            <a:r>
              <a:rPr lang="en-US" sz="3600" i="1" baseline="-25000" dirty="0" err="1">
                <a:latin typeface="Times New Roman"/>
                <a:cs typeface="Times New Roman"/>
              </a:rPr>
              <a:t>i</a:t>
            </a:r>
            <a:endParaRPr lang="en-US" sz="3600" i="1" baseline="-25000" dirty="0">
              <a:latin typeface="Times New Roman"/>
              <a:cs typeface="Times New Roman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634A81-D4A3-27B1-C04F-E941E8BD38F8}"/>
              </a:ext>
            </a:extLst>
          </p:cNvPr>
          <p:cNvCxnSpPr>
            <a:cxnSpLocks/>
          </p:cNvCxnSpPr>
          <p:nvPr/>
        </p:nvCxnSpPr>
        <p:spPr>
          <a:xfrm>
            <a:off x="2069149" y="4060878"/>
            <a:ext cx="606796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40CB3A6-00AE-DBB7-8FB0-30CF1534D938}"/>
              </a:ext>
            </a:extLst>
          </p:cNvPr>
          <p:cNvSpPr>
            <a:spLocks noChangeAspect="1"/>
          </p:cNvSpPr>
          <p:nvPr/>
        </p:nvSpPr>
        <p:spPr>
          <a:xfrm>
            <a:off x="3361678" y="1256039"/>
            <a:ext cx="773315" cy="773315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EBA921E-4620-3D3A-0D0C-61A22A483A34}"/>
              </a:ext>
            </a:extLst>
          </p:cNvPr>
          <p:cNvSpPr>
            <a:spLocks noChangeAspect="1"/>
          </p:cNvSpPr>
          <p:nvPr/>
        </p:nvSpPr>
        <p:spPr>
          <a:xfrm>
            <a:off x="4312241" y="2524769"/>
            <a:ext cx="773315" cy="773315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02439EF-7DAD-FAD0-092F-80B9E6CA2B70}"/>
              </a:ext>
            </a:extLst>
          </p:cNvPr>
          <p:cNvSpPr>
            <a:spLocks noChangeAspect="1"/>
          </p:cNvSpPr>
          <p:nvPr/>
        </p:nvSpPr>
        <p:spPr>
          <a:xfrm>
            <a:off x="5887351" y="4203955"/>
            <a:ext cx="773315" cy="773315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C290AB4-E69E-7387-7724-39B5266D49FB}"/>
              </a:ext>
            </a:extLst>
          </p:cNvPr>
          <p:cNvSpPr>
            <a:spLocks/>
          </p:cNvSpPr>
          <p:nvPr/>
        </p:nvSpPr>
        <p:spPr>
          <a:xfrm>
            <a:off x="2694549" y="3665122"/>
            <a:ext cx="2656291" cy="834364"/>
          </a:xfrm>
          <a:prstGeom prst="ellipse">
            <a:avLst/>
          </a:prstGeom>
          <a:noFill/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AD04CD6-FC02-74F8-9A4A-E3D1833B0173}"/>
              </a:ext>
            </a:extLst>
          </p:cNvPr>
          <p:cNvSpPr>
            <a:spLocks noChangeAspect="1"/>
          </p:cNvSpPr>
          <p:nvPr/>
        </p:nvSpPr>
        <p:spPr>
          <a:xfrm>
            <a:off x="3648090" y="5506654"/>
            <a:ext cx="773315" cy="773315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C86165-27BE-E4DE-4FBD-8335715E683A}"/>
              </a:ext>
            </a:extLst>
          </p:cNvPr>
          <p:cNvSpPr txBox="1"/>
          <p:nvPr/>
        </p:nvSpPr>
        <p:spPr>
          <a:xfrm>
            <a:off x="1456036" y="3647520"/>
            <a:ext cx="50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latin typeface="Times New Roman"/>
                <a:cs typeface="Times New Roman"/>
              </a:rPr>
              <a:t>x</a:t>
            </a:r>
            <a:r>
              <a:rPr lang="en-US" sz="3600" i="1" baseline="-250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F83A13-33DC-1F81-0A26-DBB1A044B293}"/>
              </a:ext>
            </a:extLst>
          </p:cNvPr>
          <p:cNvSpPr>
            <a:spLocks noChangeAspect="1"/>
          </p:cNvSpPr>
          <p:nvPr/>
        </p:nvSpPr>
        <p:spPr>
          <a:xfrm>
            <a:off x="1287007" y="3699150"/>
            <a:ext cx="773315" cy="773315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DE495B-689F-C944-DAC5-8A9CC3B1BC01}"/>
              </a:ext>
            </a:extLst>
          </p:cNvPr>
          <p:cNvSpPr txBox="1"/>
          <p:nvPr/>
        </p:nvSpPr>
        <p:spPr>
          <a:xfrm>
            <a:off x="3520176" y="1271663"/>
            <a:ext cx="47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ymbol" charset="2"/>
                <a:cs typeface="Symbol" charset="2"/>
              </a:rPr>
              <a:t>a</a:t>
            </a:r>
            <a:endParaRPr lang="en-US" sz="3600" baseline="30000" dirty="0">
              <a:latin typeface="Symbol" charset="2"/>
              <a:cs typeface="Symbol" charset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1EBC5A-5B16-A87D-ED4F-4816450BB4D8}"/>
              </a:ext>
            </a:extLst>
          </p:cNvPr>
          <p:cNvSpPr txBox="1"/>
          <p:nvPr/>
        </p:nvSpPr>
        <p:spPr>
          <a:xfrm>
            <a:off x="4483552" y="253477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Symbol" charset="2"/>
                <a:cs typeface="Symbol" charset="2"/>
              </a:rPr>
              <a:t>b</a:t>
            </a:r>
            <a:endParaRPr lang="en-US" sz="3600" b="1" baseline="30000" dirty="0">
              <a:latin typeface="Symbol" charset="2"/>
              <a:cs typeface="Symbol" charset="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D179E4-3BAB-57F2-9FAB-BE4B18049FBD}"/>
              </a:ext>
            </a:extLst>
          </p:cNvPr>
          <p:cNvSpPr txBox="1"/>
          <p:nvPr/>
        </p:nvSpPr>
        <p:spPr>
          <a:xfrm>
            <a:off x="2820568" y="3722010"/>
            <a:ext cx="235513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Symbol" pitchFamily="2" charset="2"/>
                <a:cs typeface="Times New Roman"/>
              </a:rPr>
              <a:t>m</a:t>
            </a:r>
            <a:r>
              <a:rPr lang="en-US" sz="3400" i="1" baseline="-25000" dirty="0">
                <a:latin typeface="Times New Roman"/>
                <a:cs typeface="Times New Roman"/>
              </a:rPr>
              <a:t>i</a:t>
            </a:r>
            <a:r>
              <a:rPr lang="en-US" sz="3400" i="1" dirty="0">
                <a:latin typeface="Times New Roman"/>
                <a:cs typeface="Times New Roman"/>
              </a:rPr>
              <a:t> = </a:t>
            </a:r>
            <a:r>
              <a:rPr lang="en-US" sz="3400" dirty="0">
                <a:latin typeface="Symbol" pitchFamily="2" charset="2"/>
                <a:cs typeface="Times New Roman"/>
              </a:rPr>
              <a:t>a</a:t>
            </a:r>
            <a:r>
              <a:rPr lang="en-US" sz="3400" i="1" dirty="0">
                <a:latin typeface="Times New Roman"/>
                <a:cs typeface="Times New Roman"/>
              </a:rPr>
              <a:t> + </a:t>
            </a:r>
            <a:r>
              <a:rPr lang="en-US" sz="3400" b="1" i="1" dirty="0" err="1">
                <a:latin typeface="Times New Roman"/>
                <a:cs typeface="Times New Roman"/>
              </a:rPr>
              <a:t>x</a:t>
            </a:r>
            <a:r>
              <a:rPr lang="en-US" sz="3400" i="1" baseline="-25000" dirty="0" err="1">
                <a:latin typeface="Times New Roman"/>
                <a:cs typeface="Times New Roman"/>
              </a:rPr>
              <a:t>i</a:t>
            </a:r>
            <a:r>
              <a:rPr lang="en-US" sz="3400" b="1" dirty="0" err="1">
                <a:latin typeface="Symbol" pitchFamily="2" charset="2"/>
                <a:cs typeface="Times New Roman"/>
              </a:rPr>
              <a:t>b</a:t>
            </a:r>
            <a:endParaRPr lang="en-US" sz="3400" b="1" dirty="0">
              <a:latin typeface="Symbol" pitchFamily="2" charset="2"/>
              <a:cs typeface="Times New Roman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92EBA2D-022C-729D-23BD-EB629B6AC041}"/>
              </a:ext>
            </a:extLst>
          </p:cNvPr>
          <p:cNvCxnSpPr>
            <a:cxnSpLocks/>
          </p:cNvCxnSpPr>
          <p:nvPr/>
        </p:nvCxnSpPr>
        <p:spPr>
          <a:xfrm>
            <a:off x="3741965" y="2025649"/>
            <a:ext cx="0" cy="162508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D79D59C-0146-9E21-D66B-C5C6CA0E7610}"/>
              </a:ext>
            </a:extLst>
          </p:cNvPr>
          <p:cNvSpPr txBox="1"/>
          <p:nvPr/>
        </p:nvSpPr>
        <p:spPr>
          <a:xfrm>
            <a:off x="4339256" y="6362262"/>
            <a:ext cx="1459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 = 1:41</a:t>
            </a:r>
            <a:endParaRPr lang="en-US" sz="2400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56C02F3-B5B3-5F2C-64CB-B8F6F5CE2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618" y="5742848"/>
            <a:ext cx="2341120" cy="3060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127B048-D13A-A731-2C62-609508D8C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803" y="2769875"/>
            <a:ext cx="3599651" cy="342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A90AB9-DFA3-754A-0175-5D2F8BD2E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241" y="1483059"/>
            <a:ext cx="3400758" cy="257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24F304-F464-3286-444A-4121856744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359" y="5076251"/>
            <a:ext cx="2503791" cy="34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79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7CDFE6-CCE0-58C1-B556-A124EDF670AA}"/>
              </a:ext>
            </a:extLst>
          </p:cNvPr>
          <p:cNvSpPr/>
          <p:nvPr/>
        </p:nvSpPr>
        <p:spPr>
          <a:xfrm>
            <a:off x="4385101" y="1203325"/>
            <a:ext cx="4713179" cy="5078313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  <a:latin typeface="Courier"/>
                <a:cs typeface="Courier"/>
              </a:rPr>
              <a:t>data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int&lt;lower=1&gt;  n;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int&lt;lower=1&gt;  p;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matrix[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n,p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]   X;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real          y[n];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int&lt;lower=1&gt; 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nu_alpha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real         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mu_alpha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real&lt;lower=0&gt;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sig_alpha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int&lt;lower=1&gt; 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nu_beta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real         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mu_beta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real&lt;lower=0&gt;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sig_beta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real         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mu_sigma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real&lt;lower=0&gt;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sig_sigma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900" dirty="0">
                <a:solidFill>
                  <a:schemeClr val="accent6"/>
                </a:solidFill>
                <a:latin typeface="Courier"/>
                <a:cs typeface="Courier"/>
              </a:rPr>
              <a:t>parameters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real          alpha;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vector[p]     beta;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real&lt;lower=0&gt; sigma;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900" dirty="0">
                <a:solidFill>
                  <a:schemeClr val="accent6"/>
                </a:solidFill>
                <a:latin typeface="Courier"/>
                <a:cs typeface="Courier"/>
              </a:rPr>
              <a:t>model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{</a:t>
            </a:r>
          </a:p>
          <a:p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//Priors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target +=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student_t_lpdf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(alpha |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nu_alpha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mu_alpha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sig_alpha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for(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in 1:p) {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target +=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student_t_lpdf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(beta[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] |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nu_beta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mu_beta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                                      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sig_beta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}  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target +=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normal_lpdf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(sigma |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mu_sigma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sig_sigma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);</a:t>
            </a:r>
          </a:p>
          <a:p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//Likelihood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for(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in 1:n) {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target +=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normal_lpdf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(y[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] | alpha +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dot_product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(beta, X[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,]),    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                                                 sigma);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}</a:t>
            </a:r>
          </a:p>
          <a:p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9C080F0-4328-5E67-1774-4ED934C76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-7818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Example: Basic Bayesian Linear Regression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6A6BA-43F2-0208-AB5B-29272E7B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4FAAFA-02B6-3989-C6DF-ACA95D54A343}"/>
              </a:ext>
            </a:extLst>
          </p:cNvPr>
          <p:cNvSpPr txBox="1"/>
          <p:nvPr/>
        </p:nvSpPr>
        <p:spPr>
          <a:xfrm>
            <a:off x="6217920" y="879713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284D87-1EB1-CAA4-144A-C4C2B276627B}"/>
              </a:ext>
            </a:extLst>
          </p:cNvPr>
          <p:cNvSpPr txBox="1"/>
          <p:nvPr/>
        </p:nvSpPr>
        <p:spPr>
          <a:xfrm>
            <a:off x="1374186" y="1987153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JAGS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D0D41F-3947-D1B0-B7AF-4B20EC69D008}"/>
              </a:ext>
            </a:extLst>
          </p:cNvPr>
          <p:cNvSpPr/>
          <p:nvPr/>
        </p:nvSpPr>
        <p:spPr>
          <a:xfrm>
            <a:off x="68581" y="2356485"/>
            <a:ext cx="4206240" cy="216982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model{</a:t>
            </a:r>
          </a:p>
          <a:p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 Priors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alpha ~ dt(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mu_alpha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1/sig_alpha^2,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nu_alpha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for(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in 1:p) {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beta[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] ~ dt(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mu_beta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1/sig_beta^2,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nu_beta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}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sigma ~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dnorm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mu_sigma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1/sig_sigma^2)T(0.0,)</a:t>
            </a:r>
          </a:p>
          <a:p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 Likelihood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for(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in 1:n) {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y[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] ~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dnorm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(alpha +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inprod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(beta, X[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,]), 1/sigma^2);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}</a:t>
            </a:r>
          </a:p>
          <a:p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F695DA-8186-280A-F62E-348C8D0B42CA}"/>
              </a:ext>
            </a:extLst>
          </p:cNvPr>
          <p:cNvSpPr txBox="1"/>
          <p:nvPr/>
        </p:nvSpPr>
        <p:spPr>
          <a:xfrm>
            <a:off x="4320542" y="6365656"/>
            <a:ext cx="4629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multivariate_linear_regression.stan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AA21BF-7E96-11AE-5AA1-1BCF54D262DF}"/>
              </a:ext>
            </a:extLst>
          </p:cNvPr>
          <p:cNvSpPr txBox="1"/>
          <p:nvPr/>
        </p:nvSpPr>
        <p:spPr>
          <a:xfrm>
            <a:off x="68581" y="4526310"/>
            <a:ext cx="4629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multivariate_linear_regression.bug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9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923461"/>
            <a:ext cx="8686800" cy="787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Remember the equation of a line:</a:t>
            </a:r>
            <a:endParaRPr lang="en-GB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Basic Linear 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11436" y="2294300"/>
            <a:ext cx="8686800" cy="161843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As scientists, we find it an irresistible temptation to put a straight line though something that looks like it needs one…</a:t>
            </a:r>
            <a:endParaRPr lang="en-GB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" y="5899315"/>
            <a:ext cx="8686800" cy="9651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How do we do this in a principled, systematic way??</a:t>
            </a: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328712" y="3632184"/>
            <a:ext cx="2743200" cy="2363788"/>
            <a:chOff x="3733800" y="2606212"/>
            <a:chExt cx="3811588" cy="32004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3735388" y="5805024"/>
              <a:ext cx="381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Plus 39"/>
            <p:cNvSpPr/>
            <p:nvPr/>
          </p:nvSpPr>
          <p:spPr>
            <a:xfrm>
              <a:off x="6326188" y="3061824"/>
              <a:ext cx="228600" cy="228600"/>
            </a:xfrm>
            <a:prstGeom prst="mathPl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41" name="Group 43"/>
            <p:cNvGrpSpPr>
              <a:grpSpLocks/>
            </p:cNvGrpSpPr>
            <p:nvPr/>
          </p:nvGrpSpPr>
          <p:grpSpPr bwMode="auto">
            <a:xfrm>
              <a:off x="4192588" y="2833224"/>
              <a:ext cx="2971800" cy="2895600"/>
              <a:chOff x="838994" y="2362200"/>
              <a:chExt cx="2971800" cy="2895600"/>
            </a:xfrm>
          </p:grpSpPr>
          <p:sp>
            <p:nvSpPr>
              <p:cNvPr id="43" name="Plus 42"/>
              <p:cNvSpPr/>
              <p:nvPr/>
            </p:nvSpPr>
            <p:spPr>
              <a:xfrm>
                <a:off x="1796256" y="49530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4" name="Plus 43"/>
              <p:cNvSpPr/>
              <p:nvPr/>
            </p:nvSpPr>
            <p:spPr>
              <a:xfrm>
                <a:off x="3582194" y="25146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5" name="Plus 44"/>
              <p:cNvSpPr/>
              <p:nvPr/>
            </p:nvSpPr>
            <p:spPr>
              <a:xfrm>
                <a:off x="2939256" y="41910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6" name="Plus 45"/>
              <p:cNvSpPr/>
              <p:nvPr/>
            </p:nvSpPr>
            <p:spPr>
              <a:xfrm flipV="1">
                <a:off x="3277394" y="23622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7" name="Plus 46"/>
              <p:cNvSpPr/>
              <p:nvPr/>
            </p:nvSpPr>
            <p:spPr>
              <a:xfrm>
                <a:off x="3091656" y="36576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8" name="Plus 47"/>
              <p:cNvSpPr/>
              <p:nvPr/>
            </p:nvSpPr>
            <p:spPr>
              <a:xfrm>
                <a:off x="1643856" y="47244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9" name="Plus 48"/>
              <p:cNvSpPr/>
              <p:nvPr/>
            </p:nvSpPr>
            <p:spPr>
              <a:xfrm>
                <a:off x="2634456" y="38862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0" name="Plus 49"/>
              <p:cNvSpPr/>
              <p:nvPr/>
            </p:nvSpPr>
            <p:spPr>
              <a:xfrm>
                <a:off x="2177256" y="48006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1" name="Plus 50"/>
              <p:cNvSpPr/>
              <p:nvPr/>
            </p:nvSpPr>
            <p:spPr>
              <a:xfrm>
                <a:off x="2667794" y="34290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2" name="Plus 51"/>
              <p:cNvSpPr/>
              <p:nvPr/>
            </p:nvSpPr>
            <p:spPr>
              <a:xfrm>
                <a:off x="2634456" y="45720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3" name="Plus 52"/>
              <p:cNvSpPr/>
              <p:nvPr/>
            </p:nvSpPr>
            <p:spPr>
              <a:xfrm>
                <a:off x="2210594" y="42672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4" name="Plus 53"/>
              <p:cNvSpPr/>
              <p:nvPr/>
            </p:nvSpPr>
            <p:spPr>
              <a:xfrm>
                <a:off x="1339056" y="50292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5" name="Plus 54"/>
              <p:cNvSpPr/>
              <p:nvPr/>
            </p:nvSpPr>
            <p:spPr>
              <a:xfrm>
                <a:off x="3582194" y="31242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6" name="Plus 55"/>
              <p:cNvSpPr/>
              <p:nvPr/>
            </p:nvSpPr>
            <p:spPr>
              <a:xfrm>
                <a:off x="2210594" y="37338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7" name="Plus 56"/>
              <p:cNvSpPr/>
              <p:nvPr/>
            </p:nvSpPr>
            <p:spPr>
              <a:xfrm>
                <a:off x="2515394" y="30480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8" name="Plus 57"/>
              <p:cNvSpPr/>
              <p:nvPr/>
            </p:nvSpPr>
            <p:spPr>
              <a:xfrm>
                <a:off x="1372394" y="39624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9" name="Plus 58"/>
              <p:cNvSpPr/>
              <p:nvPr/>
            </p:nvSpPr>
            <p:spPr>
              <a:xfrm>
                <a:off x="1219994" y="44958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61" name="Plus 60"/>
              <p:cNvSpPr/>
              <p:nvPr/>
            </p:nvSpPr>
            <p:spPr>
              <a:xfrm>
                <a:off x="838994" y="48006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62" name="Plus 61"/>
              <p:cNvSpPr/>
              <p:nvPr/>
            </p:nvSpPr>
            <p:spPr>
              <a:xfrm>
                <a:off x="3277394" y="32766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63" name="Plus 62"/>
              <p:cNvSpPr/>
              <p:nvPr/>
            </p:nvSpPr>
            <p:spPr>
              <a:xfrm>
                <a:off x="1753394" y="38100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64" name="Plus 63"/>
              <p:cNvSpPr/>
              <p:nvPr/>
            </p:nvSpPr>
            <p:spPr>
              <a:xfrm>
                <a:off x="1677194" y="42672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65" name="Plus 64"/>
              <p:cNvSpPr/>
              <p:nvPr/>
            </p:nvSpPr>
            <p:spPr>
              <a:xfrm>
                <a:off x="3124994" y="29718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66" name="Plus 65"/>
              <p:cNvSpPr/>
              <p:nvPr/>
            </p:nvSpPr>
            <p:spPr>
              <a:xfrm>
                <a:off x="2134394" y="32766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 rot="5400000" flipH="1" flipV="1">
              <a:off x="2134394" y="4205618"/>
              <a:ext cx="3200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"/>
          <p:cNvCxnSpPr/>
          <p:nvPr/>
        </p:nvCxnSpPr>
        <p:spPr>
          <a:xfrm flipV="1">
            <a:off x="3806261" y="3834175"/>
            <a:ext cx="2098077" cy="2082384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678" y="1863000"/>
            <a:ext cx="2260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2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BCB33A-E487-83B1-9AAF-19C59A0D20FA}"/>
              </a:ext>
            </a:extLst>
          </p:cNvPr>
          <p:cNvSpPr/>
          <p:nvPr/>
        </p:nvSpPr>
        <p:spPr>
          <a:xfrm>
            <a:off x="1598245" y="924956"/>
            <a:ext cx="5974497" cy="369331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dafs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data(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gustafson.df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Age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gustafson.df$Age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A  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gustafson.df$A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S  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gustafson.df$S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  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gustafson.df$P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C  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gustafson.df$C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TT 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gustafson.df$T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R  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gustafson.df$R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fit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lm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(Age ~ A + S + P + C + TT + R)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summary(fit)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93D7DB-735B-B976-3EA6-E2843E01B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0CC8B5-88CB-2D3C-5DD8-91440DF2345A}"/>
              </a:ext>
            </a:extLst>
          </p:cNvPr>
          <p:cNvSpPr txBox="1"/>
          <p:nvPr/>
        </p:nvSpPr>
        <p:spPr>
          <a:xfrm>
            <a:off x="2685240" y="435768"/>
            <a:ext cx="354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Frequentists Regression: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EAB05-6D57-2D66-A252-8D7AAD3601FD}"/>
              </a:ext>
            </a:extLst>
          </p:cNvPr>
          <p:cNvSpPr txBox="1"/>
          <p:nvPr/>
        </p:nvSpPr>
        <p:spPr>
          <a:xfrm>
            <a:off x="1598245" y="473813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ex2_gus-teeth_freq.R</a:t>
            </a:r>
          </a:p>
        </p:txBody>
      </p:sp>
    </p:spTree>
    <p:extLst>
      <p:ext uri="{BB962C8B-B14F-4D97-AF65-F5344CB8AC3E}">
        <p14:creationId xmlns:p14="http://schemas.microsoft.com/office/powerpoint/2010/main" val="2557394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7CDFE6-CCE0-58C1-B556-A124EDF670AA}"/>
              </a:ext>
            </a:extLst>
          </p:cNvPr>
          <p:cNvSpPr/>
          <p:nvPr/>
        </p:nvSpPr>
        <p:spPr>
          <a:xfrm>
            <a:off x="266283" y="623798"/>
            <a:ext cx="8569107" cy="618630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bayesutils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dafs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 Extra options to set for Stan: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options(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mc.cores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1)</a:t>
            </a:r>
          </a:p>
          <a:p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rstan_options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auto_write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TRUE)</a:t>
            </a:r>
          </a:p>
          <a:p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 Load a Stan model:</a:t>
            </a:r>
          </a:p>
          <a:p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stan.code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&lt;- paste(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readLines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system.file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"stan/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multivariate_linear_regression.stan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package =                                                                                          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                                                                         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bayesutils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)),collapse=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'\n'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 Translate Stan code into C++</a:t>
            </a:r>
          </a:p>
          <a:p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model.c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stanc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model_code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stan.code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model_name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'model'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verbose=T)</a:t>
            </a:r>
          </a:p>
          <a:p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 Compile the Stan C++ model:</a:t>
            </a:r>
          </a:p>
          <a:p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sm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stan_model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stanc_ret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model.c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verbose = T)</a:t>
            </a:r>
          </a:p>
          <a:p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 Data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data("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gustafson.df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")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Age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gustafson.df$Age</a:t>
            </a:r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A  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gustafson.df$A</a:t>
            </a:r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S  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gustafson.df$S</a:t>
            </a:r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P  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gustafson.df$P</a:t>
            </a:r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C  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gustafson.df$C</a:t>
            </a:r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TT 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gustafson.df$T</a:t>
            </a:r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R  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gustafson.df$R</a:t>
            </a:r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X  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cbind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(A,S,P,C,TT,R)</a:t>
            </a:r>
          </a:p>
          <a:p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&lt;- list(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"n"         =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nrow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(X),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"p"         =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ncol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(X),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"X"         = X,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"y"         = Age,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nu_alpha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= 3,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mu_alpha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= 0,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sig_alpha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1,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nu_beta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= 3,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mu_beta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= 0,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sig_beta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= 1,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mu_sigma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= 0,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sig_sigma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1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 Run the model: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fit &lt;- sampling(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sm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data =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iter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=5000, thin = 1, chains = 4); fit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6A6BA-43F2-0208-AB5B-29272E7B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16B23F-4D00-8988-01B5-2B11DAC4C1A3}"/>
              </a:ext>
            </a:extLst>
          </p:cNvPr>
          <p:cNvSpPr txBox="1"/>
          <p:nvPr/>
        </p:nvSpPr>
        <p:spPr>
          <a:xfrm>
            <a:off x="3793693" y="32519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Stan code: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AB51B8-9E0D-58C2-3EDA-3FD7CD361F7D}"/>
              </a:ext>
            </a:extLst>
          </p:cNvPr>
          <p:cNvSpPr txBox="1"/>
          <p:nvPr/>
        </p:nvSpPr>
        <p:spPr>
          <a:xfrm>
            <a:off x="4757738" y="4375904"/>
            <a:ext cx="2374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ex2_gus-teeth_STAN.R</a:t>
            </a:r>
          </a:p>
        </p:txBody>
      </p:sp>
    </p:spTree>
    <p:extLst>
      <p:ext uri="{BB962C8B-B14F-4D97-AF65-F5344CB8AC3E}">
        <p14:creationId xmlns:p14="http://schemas.microsoft.com/office/powerpoint/2010/main" val="81116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7CDFE6-CCE0-58C1-B556-A124EDF670AA}"/>
              </a:ext>
            </a:extLst>
          </p:cNvPr>
          <p:cNvSpPr/>
          <p:nvPr/>
        </p:nvSpPr>
        <p:spPr>
          <a:xfrm>
            <a:off x="300940" y="615379"/>
            <a:ext cx="8569107" cy="604780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bayesutils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dafs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 Data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data("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gustafson.df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")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Age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gustafson.df$Age</a:t>
            </a:r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A  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gustafson.df$A</a:t>
            </a:r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S  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gustafson.df$S</a:t>
            </a:r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P  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gustafson.df$P</a:t>
            </a:r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C  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gustafson.df$C</a:t>
            </a:r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TT 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gustafson.df$T</a:t>
            </a:r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R  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gustafson.df$R</a:t>
            </a:r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X  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cbind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(A,S,P,C,TT,R)</a:t>
            </a:r>
          </a:p>
          <a:p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&lt;- list(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"n"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=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nrow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(X),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"p"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=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ncol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(X),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"X"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= X,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"y"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= Age,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nu_alpha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= 3,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mu_alpha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= 0,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sig_alpha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1,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nu_beta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= 3,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mu_beta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= 0,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sig_beta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= 1,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mu_sigma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= 0,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sig_sigma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1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inits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&lt;- function (){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list(alpha=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rnorm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(1), beta=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rnorm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ncol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(X)), sigma=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runif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(1))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#Run the model: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fit &lt;- jags(data=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inits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inits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parameters.to.save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c(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"alpha"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"beta"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"sigma"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"mu"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n.iter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=20000,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n.burnin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500,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n.thin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10,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n.chains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=4,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model.file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system.file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"jags/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multivariate_linear_regression.bug.R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package =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bayesutils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))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fit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6A6BA-43F2-0208-AB5B-29272E7B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16B23F-4D00-8988-01B5-2B11DAC4C1A3}"/>
              </a:ext>
            </a:extLst>
          </p:cNvPr>
          <p:cNvSpPr txBox="1"/>
          <p:nvPr/>
        </p:nvSpPr>
        <p:spPr>
          <a:xfrm>
            <a:off x="3652517" y="24604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JAGS 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BA575-7934-43D9-3459-A4595FC932FA}"/>
              </a:ext>
            </a:extLst>
          </p:cNvPr>
          <p:cNvSpPr txBox="1"/>
          <p:nvPr/>
        </p:nvSpPr>
        <p:spPr>
          <a:xfrm>
            <a:off x="4940618" y="2581394"/>
            <a:ext cx="2374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ex2_gus-teeth_JAGS.R</a:t>
            </a:r>
          </a:p>
        </p:txBody>
      </p:sp>
    </p:spTree>
    <p:extLst>
      <p:ext uri="{BB962C8B-B14F-4D97-AF65-F5344CB8AC3E}">
        <p14:creationId xmlns:p14="http://schemas.microsoft.com/office/powerpoint/2010/main" val="522101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7CDFE6-CCE0-58C1-B556-A124EDF670AA}"/>
              </a:ext>
            </a:extLst>
          </p:cNvPr>
          <p:cNvSpPr/>
          <p:nvPr/>
        </p:nvSpPr>
        <p:spPr>
          <a:xfrm>
            <a:off x="45720" y="738098"/>
            <a:ext cx="9052560" cy="5078313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params.chains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extract.params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(fit,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by.chainQ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T)</a:t>
            </a: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mcmc_trace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params.chains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, pars = c("alpha", "beta", "sigma"))</a:t>
            </a: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mcmc_pairs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params.chains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, pars = c("alpha",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                             </a:t>
            </a: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                                  "beta[1]","beta[2]","beta[3]","beta[5]","beta[4]","beta[6]",</a:t>
            </a: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                                  "sigma"))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Examine posteriors: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params.mat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extract.params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(fit,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as.matrixQ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T)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mcmc_areas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params.mat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prob = 0.95)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Predict Age using model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colnames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params.mat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alpha  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params.mat$alpha</a:t>
            </a:r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beta   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params.mat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[,2:7]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sigma  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params.mat$sigma</a:t>
            </a:r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num.sim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length(alpha)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xidx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&lt;- 35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Choose a dental feature vector or make one up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X[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xidx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,]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mux      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sapply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(1:num.sim, function(xx){sum(X[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xidx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,] * beta[xx,]) + alpha[xx]})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Age.predx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rnorm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num.sim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mean = mux,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=sigma)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Age.predx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median(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Age.predx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Age[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xidx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]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parameter.intervals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Age.predx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prob=0.95,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plotQ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6A6BA-43F2-0208-AB5B-29272E7B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16B23F-4D00-8988-01B5-2B11DAC4C1A3}"/>
              </a:ext>
            </a:extLst>
          </p:cNvPr>
          <p:cNvSpPr txBox="1"/>
          <p:nvPr/>
        </p:nvSpPr>
        <p:spPr>
          <a:xfrm>
            <a:off x="3944404" y="26890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E5E9E1-DF2E-6A02-0412-1A39D0081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758" y="1703070"/>
            <a:ext cx="2921522" cy="26116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E35FF8-B96F-63B5-CB20-CCD00E2B3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640" y="4649702"/>
            <a:ext cx="2834640" cy="2055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CB503B-BE8D-C923-BCCA-2D69D856ECCA}"/>
              </a:ext>
            </a:extLst>
          </p:cNvPr>
          <p:cNvSpPr txBox="1"/>
          <p:nvPr/>
        </p:nvSpPr>
        <p:spPr>
          <a:xfrm>
            <a:off x="6263640" y="4847153"/>
            <a:ext cx="1181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age = 55</a:t>
            </a:r>
          </a:p>
        </p:txBody>
      </p:sp>
    </p:spTree>
    <p:extLst>
      <p:ext uri="{BB962C8B-B14F-4D97-AF65-F5344CB8AC3E}">
        <p14:creationId xmlns:p14="http://schemas.microsoft.com/office/powerpoint/2010/main" val="2167797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F6F28BD-E0D6-6385-2DF0-67D64C091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72192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Bayesian Generalized Linear 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39501B-9649-0666-9FD3-9D30DEED3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611894-CEB9-FC7E-B5C6-393314F80BC3}"/>
              </a:ext>
            </a:extLst>
          </p:cNvPr>
          <p:cNvSpPr txBox="1"/>
          <p:nvPr/>
        </p:nvSpPr>
        <p:spPr>
          <a:xfrm>
            <a:off x="207219" y="1199317"/>
            <a:ext cx="88339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linear model (GLM)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distributed as 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anything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exponential family,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bernoulli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binomial,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normal,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mean response is linear: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F125A-6CE5-0287-4CB4-39589D56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058" y="3244282"/>
            <a:ext cx="5284858" cy="3862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14D848-9B6D-B50F-2D1B-7ADB9DDFE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768" y="5612167"/>
            <a:ext cx="2611936" cy="3760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098FCD-7927-09F6-E5BD-B5435AC13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768" y="3987631"/>
            <a:ext cx="6138560" cy="10772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96A359-F0E0-3B76-04D7-F5AFC41FAAD4}"/>
              </a:ext>
            </a:extLst>
          </p:cNvPr>
          <p:cNvSpPr txBox="1"/>
          <p:nvPr/>
        </p:nvSpPr>
        <p:spPr>
          <a:xfrm>
            <a:off x="201613" y="428446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Compactly: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BA90A4-D9DA-6AAB-477C-726E63774533}"/>
              </a:ext>
            </a:extLst>
          </p:cNvPr>
          <p:cNvSpPr txBox="1"/>
          <p:nvPr/>
        </p:nvSpPr>
        <p:spPr>
          <a:xfrm>
            <a:off x="167323" y="5398350"/>
            <a:ext cx="169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more compactly:</a:t>
            </a:r>
          </a:p>
        </p:txBody>
      </p:sp>
    </p:spTree>
    <p:extLst>
      <p:ext uri="{BB962C8B-B14F-4D97-AF65-F5344CB8AC3E}">
        <p14:creationId xmlns:p14="http://schemas.microsoft.com/office/powerpoint/2010/main" val="2779494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9020CCC-B1E1-1DFE-0E76-BD30ABF1D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72192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Bayesian Logistic 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5AED1D-C758-FDB3-C4A7-BA21B8BCB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B6B614-C40C-5E9E-B6A0-1E41C657C2A3}"/>
              </a:ext>
            </a:extLst>
          </p:cNvPr>
          <p:cNvSpPr txBox="1"/>
          <p:nvPr/>
        </p:nvSpPr>
        <p:spPr>
          <a:xfrm>
            <a:off x="207219" y="1199317"/>
            <a:ext cx="883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D7612-FF6A-17AE-8EBF-2FF48E42E057}"/>
              </a:ext>
            </a:extLst>
          </p:cNvPr>
          <p:cNvSpPr txBox="1"/>
          <p:nvPr/>
        </p:nvSpPr>
        <p:spPr>
          <a:xfrm>
            <a:off x="711358" y="1855175"/>
            <a:ext cx="78940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 out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Bernoulli trials with outcomes {1 (success), 0 (fail)}: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EEEFB-7655-42BB-D662-CA4491977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274" y="2560893"/>
            <a:ext cx="4090670" cy="292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E8BA10-6A6E-8018-FEDD-D0CB488DA25A}"/>
              </a:ext>
            </a:extLst>
          </p:cNvPr>
          <p:cNvSpPr txBox="1"/>
          <p:nvPr/>
        </p:nvSpPr>
        <p:spPr>
          <a:xfrm>
            <a:off x="711358" y="3893639"/>
            <a:ext cx="7312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mean, </a:t>
            </a:r>
            <a:r>
              <a:rPr lang="en-US" sz="2200" dirty="0">
                <a:latin typeface="Symbol" pitchFamily="2" charset="2"/>
                <a:cs typeface="Times New Roman" panose="02020603050405020304" pitchFamily="18" charset="0"/>
              </a:rPr>
              <a:t>m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probability of a “success” </a:t>
            </a:r>
            <a:r>
              <a:rPr lang="en-US" sz="2200" dirty="0">
                <a:latin typeface="Symbol" pitchFamily="2" charset="2"/>
                <a:cs typeface="Times New Roman" panose="02020603050405020304" pitchFamily="18" charset="0"/>
              </a:rPr>
              <a:t>p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 </a:t>
            </a:r>
            <a:r>
              <a:rPr lang="en-US" sz="2200" dirty="0">
                <a:latin typeface="Symbol" pitchFamily="2" charset="2"/>
                <a:cs typeface="Times New Roman" panose="02020603050405020304" pitchFamily="18" charset="0"/>
              </a:rPr>
              <a:t>m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>
                <a:latin typeface="Symbol" pitchFamily="2" charset="2"/>
                <a:cs typeface="Times New Roman" panose="02020603050405020304" pitchFamily="18" charset="0"/>
              </a:rPr>
              <a:t>p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200" dirty="0">
              <a:latin typeface="Symbol" pitchFamily="2" charset="2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F1568D-D0E9-E2D7-6AD2-C0DCE5BE8CE3}"/>
              </a:ext>
            </a:extLst>
          </p:cNvPr>
          <p:cNvSpPr txBox="1"/>
          <p:nvPr/>
        </p:nvSpPr>
        <p:spPr>
          <a:xfrm>
            <a:off x="711358" y="4677139"/>
            <a:ext cx="7975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</a:t>
            </a:r>
            <a:r>
              <a:rPr lang="en-US" sz="2200" dirty="0">
                <a:latin typeface="Symbol" pitchFamily="2" charset="2"/>
                <a:cs typeface="Times New Roman" panose="02020603050405020304" pitchFamily="18" charset="0"/>
              </a:rPr>
              <a:t>p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log-odds (“logits”) and equate to a linear function of inputs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Symbol" pitchFamily="2" charset="2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6253A3-0527-0508-77C4-8BB26F252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500" y="3268559"/>
            <a:ext cx="2404218" cy="3258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1A55FE-281B-5D3F-3058-CA5465C80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742" y="5600508"/>
            <a:ext cx="5810807" cy="855480"/>
          </a:xfrm>
          <a:prstGeom prst="rect">
            <a:avLst/>
          </a:prstGeom>
        </p:spPr>
      </p:pic>
      <p:sp>
        <p:nvSpPr>
          <p:cNvPr id="17" name="Left Brace 16">
            <a:extLst>
              <a:ext uri="{FF2B5EF4-FFF2-40B4-BE49-F238E27FC236}">
                <a16:creationId xmlns:a16="http://schemas.microsoft.com/office/drawing/2014/main" id="{6AB83875-4616-BE48-20E6-D950DADB3464}"/>
              </a:ext>
            </a:extLst>
          </p:cNvPr>
          <p:cNvSpPr/>
          <p:nvPr/>
        </p:nvSpPr>
        <p:spPr>
          <a:xfrm rot="16200000">
            <a:off x="2615059" y="5547332"/>
            <a:ext cx="361136" cy="170108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6AE8D5-4FBE-3DCF-8B02-84B16B447F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074" y="6511664"/>
            <a:ext cx="1615440" cy="29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11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96A6BA-43F2-0208-AB5B-29272E7B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1470D0-8862-EB6B-C448-FA9E46824EBA}"/>
              </a:ext>
            </a:extLst>
          </p:cNvPr>
          <p:cNvSpPr txBox="1"/>
          <p:nvPr/>
        </p:nvSpPr>
        <p:spPr>
          <a:xfrm>
            <a:off x="5816743" y="4337563"/>
            <a:ext cx="2923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DAG for generic-</a:t>
            </a:r>
            <a:r>
              <a:rPr lang="en-US" sz="2400" dirty="0" err="1">
                <a:latin typeface="Times New Roman"/>
                <a:cs typeface="Times New Roman"/>
              </a:rPr>
              <a:t>ish</a:t>
            </a:r>
            <a:r>
              <a:rPr lang="en-US" sz="2400" dirty="0">
                <a:latin typeface="Times New Roman"/>
                <a:cs typeface="Times New Roman"/>
              </a:rPr>
              <a:t> logistic regression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BBAC05-325A-C433-2501-DB9196BEA4A8}"/>
              </a:ext>
            </a:extLst>
          </p:cNvPr>
          <p:cNvSpPr>
            <a:spLocks/>
          </p:cNvSpPr>
          <p:nvPr/>
        </p:nvSpPr>
        <p:spPr>
          <a:xfrm>
            <a:off x="640081" y="2424605"/>
            <a:ext cx="4797068" cy="436129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4E57CC-EE62-9F80-8C3F-0C732F90827C}"/>
              </a:ext>
            </a:extLst>
          </p:cNvPr>
          <p:cNvCxnSpPr>
            <a:cxnSpLocks/>
          </p:cNvCxnSpPr>
          <p:nvPr/>
        </p:nvCxnSpPr>
        <p:spPr>
          <a:xfrm flipH="1">
            <a:off x="4932847" y="3135990"/>
            <a:ext cx="883896" cy="64782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1FD7E9-54D4-A652-DB93-6D7CB456E4D0}"/>
              </a:ext>
            </a:extLst>
          </p:cNvPr>
          <p:cNvCxnSpPr>
            <a:cxnSpLocks/>
          </p:cNvCxnSpPr>
          <p:nvPr/>
        </p:nvCxnSpPr>
        <p:spPr>
          <a:xfrm>
            <a:off x="4029499" y="4505897"/>
            <a:ext cx="0" cy="101016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4198F0-CBA5-3614-2445-A9FD8C757C9E}"/>
              </a:ext>
            </a:extLst>
          </p:cNvPr>
          <p:cNvSpPr txBox="1"/>
          <p:nvPr/>
        </p:nvSpPr>
        <p:spPr>
          <a:xfrm>
            <a:off x="3817119" y="5455024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err="1">
                <a:latin typeface="Times New Roman"/>
                <a:cs typeface="Times New Roman"/>
              </a:rPr>
              <a:t>y</a:t>
            </a:r>
            <a:r>
              <a:rPr lang="en-US" sz="3600" i="1" baseline="-25000" dirty="0" err="1">
                <a:latin typeface="Times New Roman"/>
                <a:cs typeface="Times New Roman"/>
              </a:rPr>
              <a:t>i</a:t>
            </a:r>
            <a:endParaRPr lang="en-US" sz="3600" i="1" baseline="-25000" dirty="0">
              <a:latin typeface="Times New Roman"/>
              <a:cs typeface="Times New Roman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634A81-D4A3-27B1-C04F-E941E8BD38F8}"/>
              </a:ext>
            </a:extLst>
          </p:cNvPr>
          <p:cNvCxnSpPr>
            <a:cxnSpLocks/>
          </p:cNvCxnSpPr>
          <p:nvPr/>
        </p:nvCxnSpPr>
        <p:spPr>
          <a:xfrm>
            <a:off x="2069149" y="4060878"/>
            <a:ext cx="606796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40CB3A6-00AE-DBB7-8FB0-30CF1534D938}"/>
              </a:ext>
            </a:extLst>
          </p:cNvPr>
          <p:cNvSpPr>
            <a:spLocks noChangeAspect="1"/>
          </p:cNvSpPr>
          <p:nvPr/>
        </p:nvSpPr>
        <p:spPr>
          <a:xfrm>
            <a:off x="3361678" y="1256039"/>
            <a:ext cx="773315" cy="773315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EBA921E-4620-3D3A-0D0C-61A22A483A34}"/>
              </a:ext>
            </a:extLst>
          </p:cNvPr>
          <p:cNvSpPr>
            <a:spLocks noChangeAspect="1"/>
          </p:cNvSpPr>
          <p:nvPr/>
        </p:nvSpPr>
        <p:spPr>
          <a:xfrm>
            <a:off x="5799199" y="2585022"/>
            <a:ext cx="773315" cy="773315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C290AB4-E69E-7387-7724-39B5266D49FB}"/>
              </a:ext>
            </a:extLst>
          </p:cNvPr>
          <p:cNvSpPr>
            <a:spLocks/>
          </p:cNvSpPr>
          <p:nvPr/>
        </p:nvSpPr>
        <p:spPr>
          <a:xfrm>
            <a:off x="2694549" y="3665122"/>
            <a:ext cx="2656291" cy="834364"/>
          </a:xfrm>
          <a:prstGeom prst="ellipse">
            <a:avLst/>
          </a:prstGeom>
          <a:noFill/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AD04CD6-FC02-74F8-9A4A-E3D1833B0173}"/>
              </a:ext>
            </a:extLst>
          </p:cNvPr>
          <p:cNvSpPr>
            <a:spLocks noChangeAspect="1"/>
          </p:cNvSpPr>
          <p:nvPr/>
        </p:nvSpPr>
        <p:spPr>
          <a:xfrm>
            <a:off x="3648090" y="5506654"/>
            <a:ext cx="773315" cy="773315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C86165-27BE-E4DE-4FBD-8335715E683A}"/>
              </a:ext>
            </a:extLst>
          </p:cNvPr>
          <p:cNvSpPr txBox="1"/>
          <p:nvPr/>
        </p:nvSpPr>
        <p:spPr>
          <a:xfrm>
            <a:off x="1456036" y="3647520"/>
            <a:ext cx="50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latin typeface="Times New Roman"/>
                <a:cs typeface="Times New Roman"/>
              </a:rPr>
              <a:t>x</a:t>
            </a:r>
            <a:r>
              <a:rPr lang="en-US" sz="3600" i="1" baseline="-250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F83A13-33DC-1F81-0A26-DBB1A044B293}"/>
              </a:ext>
            </a:extLst>
          </p:cNvPr>
          <p:cNvSpPr>
            <a:spLocks noChangeAspect="1"/>
          </p:cNvSpPr>
          <p:nvPr/>
        </p:nvSpPr>
        <p:spPr>
          <a:xfrm>
            <a:off x="1287007" y="3699150"/>
            <a:ext cx="773315" cy="773315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DE495B-689F-C944-DAC5-8A9CC3B1BC01}"/>
              </a:ext>
            </a:extLst>
          </p:cNvPr>
          <p:cNvSpPr txBox="1"/>
          <p:nvPr/>
        </p:nvSpPr>
        <p:spPr>
          <a:xfrm>
            <a:off x="3520176" y="1271663"/>
            <a:ext cx="47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ymbol" charset="2"/>
                <a:cs typeface="Symbol" charset="2"/>
              </a:rPr>
              <a:t>a</a:t>
            </a:r>
            <a:endParaRPr lang="en-US" sz="3600" baseline="30000" dirty="0">
              <a:latin typeface="Symbol" charset="2"/>
              <a:cs typeface="Symbol" charset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1EBC5A-5B16-A87D-ED4F-4816450BB4D8}"/>
              </a:ext>
            </a:extLst>
          </p:cNvPr>
          <p:cNvSpPr txBox="1"/>
          <p:nvPr/>
        </p:nvSpPr>
        <p:spPr>
          <a:xfrm>
            <a:off x="5970510" y="259502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Symbol" charset="2"/>
                <a:cs typeface="Symbol" charset="2"/>
              </a:rPr>
              <a:t>b</a:t>
            </a:r>
            <a:endParaRPr lang="en-US" sz="3600" b="1" baseline="30000" dirty="0">
              <a:latin typeface="Symbol" charset="2"/>
              <a:cs typeface="Symbol" charset="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D179E4-3BAB-57F2-9FAB-BE4B18049FBD}"/>
              </a:ext>
            </a:extLst>
          </p:cNvPr>
          <p:cNvSpPr txBox="1"/>
          <p:nvPr/>
        </p:nvSpPr>
        <p:spPr>
          <a:xfrm>
            <a:off x="2820568" y="3722010"/>
            <a:ext cx="241444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Symbol" pitchFamily="2" charset="2"/>
                <a:cs typeface="Times New Roman"/>
              </a:rPr>
              <a:t>h</a:t>
            </a:r>
            <a:r>
              <a:rPr lang="en-US" sz="3400" i="1" baseline="-25000" dirty="0">
                <a:latin typeface="Times New Roman"/>
                <a:cs typeface="Times New Roman"/>
              </a:rPr>
              <a:t>i</a:t>
            </a:r>
            <a:r>
              <a:rPr lang="en-US" sz="3400" i="1" dirty="0">
                <a:latin typeface="Times New Roman"/>
                <a:cs typeface="Times New Roman"/>
              </a:rPr>
              <a:t> = </a:t>
            </a:r>
            <a:r>
              <a:rPr lang="en-US" sz="3400" dirty="0">
                <a:latin typeface="Symbol" pitchFamily="2" charset="2"/>
                <a:cs typeface="Times New Roman"/>
              </a:rPr>
              <a:t>a</a:t>
            </a:r>
            <a:r>
              <a:rPr lang="en-US" sz="3400" i="1" dirty="0">
                <a:latin typeface="Times New Roman"/>
                <a:cs typeface="Times New Roman"/>
              </a:rPr>
              <a:t> + </a:t>
            </a:r>
            <a:r>
              <a:rPr lang="en-US" sz="3400" b="1" i="1" dirty="0" err="1">
                <a:latin typeface="Times New Roman"/>
                <a:cs typeface="Times New Roman"/>
              </a:rPr>
              <a:t>x</a:t>
            </a:r>
            <a:r>
              <a:rPr lang="en-US" sz="3400" i="1" baseline="-25000" dirty="0" err="1">
                <a:latin typeface="Times New Roman"/>
                <a:cs typeface="Times New Roman"/>
              </a:rPr>
              <a:t>i</a:t>
            </a:r>
            <a:r>
              <a:rPr lang="en-US" sz="3400" b="1" dirty="0" err="1">
                <a:latin typeface="Symbol" pitchFamily="2" charset="2"/>
                <a:cs typeface="Times New Roman"/>
              </a:rPr>
              <a:t>b</a:t>
            </a:r>
            <a:endParaRPr lang="en-US" sz="3400" b="1" dirty="0">
              <a:latin typeface="Symbol" pitchFamily="2" charset="2"/>
              <a:cs typeface="Times New Roman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92EBA2D-022C-729D-23BD-EB629B6AC041}"/>
              </a:ext>
            </a:extLst>
          </p:cNvPr>
          <p:cNvCxnSpPr>
            <a:cxnSpLocks/>
          </p:cNvCxnSpPr>
          <p:nvPr/>
        </p:nvCxnSpPr>
        <p:spPr>
          <a:xfrm>
            <a:off x="3741965" y="2025649"/>
            <a:ext cx="0" cy="162508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D79D59C-0146-9E21-D66B-C5C6CA0E7610}"/>
              </a:ext>
            </a:extLst>
          </p:cNvPr>
          <p:cNvSpPr txBox="1"/>
          <p:nvPr/>
        </p:nvSpPr>
        <p:spPr>
          <a:xfrm>
            <a:off x="4339256" y="6362262"/>
            <a:ext cx="1459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 = 1: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endParaRPr lang="en-US" sz="24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75C5EB-ED35-2895-847F-18E13EEEA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58" y="5838684"/>
            <a:ext cx="2083042" cy="282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C43F06-E305-068B-6953-E773525BA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365" y="6256985"/>
            <a:ext cx="2656288" cy="332036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71522B94-0102-3109-0EAD-CC4F1358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72192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Bayesian Logistic 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7676D65-E301-45A2-2F08-583F8F64D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5101" y="1471153"/>
            <a:ext cx="3517008" cy="3026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318BD8-998A-363D-EBCC-410D268DCC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7437" y="2178688"/>
            <a:ext cx="3517008" cy="37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94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B655CD2-1EC1-DA8F-1A37-9C00FA7B5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72192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Example: Bayesian Logistic Regression</a:t>
            </a:r>
            <a:endParaRPr lang="en-GB" sz="3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036C23-85BB-3709-9995-D888B7BB7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AE9F86-2619-3328-69B8-845F73CC9D25}"/>
              </a:ext>
            </a:extLst>
          </p:cNvPr>
          <p:cNvSpPr txBox="1"/>
          <p:nvPr/>
        </p:nvSpPr>
        <p:spPr>
          <a:xfrm>
            <a:off x="231774" y="1694230"/>
            <a:ext cx="860742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DNA collected for a locus can give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 about the dropout rate at that locus.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Tvedebrink</a:t>
            </a:r>
            <a:r>
              <a:rPr lang="en-US" sz="2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note the quantity H derived from locus allele peak heights, can be used as a proxy for amount of DNA in a sample.  Using log(H) and dropout data for the D8 locus 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dropout.info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D32B-5FC0-2F91-637A-2CF9D6B8D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4" y="3772823"/>
            <a:ext cx="8686800" cy="15738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563563" indent="-457200">
              <a:spcBef>
                <a:spcPts val="800"/>
              </a:spcBef>
              <a:buClr>
                <a:srgbClr val="000000"/>
              </a:buClr>
              <a:buSzPct val="100000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Preform a quick classical logistic regression for dropout as a function of 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</a:rPr>
              <a:t>logH</a:t>
            </a:r>
            <a:endParaRPr lang="en-US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563563" indent="-457200">
              <a:spcBef>
                <a:spcPts val="800"/>
              </a:spcBef>
              <a:buClr>
                <a:srgbClr val="000000"/>
              </a:buClr>
              <a:buSzPct val="100000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Compute, graph and discuss posterior parameters for the model</a:t>
            </a:r>
          </a:p>
          <a:p>
            <a:pPr marL="563563" indent="-457200">
              <a:spcBef>
                <a:spcPts val="800"/>
              </a:spcBef>
              <a:buClr>
                <a:srgbClr val="000000"/>
              </a:buClr>
              <a:buSzPct val="100000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Construct a logistic curve to predict the median drop out rate as a function of log(H).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3F987-C5FC-0E68-5A8A-A1ADCCC80075}"/>
              </a:ext>
            </a:extLst>
          </p:cNvPr>
          <p:cNvSpPr txBox="1"/>
          <p:nvPr/>
        </p:nvSpPr>
        <p:spPr>
          <a:xfrm>
            <a:off x="13494" y="6433989"/>
            <a:ext cx="666162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50" b="0" i="0" baseline="30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Tvedebrink</a:t>
            </a:r>
            <a:r>
              <a:rPr lang="en-US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Eriksen, </a:t>
            </a:r>
            <a:r>
              <a:rPr lang="en-US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Asplund</a:t>
            </a:r>
            <a:r>
              <a:rPr lang="en-US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Mogensen</a:t>
            </a:r>
            <a:r>
              <a:rPr lang="en-US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Morling</a:t>
            </a:r>
            <a:r>
              <a:rPr lang="en-US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Allelic drop-out probabilities estimated by logistic regression—Further considerations and practical implementation. Forensic Science International: Genetics 6 (2012) 263–267.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371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7CDFE6-CCE0-58C1-B556-A124EDF670AA}"/>
              </a:ext>
            </a:extLst>
          </p:cNvPr>
          <p:cNvSpPr/>
          <p:nvPr/>
        </p:nvSpPr>
        <p:spPr>
          <a:xfrm>
            <a:off x="959722" y="1863110"/>
            <a:ext cx="7151530" cy="203132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bayesutils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logH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 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as.numeric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(dropout.info$D8[,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dirty="0" err="1">
                <a:solidFill>
                  <a:srgbClr val="00B050"/>
                </a:solidFill>
                <a:latin typeface="Courier"/>
                <a:cs typeface="Courier"/>
              </a:rPr>
              <a:t>logH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])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dropout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as.numeric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(dropout.info$D8[,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"dropout"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])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fit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glm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(dropout ~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logH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, family=binomial)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summary(fit)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9C080F0-4328-5E67-1774-4ED934C76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-7818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Example: Bayesian Logistic Regression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6A6BA-43F2-0208-AB5B-29272E7B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4FAAFA-02B6-3989-C6DF-ACA95D54A343}"/>
              </a:ext>
            </a:extLst>
          </p:cNvPr>
          <p:cNvSpPr txBox="1"/>
          <p:nvPr/>
        </p:nvSpPr>
        <p:spPr>
          <a:xfrm>
            <a:off x="2744899" y="1363692"/>
            <a:ext cx="329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Frequentist 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F5C52-4804-7F85-B917-92A55D80D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7" y="4516408"/>
            <a:ext cx="7404100" cy="195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A2B1D9-8A36-455D-2567-15F4CD26ABC2}"/>
              </a:ext>
            </a:extLst>
          </p:cNvPr>
          <p:cNvSpPr txBox="1"/>
          <p:nvPr/>
        </p:nvSpPr>
        <p:spPr>
          <a:xfrm>
            <a:off x="3326169" y="3894435"/>
            <a:ext cx="2130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ex3_dropout_freq.R</a:t>
            </a:r>
          </a:p>
        </p:txBody>
      </p:sp>
    </p:spTree>
    <p:extLst>
      <p:ext uri="{BB962C8B-B14F-4D97-AF65-F5344CB8AC3E}">
        <p14:creationId xmlns:p14="http://schemas.microsoft.com/office/powerpoint/2010/main" val="1552250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7CDFE6-CCE0-58C1-B556-A124EDF670AA}"/>
              </a:ext>
            </a:extLst>
          </p:cNvPr>
          <p:cNvSpPr/>
          <p:nvPr/>
        </p:nvSpPr>
        <p:spPr>
          <a:xfrm>
            <a:off x="735171" y="1314470"/>
            <a:ext cx="7700645" cy="544764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Courier"/>
                <a:cs typeface="Courier"/>
              </a:rPr>
              <a:t>data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int&lt;lower=1&gt;  n;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int&lt;lower=1&gt;  p;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matrix[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n,p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]   X;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real          y[n];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int&lt;lower=1&gt;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nu_alpha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real        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mu_alpha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real&lt;lower=0&gt;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sig_alpha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int&lt;lower=1&gt;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nu_beta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real        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mu_beta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real&lt;lower=0&gt;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sig_beta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solidFill>
                  <a:schemeClr val="accent6"/>
                </a:solidFill>
                <a:latin typeface="Courier"/>
                <a:cs typeface="Courier"/>
              </a:rPr>
              <a:t>parameters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real          alpha;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vector[p]     beta;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solidFill>
                  <a:schemeClr val="accent6"/>
                </a:solidFill>
                <a:latin typeface="Courier"/>
                <a:cs typeface="Courier"/>
              </a:rPr>
              <a:t>model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{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//Priors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target +=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student_t_lpdf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(alpha |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nu_alpha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mu_alpha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sig_alpha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for(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in 1:p) {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target +=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student_t_lpdf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(beta[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] |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nu_beta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mu_beta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sig_beta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} 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//Likelihood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for(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in 1:n) {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target +=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bernoulli_logit_lpmf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(y[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] | alpha +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dot_product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(beta, X[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,]) );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}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9C080F0-4328-5E67-1774-4ED934C76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-7818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Example: Bayesian Logistic Regression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6A6BA-43F2-0208-AB5B-29272E7B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4FAAFA-02B6-3989-C6DF-ACA95D54A343}"/>
              </a:ext>
            </a:extLst>
          </p:cNvPr>
          <p:cNvSpPr txBox="1"/>
          <p:nvPr/>
        </p:nvSpPr>
        <p:spPr>
          <a:xfrm>
            <a:off x="3888515" y="93464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BCCA0-92D4-3F2B-FD59-1F4D10E5801E}"/>
              </a:ext>
            </a:extLst>
          </p:cNvPr>
          <p:cNvSpPr txBox="1"/>
          <p:nvPr/>
        </p:nvSpPr>
        <p:spPr>
          <a:xfrm>
            <a:off x="5074920" y="2663190"/>
            <a:ext cx="2388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logistic_regression.stan</a:t>
            </a:r>
            <a:endParaRPr lang="en-US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85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923461"/>
            <a:ext cx="8686800" cy="8418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Review: simple univariate linear model (LM):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Basic Linear 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42164"/>
          <a:stretch/>
        </p:blipFill>
        <p:spPr>
          <a:xfrm>
            <a:off x="1168400" y="1955800"/>
            <a:ext cx="3937000" cy="5207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286000" y="2565400"/>
            <a:ext cx="393700" cy="1028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679700" y="2565400"/>
            <a:ext cx="584200" cy="1028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981200" y="3086100"/>
            <a:ext cx="495300" cy="27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62724" y="3148568"/>
            <a:ext cx="1081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intercept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17162" y="3503131"/>
            <a:ext cx="249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regression coefficients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3810000" y="2476500"/>
            <a:ext cx="327969" cy="67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047427" y="2990378"/>
            <a:ext cx="2890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explanatory </a:t>
            </a:r>
            <a:r>
              <a:rPr lang="en-US" sz="2000" dirty="0">
                <a:latin typeface="Times New Roman"/>
                <a:cs typeface="Times New Roman"/>
              </a:rPr>
              <a:t>or</a:t>
            </a:r>
            <a:r>
              <a:rPr lang="en-US" sz="2000" b="1" dirty="0">
                <a:latin typeface="Times New Roman"/>
                <a:cs typeface="Times New Roman"/>
              </a:rPr>
              <a:t> predictor</a:t>
            </a:r>
          </a:p>
          <a:p>
            <a:r>
              <a:rPr lang="en-US" sz="2000" dirty="0">
                <a:latin typeface="Times New Roman"/>
                <a:cs typeface="Times New Roman"/>
              </a:rPr>
              <a:t>variable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597" y="2684958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response</a:t>
            </a:r>
            <a:r>
              <a:rPr lang="en-US" sz="2000" dirty="0">
                <a:latin typeface="Times New Roman"/>
                <a:cs typeface="Times New Roman"/>
              </a:rPr>
              <a:t> variable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168400" y="2476500"/>
            <a:ext cx="101600" cy="33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3"/>
          <a:srcRect l="57836" t="1" b="-17073"/>
          <a:stretch/>
        </p:blipFill>
        <p:spPr>
          <a:xfrm>
            <a:off x="5105400" y="1955800"/>
            <a:ext cx="2870200" cy="6096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429824" y="2667000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error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4635500" y="2362200"/>
            <a:ext cx="0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6883400" y="2565400"/>
            <a:ext cx="0" cy="1325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237576" y="3895132"/>
            <a:ext cx="3677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In simple linear regression, error is assumed to be normally distributed with mean 0 and </a:t>
            </a:r>
            <a:r>
              <a:rPr lang="en-US" sz="2000" dirty="0" err="1">
                <a:latin typeface="Times New Roman"/>
                <a:cs typeface="Times New Roman"/>
              </a:rPr>
              <a:t>sd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σ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5796999"/>
            <a:ext cx="3721100" cy="5334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334434" y="4678483"/>
            <a:ext cx="3624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Estimated from the data</a:t>
            </a:r>
          </a:p>
        </p:txBody>
      </p:sp>
      <p:cxnSp>
        <p:nvCxnSpPr>
          <p:cNvPr id="63" name="Straight Arrow Connector 62"/>
          <p:cNvCxnSpPr>
            <a:stCxn id="60" idx="2"/>
          </p:cNvCxnSpPr>
          <p:nvPr/>
        </p:nvCxnSpPr>
        <p:spPr>
          <a:xfrm flipH="1">
            <a:off x="2476500" y="5201703"/>
            <a:ext cx="670239" cy="746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65" name="Straight Arrow Connector 11264"/>
          <p:cNvCxnSpPr>
            <a:stCxn id="60" idx="2"/>
          </p:cNvCxnSpPr>
          <p:nvPr/>
        </p:nvCxnSpPr>
        <p:spPr>
          <a:xfrm>
            <a:off x="3146739" y="5201703"/>
            <a:ext cx="117161" cy="595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68" name="Straight Arrow Connector 11267"/>
          <p:cNvCxnSpPr>
            <a:stCxn id="60" idx="2"/>
          </p:cNvCxnSpPr>
          <p:nvPr/>
        </p:nvCxnSpPr>
        <p:spPr>
          <a:xfrm>
            <a:off x="3146739" y="5201703"/>
            <a:ext cx="1392256" cy="746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30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5" grpId="0"/>
      <p:bldP spid="48" grpId="0"/>
      <p:bldP spid="50" grpId="0"/>
      <p:bldP spid="55" grpId="0"/>
      <p:bldP spid="61" grpId="0"/>
      <p:bldP spid="6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E1547A-5585-1679-DAE4-6A76357A95B3}"/>
              </a:ext>
            </a:extLst>
          </p:cNvPr>
          <p:cNvSpPr txBox="1"/>
          <p:nvPr/>
        </p:nvSpPr>
        <p:spPr>
          <a:xfrm>
            <a:off x="3817982" y="1193681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JAGS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C557E7-ABBF-3192-E4C9-925BE38B1A13}"/>
              </a:ext>
            </a:extLst>
          </p:cNvPr>
          <p:cNvSpPr/>
          <p:nvPr/>
        </p:nvSpPr>
        <p:spPr>
          <a:xfrm>
            <a:off x="1477962" y="1637388"/>
            <a:ext cx="6115049" cy="4278094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model{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Priors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alpha ~ dt(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mu_alpha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1/sig_alpha^2,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nu_alpha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for(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in 1:p)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  beta[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] ~ dt(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mu_beta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1/sig_beta^2,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nu_beta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}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Likelihood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for(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in 1:n) {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  logit(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ppi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]) &lt;- alpha +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inprod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(beta, X[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,])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  y[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] ~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dbin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ppi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], 1)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}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FFC19E-7985-0201-A983-1FE975566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-7818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Example: Bayesian Logistic Regression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26CD6-7EAB-6E15-90FD-DB283023B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9E73E5-B08E-17A1-4CD3-A530E8849408}"/>
              </a:ext>
            </a:extLst>
          </p:cNvPr>
          <p:cNvSpPr txBox="1"/>
          <p:nvPr/>
        </p:nvSpPr>
        <p:spPr>
          <a:xfrm>
            <a:off x="4789170" y="5383530"/>
            <a:ext cx="2388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logistic_regression.bug</a:t>
            </a:r>
            <a:endParaRPr lang="en-US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048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7CDFE6-CCE0-58C1-B556-A124EDF670AA}"/>
              </a:ext>
            </a:extLst>
          </p:cNvPr>
          <p:cNvSpPr/>
          <p:nvPr/>
        </p:nvSpPr>
        <p:spPr>
          <a:xfrm>
            <a:off x="266283" y="623798"/>
            <a:ext cx="8569107" cy="6017032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bayesutils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Extra options to set for Stan: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options(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mc.cores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4)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rstan_options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auto_write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TRUE)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Load a Stan model: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stan.code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&lt;- paste(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readLines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system.file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"stan/</a:t>
            </a:r>
            <a:r>
              <a:rPr lang="en-US" sz="1100" dirty="0" err="1">
                <a:solidFill>
                  <a:srgbClr val="00B050"/>
                </a:solidFill>
                <a:latin typeface="Courier"/>
                <a:cs typeface="Courier"/>
              </a:rPr>
              <a:t>logistic_regression.stan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package = 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                                                             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 err="1">
                <a:solidFill>
                  <a:srgbClr val="00B050"/>
                </a:solidFill>
                <a:latin typeface="Courier"/>
                <a:cs typeface="Courier"/>
              </a:rPr>
              <a:t>bayesutils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)),collapse=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'\n'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Translate Stan code into C++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model.c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stanc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model_code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stan.code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model_name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'model'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verbose=T)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Compile the Stan C++ model: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sm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stan_model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stanc_ret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model.c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verbose = T)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Data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X       &lt;-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as.matrix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(dropout.info$D8[,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 err="1">
                <a:solidFill>
                  <a:srgbClr val="00B050"/>
                </a:solidFill>
                <a:latin typeface="Courier"/>
                <a:cs typeface="Courier"/>
              </a:rPr>
              <a:t>logH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])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dropout &lt;- dropout.info$D8[,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"dropout"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]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&lt;- list(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"n"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 =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nrow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(X),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"p"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 =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ncol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(X),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"X"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 = X,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"y"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 = dropout,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 err="1">
                <a:solidFill>
                  <a:srgbClr val="00B050"/>
                </a:solidFill>
                <a:latin typeface="Courier"/>
                <a:cs typeface="Courier"/>
              </a:rPr>
              <a:t>nu_alpha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= 3,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 err="1">
                <a:solidFill>
                  <a:srgbClr val="00B050"/>
                </a:solidFill>
                <a:latin typeface="Courier"/>
                <a:cs typeface="Courier"/>
              </a:rPr>
              <a:t>mu_alpha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= 0,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 err="1">
                <a:solidFill>
                  <a:srgbClr val="00B050"/>
                </a:solidFill>
                <a:latin typeface="Courier"/>
                <a:cs typeface="Courier"/>
              </a:rPr>
              <a:t>sig_alpha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10,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 err="1">
                <a:solidFill>
                  <a:srgbClr val="00B050"/>
                </a:solidFill>
                <a:latin typeface="Courier"/>
                <a:cs typeface="Courier"/>
              </a:rPr>
              <a:t>nu_beta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= 3,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 err="1">
                <a:solidFill>
                  <a:srgbClr val="00B050"/>
                </a:solidFill>
                <a:latin typeface="Courier"/>
                <a:cs typeface="Courier"/>
              </a:rPr>
              <a:t>mu_beta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= 0,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 err="1">
                <a:solidFill>
                  <a:srgbClr val="00B050"/>
                </a:solidFill>
                <a:latin typeface="Courier"/>
                <a:cs typeface="Courier"/>
              </a:rPr>
              <a:t>sig_beta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= 10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Run the model: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fit &lt;- sampling(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sm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data =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iter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=50000, thin = 10, chains = 4)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fit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6A6BA-43F2-0208-AB5B-29272E7B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16B23F-4D00-8988-01B5-2B11DAC4C1A3}"/>
              </a:ext>
            </a:extLst>
          </p:cNvPr>
          <p:cNvSpPr txBox="1"/>
          <p:nvPr/>
        </p:nvSpPr>
        <p:spPr>
          <a:xfrm>
            <a:off x="3793693" y="32519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Stan code: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68D12-7148-A9F3-F5D7-EB2D42F19E4C}"/>
              </a:ext>
            </a:extLst>
          </p:cNvPr>
          <p:cNvSpPr txBox="1"/>
          <p:nvPr/>
        </p:nvSpPr>
        <p:spPr>
          <a:xfrm>
            <a:off x="5314950" y="4215884"/>
            <a:ext cx="2503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ex3_dropout_STAN.R</a:t>
            </a:r>
          </a:p>
        </p:txBody>
      </p:sp>
    </p:spTree>
    <p:extLst>
      <p:ext uri="{BB962C8B-B14F-4D97-AF65-F5344CB8AC3E}">
        <p14:creationId xmlns:p14="http://schemas.microsoft.com/office/powerpoint/2010/main" val="381597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7CDFE6-CCE0-58C1-B556-A124EDF670AA}"/>
              </a:ext>
            </a:extLst>
          </p:cNvPr>
          <p:cNvSpPr/>
          <p:nvPr/>
        </p:nvSpPr>
        <p:spPr>
          <a:xfrm>
            <a:off x="300940" y="615379"/>
            <a:ext cx="8569107" cy="618630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bayesutils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Data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X      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as.matrix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(dropout.info$D8[,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200" dirty="0" err="1">
                <a:solidFill>
                  <a:srgbClr val="00B050"/>
                </a:solidFill>
                <a:latin typeface="Courier"/>
                <a:cs typeface="Courier"/>
              </a:rPr>
              <a:t>logH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])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dropout &lt;- dropout.info$D8[,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"dropout"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]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&lt;- list(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"n"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   =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nrow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(X),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"p"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   =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ncol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(X),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"X"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   = X,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"y"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   = dropout,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200" dirty="0" err="1">
                <a:solidFill>
                  <a:srgbClr val="00B050"/>
                </a:solidFill>
                <a:latin typeface="Courier"/>
                <a:cs typeface="Courier"/>
              </a:rPr>
              <a:t>nu_alpha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= 3,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200" dirty="0" err="1">
                <a:solidFill>
                  <a:srgbClr val="00B050"/>
                </a:solidFill>
                <a:latin typeface="Courier"/>
                <a:cs typeface="Courier"/>
              </a:rPr>
              <a:t>mu_alpha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= 0,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200" dirty="0" err="1">
                <a:solidFill>
                  <a:srgbClr val="00B050"/>
                </a:solidFill>
                <a:latin typeface="Courier"/>
                <a:cs typeface="Courier"/>
              </a:rPr>
              <a:t>sig_alpha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10,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200" dirty="0" err="1">
                <a:solidFill>
                  <a:srgbClr val="00B050"/>
                </a:solidFill>
                <a:latin typeface="Courier"/>
                <a:cs typeface="Courier"/>
              </a:rPr>
              <a:t>nu_beta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= 3,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200" dirty="0" err="1">
                <a:solidFill>
                  <a:srgbClr val="00B050"/>
                </a:solidFill>
                <a:latin typeface="Courier"/>
                <a:cs typeface="Courier"/>
              </a:rPr>
              <a:t>mu_beta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= 0,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200" dirty="0" err="1">
                <a:solidFill>
                  <a:srgbClr val="00B050"/>
                </a:solidFill>
                <a:latin typeface="Courier"/>
                <a:cs typeface="Courier"/>
              </a:rPr>
              <a:t>sig_beta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= 10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inits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function (){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list(alpha=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rnorm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(1), beta=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rnorm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ncol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(X)))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#Run the model: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fit &lt;- jags(data=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inits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inits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parameters.to.save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c(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"alpha"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"beta"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200" dirty="0" err="1">
                <a:solidFill>
                  <a:srgbClr val="00B050"/>
                </a:solidFill>
                <a:latin typeface="Courier"/>
                <a:cs typeface="Courier"/>
              </a:rPr>
              <a:t>ppi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),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n.iter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=20000,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n.burnin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500,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n.thin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10,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n.chains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=4,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model.file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system.file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"jags/</a:t>
            </a:r>
            <a:r>
              <a:rPr lang="en-US" sz="1200" dirty="0" err="1">
                <a:solidFill>
                  <a:srgbClr val="00B050"/>
                </a:solidFill>
                <a:latin typeface="Courier"/>
                <a:cs typeface="Courier"/>
              </a:rPr>
              <a:t>logistic_regression.bug.R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                                                             package = 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200" dirty="0" err="1">
                <a:solidFill>
                  <a:srgbClr val="00B050"/>
                </a:solidFill>
                <a:latin typeface="Courier"/>
                <a:cs typeface="Courier"/>
              </a:rPr>
              <a:t>bayesutils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fit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6A6BA-43F2-0208-AB5B-29272E7B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16B23F-4D00-8988-01B5-2B11DAC4C1A3}"/>
              </a:ext>
            </a:extLst>
          </p:cNvPr>
          <p:cNvSpPr txBox="1"/>
          <p:nvPr/>
        </p:nvSpPr>
        <p:spPr>
          <a:xfrm>
            <a:off x="3652517" y="24604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JAGS 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ED404-531A-EDDB-A47F-9DB21816D6D5}"/>
              </a:ext>
            </a:extLst>
          </p:cNvPr>
          <p:cNvSpPr txBox="1"/>
          <p:nvPr/>
        </p:nvSpPr>
        <p:spPr>
          <a:xfrm>
            <a:off x="5212080" y="2672834"/>
            <a:ext cx="2473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ex3_dropout_JAGS.R</a:t>
            </a:r>
          </a:p>
        </p:txBody>
      </p:sp>
    </p:spTree>
    <p:extLst>
      <p:ext uri="{BB962C8B-B14F-4D97-AF65-F5344CB8AC3E}">
        <p14:creationId xmlns:p14="http://schemas.microsoft.com/office/powerpoint/2010/main" val="1796215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7CDFE6-CCE0-58C1-B556-A124EDF670AA}"/>
              </a:ext>
            </a:extLst>
          </p:cNvPr>
          <p:cNvSpPr/>
          <p:nvPr/>
        </p:nvSpPr>
        <p:spPr>
          <a:xfrm>
            <a:off x="348615" y="1115288"/>
            <a:ext cx="8286750" cy="526297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params.chains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extract.params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(fit,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by.chainQ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T)</a:t>
            </a: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mcmc_trace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params.chains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, pars = c("alpha", "beta", "sigma"))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mcmc_pairs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params.chains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regex_pars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c(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"alpha"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"beta"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Examine posteriors: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params.mat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extract.params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(fit,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as.matrixQ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T)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mcmc_areas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params.mat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prob = 0.95,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regex_pars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c(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"alpha"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"beta"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Plot the logistic curve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colnames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params.mat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alpha  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params.mat$alpha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beta    &lt;- params.mat$beta.1.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For Stan</a:t>
            </a: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#beta   &lt;-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params.mat$beta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   # For JAGS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num.sim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length(alpha)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H   &lt;- seq(from=1, to=6000,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=1000)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eta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sapply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(1:num.sim, function(xx){ alpha[xx] + beta[xx]*log(H) })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dim(eta)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eta.med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apply(eta, MARGIN = 1, FUN = median)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ppi.med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exp(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eta.med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)/(1+exp(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eta.med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plot(log(H),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eta.med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main=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"Log Odds"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plot(log(H),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ppi.med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main=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"Logistic Curve"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ylab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(dropout)"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"l"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plot(H,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ppi.med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6A6BA-43F2-0208-AB5B-29272E7B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16B23F-4D00-8988-01B5-2B11DAC4C1A3}"/>
              </a:ext>
            </a:extLst>
          </p:cNvPr>
          <p:cNvSpPr txBox="1"/>
          <p:nvPr/>
        </p:nvSpPr>
        <p:spPr>
          <a:xfrm>
            <a:off x="3944404" y="52036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</a:p>
        </p:txBody>
      </p:sp>
    </p:spTree>
    <p:extLst>
      <p:ext uri="{BB962C8B-B14F-4D97-AF65-F5344CB8AC3E}">
        <p14:creationId xmlns:p14="http://schemas.microsoft.com/office/powerpoint/2010/main" val="867967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128AA8-04E8-3602-7473-9E7C9E89D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" y="1652270"/>
            <a:ext cx="3971994" cy="3566160"/>
          </a:xfrm>
          <a:prstGeom prst="rect">
            <a:avLst/>
          </a:prstGeom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D8D31FD9-65E6-8E08-5DF1-0B96B3D4D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-7818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Example: Bayesian Logistic Regression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E8F50-F0A1-0648-2B7B-700EAAC53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111DDD-3809-AF64-E571-5502688BD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550" y="1222177"/>
            <a:ext cx="4617720" cy="468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77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9020CCC-B1E1-1DFE-0E76-BD30ABF1D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72192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Bayesian Poisson 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5AED1D-C758-FDB3-C4A7-BA21B8BCB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B6B614-C40C-5E9E-B6A0-1E41C657C2A3}"/>
              </a:ext>
            </a:extLst>
          </p:cNvPr>
          <p:cNvSpPr txBox="1"/>
          <p:nvPr/>
        </p:nvSpPr>
        <p:spPr>
          <a:xfrm>
            <a:off x="207219" y="1199317"/>
            <a:ext cx="883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regression: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D7612-FF6A-17AE-8EBF-2FF48E42E057}"/>
              </a:ext>
            </a:extLst>
          </p:cNvPr>
          <p:cNvSpPr txBox="1"/>
          <p:nvPr/>
        </p:nvSpPr>
        <p:spPr>
          <a:xfrm>
            <a:off x="711358" y="1855175"/>
            <a:ext cx="78940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count data with no upper limit on the number of trials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8BA10-6A6E-8018-FEDD-D0CB488DA25A}"/>
              </a:ext>
            </a:extLst>
          </p:cNvPr>
          <p:cNvSpPr txBox="1"/>
          <p:nvPr/>
        </p:nvSpPr>
        <p:spPr>
          <a:xfrm>
            <a:off x="711358" y="3474088"/>
            <a:ext cx="7312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mean, </a:t>
            </a:r>
            <a:r>
              <a:rPr lang="en-US" sz="2200" dirty="0">
                <a:latin typeface="Symbol" pitchFamily="2" charset="2"/>
                <a:cs typeface="Times New Roman" panose="02020603050405020304" pitchFamily="18" charset="0"/>
              </a:rPr>
              <a:t>m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the rate of “success” </a:t>
            </a:r>
            <a:r>
              <a:rPr lang="en-US" sz="2200" dirty="0">
                <a:latin typeface="Symbol" pitchFamily="2" charset="2"/>
                <a:cs typeface="Times New Roman" panose="02020603050405020304" pitchFamily="18" charset="0"/>
              </a:rPr>
              <a:t>l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a series of Bernoulli trials i.e. </a:t>
            </a:r>
            <a:r>
              <a:rPr lang="en-US" sz="2200" dirty="0">
                <a:latin typeface="Symbol" pitchFamily="2" charset="2"/>
                <a:cs typeface="Times New Roman" panose="02020603050405020304" pitchFamily="18" charset="0"/>
              </a:rPr>
              <a:t>m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>
                <a:latin typeface="Symbol" pitchFamily="2" charset="2"/>
                <a:cs typeface="Times New Roman" panose="02020603050405020304" pitchFamily="18" charset="0"/>
              </a:rPr>
              <a:t>l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200" dirty="0">
              <a:latin typeface="Symbol" pitchFamily="2" charset="2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F1568D-D0E9-E2D7-6AD2-C0DCE5BE8CE3}"/>
              </a:ext>
            </a:extLst>
          </p:cNvPr>
          <p:cNvSpPr txBox="1"/>
          <p:nvPr/>
        </p:nvSpPr>
        <p:spPr>
          <a:xfrm>
            <a:off x="711358" y="4571939"/>
            <a:ext cx="7975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transform </a:t>
            </a:r>
            <a:r>
              <a:rPr lang="en-US" sz="2200" dirty="0">
                <a:latin typeface="Symbol" pitchFamily="2" charset="2"/>
                <a:cs typeface="Times New Roman" panose="02020603050405020304" pitchFamily="18" charset="0"/>
              </a:rPr>
              <a:t>l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equate to a linear function of inputs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and a possible constant “offset” (log base rate).</a:t>
            </a:r>
            <a:endParaRPr lang="en-US" sz="2200" dirty="0">
              <a:latin typeface="Symbol" pitchFamily="2" charset="2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648F9-56AC-5E68-0F86-B9B1EEC78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552" y="2675393"/>
            <a:ext cx="2346148" cy="347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7C5D8D-03FD-9438-BBF9-75A1C06C2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550" y="5566410"/>
            <a:ext cx="6241310" cy="96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54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96A6BA-43F2-0208-AB5B-29272E7B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1470D0-8862-EB6B-C448-FA9E46824EBA}"/>
              </a:ext>
            </a:extLst>
          </p:cNvPr>
          <p:cNvSpPr txBox="1"/>
          <p:nvPr/>
        </p:nvSpPr>
        <p:spPr>
          <a:xfrm>
            <a:off x="5789829" y="3429000"/>
            <a:ext cx="2923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DAG for generic-</a:t>
            </a:r>
            <a:r>
              <a:rPr lang="en-US" sz="2400" dirty="0" err="1">
                <a:latin typeface="Times New Roman"/>
                <a:cs typeface="Times New Roman"/>
              </a:rPr>
              <a:t>ish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poisson</a:t>
            </a:r>
            <a:r>
              <a:rPr lang="en-US" sz="2400" dirty="0">
                <a:latin typeface="Times New Roman"/>
                <a:cs typeface="Times New Roman"/>
              </a:rPr>
              <a:t> regression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BBAC05-325A-C433-2501-DB9196BEA4A8}"/>
              </a:ext>
            </a:extLst>
          </p:cNvPr>
          <p:cNvSpPr>
            <a:spLocks/>
          </p:cNvSpPr>
          <p:nvPr/>
        </p:nvSpPr>
        <p:spPr>
          <a:xfrm>
            <a:off x="571501" y="2103120"/>
            <a:ext cx="4797068" cy="4351308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4E57CC-EE62-9F80-8C3F-0C732F90827C}"/>
              </a:ext>
            </a:extLst>
          </p:cNvPr>
          <p:cNvCxnSpPr>
            <a:cxnSpLocks/>
            <a:stCxn id="29" idx="4"/>
          </p:cNvCxnSpPr>
          <p:nvPr/>
        </p:nvCxnSpPr>
        <p:spPr>
          <a:xfrm flipH="1">
            <a:off x="4181284" y="1995064"/>
            <a:ext cx="277585" cy="133858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1FD7E9-54D4-A652-DB93-6D7CB456E4D0}"/>
              </a:ext>
            </a:extLst>
          </p:cNvPr>
          <p:cNvCxnSpPr>
            <a:cxnSpLocks/>
          </p:cNvCxnSpPr>
          <p:nvPr/>
        </p:nvCxnSpPr>
        <p:spPr>
          <a:xfrm>
            <a:off x="3789469" y="4174427"/>
            <a:ext cx="0" cy="101016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4198F0-CBA5-3614-2445-A9FD8C757C9E}"/>
              </a:ext>
            </a:extLst>
          </p:cNvPr>
          <p:cNvSpPr txBox="1"/>
          <p:nvPr/>
        </p:nvSpPr>
        <p:spPr>
          <a:xfrm>
            <a:off x="3577089" y="5123554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err="1">
                <a:latin typeface="Times New Roman"/>
                <a:cs typeface="Times New Roman"/>
              </a:rPr>
              <a:t>y</a:t>
            </a:r>
            <a:r>
              <a:rPr lang="en-US" sz="3600" i="1" baseline="-25000" dirty="0" err="1">
                <a:latin typeface="Times New Roman"/>
                <a:cs typeface="Times New Roman"/>
              </a:rPr>
              <a:t>i</a:t>
            </a:r>
            <a:endParaRPr lang="en-US" sz="3600" i="1" baseline="-25000" dirty="0">
              <a:latin typeface="Times New Roman"/>
              <a:cs typeface="Times New Roman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634A81-D4A3-27B1-C04F-E941E8BD38F8}"/>
              </a:ext>
            </a:extLst>
          </p:cNvPr>
          <p:cNvCxnSpPr>
            <a:cxnSpLocks/>
          </p:cNvCxnSpPr>
          <p:nvPr/>
        </p:nvCxnSpPr>
        <p:spPr>
          <a:xfrm>
            <a:off x="1829119" y="3729408"/>
            <a:ext cx="606796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EBA921E-4620-3D3A-0D0C-61A22A483A34}"/>
              </a:ext>
            </a:extLst>
          </p:cNvPr>
          <p:cNvSpPr>
            <a:spLocks noChangeAspect="1"/>
          </p:cNvSpPr>
          <p:nvPr/>
        </p:nvSpPr>
        <p:spPr>
          <a:xfrm>
            <a:off x="4072211" y="1221749"/>
            <a:ext cx="773315" cy="773315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C290AB4-E69E-7387-7724-39B5266D49FB}"/>
              </a:ext>
            </a:extLst>
          </p:cNvPr>
          <p:cNvSpPr>
            <a:spLocks/>
          </p:cNvSpPr>
          <p:nvPr/>
        </p:nvSpPr>
        <p:spPr>
          <a:xfrm>
            <a:off x="2454519" y="3333652"/>
            <a:ext cx="2808253" cy="834364"/>
          </a:xfrm>
          <a:prstGeom prst="ellipse">
            <a:avLst/>
          </a:prstGeom>
          <a:noFill/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AD04CD6-FC02-74F8-9A4A-E3D1833B0173}"/>
              </a:ext>
            </a:extLst>
          </p:cNvPr>
          <p:cNvSpPr>
            <a:spLocks noChangeAspect="1"/>
          </p:cNvSpPr>
          <p:nvPr/>
        </p:nvSpPr>
        <p:spPr>
          <a:xfrm>
            <a:off x="3408060" y="5175184"/>
            <a:ext cx="773315" cy="773315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C86165-27BE-E4DE-4FBD-8335715E683A}"/>
              </a:ext>
            </a:extLst>
          </p:cNvPr>
          <p:cNvSpPr txBox="1"/>
          <p:nvPr/>
        </p:nvSpPr>
        <p:spPr>
          <a:xfrm>
            <a:off x="1216006" y="3316050"/>
            <a:ext cx="50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latin typeface="Times New Roman"/>
                <a:cs typeface="Times New Roman"/>
              </a:rPr>
              <a:t>x</a:t>
            </a:r>
            <a:r>
              <a:rPr lang="en-US" sz="3600" i="1" baseline="-250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F83A13-33DC-1F81-0A26-DBB1A044B293}"/>
              </a:ext>
            </a:extLst>
          </p:cNvPr>
          <p:cNvSpPr>
            <a:spLocks noChangeAspect="1"/>
          </p:cNvSpPr>
          <p:nvPr/>
        </p:nvSpPr>
        <p:spPr>
          <a:xfrm>
            <a:off x="1046977" y="3367680"/>
            <a:ext cx="773315" cy="773315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1EBC5A-5B16-A87D-ED4F-4816450BB4D8}"/>
              </a:ext>
            </a:extLst>
          </p:cNvPr>
          <p:cNvSpPr txBox="1"/>
          <p:nvPr/>
        </p:nvSpPr>
        <p:spPr>
          <a:xfrm>
            <a:off x="4239898" y="1232559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Symbol" charset="2"/>
                <a:cs typeface="Symbol" charset="2"/>
              </a:rPr>
              <a:t>b</a:t>
            </a:r>
            <a:endParaRPr lang="en-US" sz="3600" b="1" baseline="30000" dirty="0">
              <a:latin typeface="Symbol" charset="2"/>
              <a:cs typeface="Symbol" charset="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D179E4-3BAB-57F2-9FAB-BE4B18049FBD}"/>
              </a:ext>
            </a:extLst>
          </p:cNvPr>
          <p:cNvSpPr txBox="1"/>
          <p:nvPr/>
        </p:nvSpPr>
        <p:spPr>
          <a:xfrm>
            <a:off x="2518113" y="3501504"/>
            <a:ext cx="2711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log(</a:t>
            </a:r>
            <a:r>
              <a:rPr lang="en-US" sz="2400" dirty="0">
                <a:latin typeface="Symbol" pitchFamily="2" charset="2"/>
                <a:cs typeface="Times New Roman"/>
              </a:rPr>
              <a:t>l</a:t>
            </a:r>
            <a:r>
              <a:rPr lang="en-US" sz="2400" i="1" baseline="-25000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  <a:r>
              <a:rPr lang="en-US" sz="2400" i="1" dirty="0">
                <a:latin typeface="Times New Roman"/>
                <a:cs typeface="Times New Roman"/>
              </a:rPr>
              <a:t>= </a:t>
            </a:r>
            <a:r>
              <a:rPr lang="en-US" sz="2400" dirty="0" err="1">
                <a:latin typeface="Times New Roman"/>
                <a:cs typeface="Times New Roman"/>
              </a:rPr>
              <a:t>offset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i="1" dirty="0">
                <a:latin typeface="Times New Roman"/>
                <a:cs typeface="Times New Roman"/>
              </a:rPr>
              <a:t>+ </a:t>
            </a:r>
            <a:r>
              <a:rPr lang="en-US" sz="2400" b="1" i="1" dirty="0" err="1">
                <a:latin typeface="Times New Roman"/>
                <a:cs typeface="Times New Roman"/>
              </a:rPr>
              <a:t>x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b="1" dirty="0" err="1">
                <a:latin typeface="Symbol" pitchFamily="2" charset="2"/>
                <a:cs typeface="Times New Roman"/>
              </a:rPr>
              <a:t>b</a:t>
            </a:r>
            <a:endParaRPr lang="en-US" sz="2400" b="1" dirty="0">
              <a:latin typeface="Symbol" pitchFamily="2" charset="2"/>
              <a:cs typeface="Times New Roman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92EBA2D-022C-729D-23BD-EB629B6AC041}"/>
              </a:ext>
            </a:extLst>
          </p:cNvPr>
          <p:cNvCxnSpPr>
            <a:cxnSpLocks/>
          </p:cNvCxnSpPr>
          <p:nvPr/>
        </p:nvCxnSpPr>
        <p:spPr>
          <a:xfrm>
            <a:off x="2948940" y="2880360"/>
            <a:ext cx="212816" cy="48732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D79D59C-0146-9E21-D66B-C5C6CA0E7610}"/>
              </a:ext>
            </a:extLst>
          </p:cNvPr>
          <p:cNvSpPr txBox="1"/>
          <p:nvPr/>
        </p:nvSpPr>
        <p:spPr>
          <a:xfrm>
            <a:off x="4381445" y="6049022"/>
            <a:ext cx="9871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 = 1: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endParaRPr lang="en-US" sz="24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27B048-D13A-A731-2C62-609508D8C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213" y="1434023"/>
            <a:ext cx="3599651" cy="342824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71522B94-0102-3109-0EAD-CC4F1358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72192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Bayesian Poisson 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E20B04-D53C-5656-BA61-8827B7DB340A}"/>
              </a:ext>
            </a:extLst>
          </p:cNvPr>
          <p:cNvSpPr>
            <a:spLocks/>
          </p:cNvSpPr>
          <p:nvPr/>
        </p:nvSpPr>
        <p:spPr>
          <a:xfrm>
            <a:off x="2235648" y="2223664"/>
            <a:ext cx="1076431" cy="64008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E85766-5302-1538-F927-66920C75E018}"/>
              </a:ext>
            </a:extLst>
          </p:cNvPr>
          <p:cNvSpPr txBox="1"/>
          <p:nvPr/>
        </p:nvSpPr>
        <p:spPr>
          <a:xfrm>
            <a:off x="2251262" y="2266644"/>
            <a:ext cx="1095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1461E1C-F182-92F7-E073-2B01E015A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51" y="5461787"/>
            <a:ext cx="1729519" cy="2559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AD7AD61-BB86-4F05-0E3D-0ED7370D0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05" y="5896233"/>
            <a:ext cx="2475824" cy="31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47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B655CD2-1EC1-DA8F-1A37-9C00FA7B5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72192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Example: Bayesian Poisson Regression</a:t>
            </a:r>
            <a:endParaRPr lang="en-GB" sz="3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036C23-85BB-3709-9995-D888B7BB7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AE9F86-2619-3328-69B8-845F73CC9D25}"/>
              </a:ext>
            </a:extLst>
          </p:cNvPr>
          <p:cNvSpPr txBox="1"/>
          <p:nvPr/>
        </p:nvSpPr>
        <p:spPr>
          <a:xfrm>
            <a:off x="595947" y="1207315"/>
            <a:ext cx="795210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2007 Gelman et al. published a sophisticated analysis of data on  </a:t>
            </a:r>
            <a:r>
              <a:rPr lang="en-US" sz="2200" dirty="0">
                <a:effectLst/>
                <a:latin typeface="Times New Roman" panose="02020603050405020304" pitchFamily="18" charset="0"/>
              </a:rPr>
              <a:t>pedestrian stops by local law enforcement over a sample period of 15 </a:t>
            </a:r>
            <a:r>
              <a:rPr lang="en-US" sz="2200" dirty="0" err="1">
                <a:latin typeface="Times New Roman" panose="02020603050405020304" pitchFamily="18" charset="0"/>
              </a:rPr>
              <a:t>m</a:t>
            </a:r>
            <a:r>
              <a:rPr lang="en-US" sz="2200" dirty="0" err="1">
                <a:effectLst/>
                <a:latin typeface="Times New Roman" panose="02020603050405020304" pitchFamily="18" charset="0"/>
              </a:rPr>
              <a:t>onths</a:t>
            </a:r>
            <a:r>
              <a:rPr lang="en-US" sz="2200" baseline="30000" dirty="0" err="1">
                <a:effectLst/>
                <a:latin typeface="Times New Roman" panose="02020603050405020304" pitchFamily="18" charset="0"/>
              </a:rPr>
              <a:t>a</a:t>
            </a:r>
            <a:r>
              <a:rPr lang="en-US" sz="2200" dirty="0">
                <a:effectLst/>
                <a:latin typeface="Times New Roman" panose="02020603050405020304" pitchFamily="18" charset="0"/>
              </a:rPr>
              <a:t>. A modified/obscured portion of this data is contained in the frisk </a:t>
            </a:r>
            <a:r>
              <a:rPr lang="en-US" sz="2200" dirty="0" err="1">
                <a:effectLst/>
                <a:latin typeface="Times New Roman" panose="02020603050405020304" pitchFamily="18" charset="0"/>
              </a:rPr>
              <a:t>dataset</a:t>
            </a:r>
            <a:r>
              <a:rPr lang="en-US" sz="2200" baseline="30000" dirty="0" err="1">
                <a:effectLst/>
                <a:latin typeface="Times New Roman" panose="02020603050405020304" pitchFamily="18" charset="0"/>
              </a:rPr>
              <a:t>b</a:t>
            </a:r>
            <a:r>
              <a:rPr lang="en-US" sz="2200" dirty="0">
                <a:effectLst/>
                <a:latin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D32B-5FC0-2F91-637A-2CF9D6B8D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181612"/>
            <a:ext cx="8686800" cy="20450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563563" indent="-457200">
              <a:spcBef>
                <a:spcPts val="800"/>
              </a:spcBef>
              <a:buClr>
                <a:srgbClr val="000000"/>
              </a:buClr>
              <a:buSzPct val="100000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Preform a quick classical 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</a:rPr>
              <a:t>poisson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 regression for the mean stop rate as a function of ethnicity and precinct. Use log number of prior arrests per precinct as the offset.</a:t>
            </a:r>
          </a:p>
          <a:p>
            <a:pPr marL="563563" indent="-457200">
              <a:spcBef>
                <a:spcPts val="800"/>
              </a:spcBef>
              <a:buClr>
                <a:srgbClr val="000000"/>
              </a:buClr>
              <a:buSzPct val="100000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Compute posterior rates for each ethnicity/precinct combinations using an initial Bayesian 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</a:rPr>
              <a:t>poission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 regression</a:t>
            </a:r>
          </a:p>
          <a:p>
            <a:pPr marL="563563" indent="-457200">
              <a:spcBef>
                <a:spcPts val="800"/>
              </a:spcBef>
              <a:buClr>
                <a:srgbClr val="000000"/>
              </a:buClr>
              <a:buSzPct val="100000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Plot posterior median rates for each ethnicity/precinct combination.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F27B3-2CCA-6FB2-76F2-B0B807CF2054}"/>
              </a:ext>
            </a:extLst>
          </p:cNvPr>
          <p:cNvSpPr txBox="1"/>
          <p:nvPr/>
        </p:nvSpPr>
        <p:spPr>
          <a:xfrm>
            <a:off x="0" y="6549628"/>
            <a:ext cx="60693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://www.stat.columbia.edu/~gelman/arm/examples/police/frisk_with_noise.dat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55208-B10A-EC61-63DD-4F8DBC82A09F}"/>
              </a:ext>
            </a:extLst>
          </p:cNvPr>
          <p:cNvSpPr txBox="1"/>
          <p:nvPr/>
        </p:nvSpPr>
        <p:spPr>
          <a:xfrm>
            <a:off x="0" y="6275070"/>
            <a:ext cx="5221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://www.stat.columbia.edu/~gelman/research/published/frisk9.pdf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364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7CDFE6-CCE0-58C1-B556-A124EDF670AA}"/>
              </a:ext>
            </a:extLst>
          </p:cNvPr>
          <p:cNvSpPr/>
          <p:nvPr/>
        </p:nvSpPr>
        <p:spPr>
          <a:xfrm>
            <a:off x="102870" y="1977410"/>
            <a:ext cx="8926830" cy="269304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bayesutils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# Data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stops.dat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&lt;- aggregate(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cbind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(stops,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past.arrests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) ~ eth + precinct, data=frisk, sum)</a:t>
            </a: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stops     &lt;-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stops.dat$stops</a:t>
            </a:r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eth       &lt;-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stops.dat$eth</a:t>
            </a:r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precinct  &lt;-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stops.dat$precinct</a:t>
            </a:r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offset    &lt;- log(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stops.dat$past.arrests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fit &lt;-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glm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(formula = stops ~ factor(eth) + factor(precinct), offset=offset, </a:t>
            </a: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                                                            family=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poisson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summary(fit)</a:t>
            </a:r>
          </a:p>
          <a:p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9C080F0-4328-5E67-1774-4ED934C76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-7818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Example: Bayesian Poisson Regression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6A6BA-43F2-0208-AB5B-29272E7B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4FAAFA-02B6-3989-C6DF-ACA95D54A343}"/>
              </a:ext>
            </a:extLst>
          </p:cNvPr>
          <p:cNvSpPr txBox="1"/>
          <p:nvPr/>
        </p:nvSpPr>
        <p:spPr>
          <a:xfrm>
            <a:off x="2744899" y="1363692"/>
            <a:ext cx="325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Frequentist Poisson Regression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5EF191-7BD6-543E-99A6-CB0C7D1C36F8}"/>
              </a:ext>
            </a:extLst>
          </p:cNvPr>
          <p:cNvSpPr/>
          <p:nvPr/>
        </p:nvSpPr>
        <p:spPr>
          <a:xfrm>
            <a:off x="3017520" y="3669030"/>
            <a:ext cx="3086100" cy="4572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8A874C-79C2-CF3E-AD72-1052F333C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417" y="4914841"/>
            <a:ext cx="4163060" cy="1678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ACDF00-84CF-CE08-598B-29E25DC1823B}"/>
              </a:ext>
            </a:extLst>
          </p:cNvPr>
          <p:cNvSpPr txBox="1"/>
          <p:nvPr/>
        </p:nvSpPr>
        <p:spPr>
          <a:xfrm>
            <a:off x="7029450" y="5384896"/>
            <a:ext cx="1809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ex4_frisk_freq.R</a:t>
            </a:r>
          </a:p>
        </p:txBody>
      </p:sp>
    </p:spTree>
    <p:extLst>
      <p:ext uri="{BB962C8B-B14F-4D97-AF65-F5344CB8AC3E}">
        <p14:creationId xmlns:p14="http://schemas.microsoft.com/office/powerpoint/2010/main" val="2048227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7CDFE6-CCE0-58C1-B556-A124EDF670AA}"/>
              </a:ext>
            </a:extLst>
          </p:cNvPr>
          <p:cNvSpPr/>
          <p:nvPr/>
        </p:nvSpPr>
        <p:spPr>
          <a:xfrm>
            <a:off x="1404064" y="1399044"/>
            <a:ext cx="6362859" cy="452431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Courier"/>
                <a:cs typeface="Courier"/>
              </a:rPr>
              <a:t>data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int&lt;lower=1&gt; n;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int&lt;lower=1&gt; p;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matrix[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n,p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]  X;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int          y[n];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vector[n]    offset;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real       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nu_beta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real       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mu_beta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real       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sig_beta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solidFill>
                  <a:schemeClr val="accent6"/>
                </a:solidFill>
                <a:latin typeface="Courier"/>
                <a:cs typeface="Courier"/>
              </a:rPr>
              <a:t>parameters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vector[p] beta;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solidFill>
                  <a:schemeClr val="accent6"/>
                </a:solidFill>
                <a:latin typeface="Courier"/>
                <a:cs typeface="Courier"/>
              </a:rPr>
              <a:t>model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{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//Priors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for(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in 1:p) {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target +=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student_t_lpdf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(beta[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] |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nu_beta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mu_beta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sig_beta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}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/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/ Likelihood (computationally efficient form)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target +=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poisson_log_glm_lpmf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(y | X, offset, beta);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9C080F0-4328-5E67-1774-4ED934C76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-7818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Example: Bayesian Poisson Regression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6A6BA-43F2-0208-AB5B-29272E7B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4FAAFA-02B6-3989-C6DF-ACA95D54A343}"/>
              </a:ext>
            </a:extLst>
          </p:cNvPr>
          <p:cNvSpPr txBox="1"/>
          <p:nvPr/>
        </p:nvSpPr>
        <p:spPr>
          <a:xfrm>
            <a:off x="3888515" y="93464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25F52B-F171-168B-4544-4CFA96891508}"/>
              </a:ext>
            </a:extLst>
          </p:cNvPr>
          <p:cNvSpPr txBox="1"/>
          <p:nvPr/>
        </p:nvSpPr>
        <p:spPr>
          <a:xfrm>
            <a:off x="4743450" y="3244334"/>
            <a:ext cx="2411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poisson_regression.stan</a:t>
            </a:r>
            <a:endParaRPr lang="en-US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0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Basic Linear 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38" name="Group 37"/>
          <p:cNvGrpSpPr/>
          <p:nvPr/>
        </p:nvGrpSpPr>
        <p:grpSpPr>
          <a:xfrm>
            <a:off x="1409306" y="1428713"/>
            <a:ext cx="6038879" cy="4939376"/>
            <a:chOff x="3733800" y="2606212"/>
            <a:chExt cx="3811588" cy="32004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3735388" y="5805024"/>
              <a:ext cx="381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3"/>
            <p:cNvGrpSpPr>
              <a:grpSpLocks/>
            </p:cNvGrpSpPr>
            <p:nvPr/>
          </p:nvGrpSpPr>
          <p:grpSpPr bwMode="auto">
            <a:xfrm>
              <a:off x="4611688" y="2833224"/>
              <a:ext cx="2247900" cy="2776072"/>
              <a:chOff x="1258094" y="2362200"/>
              <a:chExt cx="2247900" cy="2776072"/>
            </a:xfrm>
          </p:grpSpPr>
          <p:sp>
            <p:nvSpPr>
              <p:cNvPr id="44" name="Plus 43"/>
              <p:cNvSpPr/>
              <p:nvPr/>
            </p:nvSpPr>
            <p:spPr>
              <a:xfrm>
                <a:off x="2096294" y="33909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5" name="Plus 44"/>
              <p:cNvSpPr/>
              <p:nvPr/>
            </p:nvSpPr>
            <p:spPr>
              <a:xfrm>
                <a:off x="2939256" y="41910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6" name="Plus 45"/>
              <p:cNvSpPr/>
              <p:nvPr/>
            </p:nvSpPr>
            <p:spPr>
              <a:xfrm flipV="1">
                <a:off x="3277394" y="23622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3" name="Plus 52"/>
              <p:cNvSpPr/>
              <p:nvPr/>
            </p:nvSpPr>
            <p:spPr>
              <a:xfrm>
                <a:off x="1943894" y="4566772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4" name="Plus 53"/>
              <p:cNvSpPr/>
              <p:nvPr/>
            </p:nvSpPr>
            <p:spPr>
              <a:xfrm>
                <a:off x="1715294" y="4909672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7" name="Plus 56"/>
              <p:cNvSpPr/>
              <p:nvPr/>
            </p:nvSpPr>
            <p:spPr>
              <a:xfrm>
                <a:off x="2650304" y="3121332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61" name="Plus 60"/>
              <p:cNvSpPr/>
              <p:nvPr/>
            </p:nvSpPr>
            <p:spPr>
              <a:xfrm>
                <a:off x="1258094" y="4681072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62" name="Plus 61"/>
              <p:cNvSpPr/>
              <p:nvPr/>
            </p:nvSpPr>
            <p:spPr>
              <a:xfrm>
                <a:off x="3277394" y="32766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 rot="5400000" flipH="1" flipV="1">
              <a:off x="2134394" y="4205618"/>
              <a:ext cx="3200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>
            <a:stCxn id="46" idx="3"/>
          </p:cNvCxnSpPr>
          <p:nvPr/>
        </p:nvCxnSpPr>
        <p:spPr>
          <a:xfrm flipH="1">
            <a:off x="6173536" y="2085123"/>
            <a:ext cx="7012" cy="7064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173536" y="2829338"/>
            <a:ext cx="0" cy="3987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87020" y="3281888"/>
            <a:ext cx="5791" cy="4628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5" idx="3"/>
          </p:cNvCxnSpPr>
          <p:nvPr/>
        </p:nvCxnSpPr>
        <p:spPr>
          <a:xfrm flipV="1">
            <a:off x="5644820" y="3303503"/>
            <a:ext cx="13207" cy="13448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4" idx="1"/>
          </p:cNvCxnSpPr>
          <p:nvPr/>
        </p:nvCxnSpPr>
        <p:spPr>
          <a:xfrm>
            <a:off x="4309276" y="3672779"/>
            <a:ext cx="3398" cy="9755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064000" y="5027734"/>
            <a:ext cx="0" cy="1764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4" idx="3"/>
          </p:cNvCxnSpPr>
          <p:nvPr/>
        </p:nvCxnSpPr>
        <p:spPr>
          <a:xfrm flipV="1">
            <a:off x="3705640" y="5357934"/>
            <a:ext cx="2760" cy="3995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1" idx="1"/>
          </p:cNvCxnSpPr>
          <p:nvPr/>
        </p:nvCxnSpPr>
        <p:spPr>
          <a:xfrm>
            <a:off x="2981276" y="5663982"/>
            <a:ext cx="0" cy="3995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766155" y="2014756"/>
            <a:ext cx="4161793" cy="4285237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99" y="1925856"/>
            <a:ext cx="3721100" cy="5334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978748" y="6152459"/>
            <a:ext cx="584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82748" y="1276313"/>
            <a:ext cx="598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Times New Roman"/>
                <a:cs typeface="Times New Roman"/>
              </a:rPr>
              <a:t>y</a:t>
            </a:r>
          </a:p>
        </p:txBody>
      </p:sp>
      <p:cxnSp>
        <p:nvCxnSpPr>
          <p:cNvPr id="11265" name="Straight Arrow Connector 11264"/>
          <p:cNvCxnSpPr/>
          <p:nvPr/>
        </p:nvCxnSpPr>
        <p:spPr>
          <a:xfrm>
            <a:off x="2032000" y="2459256"/>
            <a:ext cx="2261285" cy="2201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67" name="Right Brace 11266"/>
          <p:cNvSpPr/>
          <p:nvPr/>
        </p:nvSpPr>
        <p:spPr>
          <a:xfrm>
            <a:off x="4372678" y="3704788"/>
            <a:ext cx="341430" cy="89678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9" name="Picture 1126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50" y="3190325"/>
            <a:ext cx="342900" cy="304800"/>
          </a:xfrm>
          <a:prstGeom prst="rect">
            <a:avLst/>
          </a:prstGeom>
        </p:spPr>
      </p:pic>
      <p:pic>
        <p:nvPicPr>
          <p:cNvPr id="11271" name="Picture 1127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327" y="5148384"/>
            <a:ext cx="2209800" cy="385957"/>
          </a:xfrm>
          <a:prstGeom prst="rect">
            <a:avLst/>
          </a:prstGeom>
        </p:spPr>
      </p:pic>
      <p:cxnSp>
        <p:nvCxnSpPr>
          <p:cNvPr id="11273" name="Straight Connector 11272"/>
          <p:cNvCxnSpPr>
            <a:stCxn id="11267" idx="1"/>
          </p:cNvCxnSpPr>
          <p:nvPr/>
        </p:nvCxnSpPr>
        <p:spPr>
          <a:xfrm>
            <a:off x="4714108" y="4153182"/>
            <a:ext cx="0" cy="982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67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7CDFE6-CCE0-58C1-B556-A124EDF670AA}"/>
              </a:ext>
            </a:extLst>
          </p:cNvPr>
          <p:cNvSpPr/>
          <p:nvPr/>
        </p:nvSpPr>
        <p:spPr>
          <a:xfrm>
            <a:off x="718264" y="1311831"/>
            <a:ext cx="7435136" cy="4278094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model{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Priors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for(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in 1:p)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  beta[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] ~ dt(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mu_beta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1/sig_beta^2,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nu_beta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}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Likelihood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for(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in 1:n) {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  log(lambda[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]) &lt;- offset[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] +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inprod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(beta, X[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,])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  y[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] ~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dpois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(lambda[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])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}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9C080F0-4328-5E67-1774-4ED934C76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-7818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Example: Bayesian Poisson Regression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6A6BA-43F2-0208-AB5B-29272E7B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4FAAFA-02B6-3989-C6DF-ACA95D54A343}"/>
              </a:ext>
            </a:extLst>
          </p:cNvPr>
          <p:cNvSpPr txBox="1"/>
          <p:nvPr/>
        </p:nvSpPr>
        <p:spPr>
          <a:xfrm>
            <a:off x="3888515" y="934641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F897E-8A1E-7FC6-65B3-2B4367328DB2}"/>
              </a:ext>
            </a:extLst>
          </p:cNvPr>
          <p:cNvSpPr txBox="1"/>
          <p:nvPr/>
        </p:nvSpPr>
        <p:spPr>
          <a:xfrm>
            <a:off x="5474970" y="3059668"/>
            <a:ext cx="2411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poisson_regression.bug</a:t>
            </a:r>
            <a:endParaRPr lang="en-US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907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08C19D-209D-803E-83FC-B7E3D81DB03D}"/>
              </a:ext>
            </a:extLst>
          </p:cNvPr>
          <p:cNvSpPr/>
          <p:nvPr/>
        </p:nvSpPr>
        <p:spPr>
          <a:xfrm>
            <a:off x="266283" y="623798"/>
            <a:ext cx="8569107" cy="618630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bayesutils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Extra options to set for Stan: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options(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mc.cores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4)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rstan_options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auto_write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TRUE)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Load a Stan model: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stan.code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&lt;- paste(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readLines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system.file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"stan/</a:t>
            </a:r>
            <a:r>
              <a:rPr lang="en-US" sz="1100" dirty="0" err="1">
                <a:solidFill>
                  <a:srgbClr val="00B050"/>
                </a:solidFill>
                <a:latin typeface="Courier"/>
                <a:cs typeface="Courier"/>
              </a:rPr>
              <a:t>poisson_regression.stan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package = 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                                                             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 err="1">
                <a:solidFill>
                  <a:srgbClr val="00B050"/>
                </a:solidFill>
                <a:latin typeface="Courier"/>
                <a:cs typeface="Courier"/>
              </a:rPr>
              <a:t>bayesutils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)),collapse=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'\n'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Translate Stan code into C++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model.c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stanc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model_code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stan.code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model_name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'model'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verbose=T)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Compile the Stan C++ model: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sm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stan_model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stanc_ret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model.c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verbose = T)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Data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stops.dat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&lt;- aggregate(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cbind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(stops,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past.arrests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 ~ eth + precinct, data=frisk, sum)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stops     &lt;-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stops.dat$stops</a:t>
            </a:r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eth       &lt;-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stops.dat$eth</a:t>
            </a:r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precinct  &lt;-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stops.dat$precinct</a:t>
            </a:r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offset    &lt;- log(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stops.dat$past.arrests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X         &lt;-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model.matrix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(~ factor(eth) + factor(precinct))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dim(X)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&lt;- list(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"n"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 =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nrow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(X),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"p"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 =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ncol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(X),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"X"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 = X,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"y"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 = stops,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"offset"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= offset,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 err="1">
                <a:solidFill>
                  <a:srgbClr val="00B050"/>
                </a:solidFill>
                <a:latin typeface="Courier"/>
                <a:cs typeface="Courier"/>
              </a:rPr>
              <a:t>nu_beta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= 30,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 err="1">
                <a:solidFill>
                  <a:srgbClr val="00B050"/>
                </a:solidFill>
                <a:latin typeface="Courier"/>
                <a:cs typeface="Courier"/>
              </a:rPr>
              <a:t>mu_beta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= 0,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 err="1">
                <a:solidFill>
                  <a:srgbClr val="00B050"/>
                </a:solidFill>
                <a:latin typeface="Courier"/>
                <a:cs typeface="Courier"/>
              </a:rPr>
              <a:t>sig_beta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= 10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fit &lt;- sampling(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sm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data =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iter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=100000, thin = 10, chains = 4)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fit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73E1CA-723A-BCFE-23F7-A0E2C0A76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CC19CE-2044-BF40-B352-969E6A9673E2}"/>
              </a:ext>
            </a:extLst>
          </p:cNvPr>
          <p:cNvSpPr txBox="1"/>
          <p:nvPr/>
        </p:nvSpPr>
        <p:spPr>
          <a:xfrm>
            <a:off x="2764993" y="315912"/>
            <a:ext cx="387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Stan code (CAUTION-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slowish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F46EE30-03B2-36CE-F0C3-0F737F694A32}"/>
              </a:ext>
            </a:extLst>
          </p:cNvPr>
          <p:cNvSpPr/>
          <p:nvPr/>
        </p:nvSpPr>
        <p:spPr>
          <a:xfrm rot="13976823">
            <a:off x="2125980" y="4686301"/>
            <a:ext cx="1577340" cy="320040"/>
          </a:xfrm>
          <a:prstGeom prst="rightArrow">
            <a:avLst/>
          </a:prstGeom>
          <a:solidFill>
            <a:srgbClr val="0CFF14"/>
          </a:solidFill>
          <a:ln>
            <a:solidFill>
              <a:srgbClr val="0CFF1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52B0E-3490-ED7E-76C5-FE8549A6B5CC}"/>
              </a:ext>
            </a:extLst>
          </p:cNvPr>
          <p:cNvSpPr txBox="1"/>
          <p:nvPr/>
        </p:nvSpPr>
        <p:spPr>
          <a:xfrm>
            <a:off x="5337810" y="4947404"/>
            <a:ext cx="2045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ex4_frisk_STAN.R</a:t>
            </a:r>
          </a:p>
        </p:txBody>
      </p:sp>
    </p:spTree>
    <p:extLst>
      <p:ext uri="{BB962C8B-B14F-4D97-AF65-F5344CB8AC3E}">
        <p14:creationId xmlns:p14="http://schemas.microsoft.com/office/powerpoint/2010/main" val="2432586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52DBD3-BCB7-59A0-E41C-6A74A55CB52B}"/>
              </a:ext>
            </a:extLst>
          </p:cNvPr>
          <p:cNvSpPr/>
          <p:nvPr/>
        </p:nvSpPr>
        <p:spPr>
          <a:xfrm>
            <a:off x="266283" y="715238"/>
            <a:ext cx="8569107" cy="584775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bayesutils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Data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stops.dat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&lt;- aggregate(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cbind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(stops,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past.arrests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 ~ eth + precinct, data=frisk, sum)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stops     &lt;-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stops.dat$stops</a:t>
            </a:r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eth       &lt;-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stops.dat$eth</a:t>
            </a:r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precinct  &lt;-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stops.dat$precinct</a:t>
            </a:r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offset    &lt;- log(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stops.dat$past.arrests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X         &lt;-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model.matrix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(~ factor(eth) + factor(precinct))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dim(X)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&lt;- list(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"n"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 =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nrow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(X),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"p"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 =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ncol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(X),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"X"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 = X,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"y"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 = stops,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"offset"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= offset,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 err="1">
                <a:solidFill>
                  <a:srgbClr val="00B050"/>
                </a:solidFill>
                <a:latin typeface="Courier"/>
                <a:cs typeface="Courier"/>
              </a:rPr>
              <a:t>nu_beta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= 30,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 err="1">
                <a:solidFill>
                  <a:srgbClr val="00B050"/>
                </a:solidFill>
                <a:latin typeface="Courier"/>
                <a:cs typeface="Courier"/>
              </a:rPr>
              <a:t>mu_beta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= 0,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 err="1">
                <a:solidFill>
                  <a:srgbClr val="00B050"/>
                </a:solidFill>
                <a:latin typeface="Courier"/>
                <a:cs typeface="Courier"/>
              </a:rPr>
              <a:t>sig_beta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= 10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inits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&lt;- function (){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list(beta=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rnorm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ncol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(X)))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#Run the model: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fit &lt;- jags(data=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inits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inits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parameters.to.save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c(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"beta"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"lambda"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),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n.iter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=100000,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n.burnin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500,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n.thin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20,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n.chains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=4,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model.file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system.file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"jags/</a:t>
            </a:r>
            <a:r>
              <a:rPr lang="en-US" sz="1100" dirty="0" err="1">
                <a:solidFill>
                  <a:srgbClr val="00B050"/>
                </a:solidFill>
                <a:latin typeface="Courier"/>
                <a:cs typeface="Courier"/>
              </a:rPr>
              <a:t>poisson_regression.bug.R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package =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 err="1">
                <a:solidFill>
                  <a:srgbClr val="00B050"/>
                </a:solidFill>
                <a:latin typeface="Courier"/>
                <a:cs typeface="Courier"/>
              </a:rPr>
              <a:t>bayesutils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fit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A5CFC-8D69-E656-48A5-64CDCD18E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1ECD96-7107-B68E-D5C6-FF617B07A50B}"/>
              </a:ext>
            </a:extLst>
          </p:cNvPr>
          <p:cNvSpPr txBox="1"/>
          <p:nvPr/>
        </p:nvSpPr>
        <p:spPr>
          <a:xfrm>
            <a:off x="2764993" y="315912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JAGS code (CAUTION-very slow):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05DA5-A434-0088-83FA-2A5A40621246}"/>
              </a:ext>
            </a:extLst>
          </p:cNvPr>
          <p:cNvSpPr txBox="1"/>
          <p:nvPr/>
        </p:nvSpPr>
        <p:spPr>
          <a:xfrm>
            <a:off x="5532120" y="3639115"/>
            <a:ext cx="2045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ex4_frisk_JAGS.R</a:t>
            </a:r>
          </a:p>
        </p:txBody>
      </p:sp>
    </p:spTree>
    <p:extLst>
      <p:ext uri="{BB962C8B-B14F-4D97-AF65-F5344CB8AC3E}">
        <p14:creationId xmlns:p14="http://schemas.microsoft.com/office/powerpoint/2010/main" val="1779248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9DA654-6412-F73D-A65B-337D06D63D22}"/>
              </a:ext>
            </a:extLst>
          </p:cNvPr>
          <p:cNvSpPr/>
          <p:nvPr/>
        </p:nvSpPr>
        <p:spPr>
          <a:xfrm>
            <a:off x="382905" y="1435328"/>
            <a:ext cx="8286750" cy="3323987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params.chains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extract.params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(fit,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by.chainQ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= T)</a:t>
            </a: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mcmc_trace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params.chains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, pars = c("beta"))</a:t>
            </a: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mcmc_pairs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params.chains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,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regex_pars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= c("beta"))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Examine beta posteriors: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params.mat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extract.params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(fit,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as.matrixQ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T)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mcmc_areas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params.mat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prob = 0.95,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regex_pars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c(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"beta"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Compute posterior median rates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colnames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params.mat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beta.sims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params.mat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[,1:77]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beta.med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&lt;- apply(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beta.sims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MARGIN = 2, FUN = median)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lambda.med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exp(offset + X %*%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beta.med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lambda.med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"h"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col=rep(c(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"red"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"green"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"blue"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), 75))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764136-B65C-24D2-58C7-6B598A236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6D6E6B-4FFA-FF61-703C-CF7C6F2B897F}"/>
              </a:ext>
            </a:extLst>
          </p:cNvPr>
          <p:cNvSpPr txBox="1"/>
          <p:nvPr/>
        </p:nvSpPr>
        <p:spPr>
          <a:xfrm>
            <a:off x="3944404" y="52036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</a:p>
        </p:txBody>
      </p:sp>
    </p:spTree>
    <p:extLst>
      <p:ext uri="{BB962C8B-B14F-4D97-AF65-F5344CB8AC3E}">
        <p14:creationId xmlns:p14="http://schemas.microsoft.com/office/powerpoint/2010/main" val="1770329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22A23C-1EB5-0A94-5C28-35B6ACFB6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00" y="1464935"/>
            <a:ext cx="6439530" cy="52505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D575BB-2E88-CBEB-EB1D-8C80C364D908}"/>
              </a:ext>
            </a:extLst>
          </p:cNvPr>
          <p:cNvSpPr txBox="1"/>
          <p:nvPr/>
        </p:nvSpPr>
        <p:spPr>
          <a:xfrm>
            <a:off x="3834605" y="857697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Symbol" pitchFamily="2" charset="2"/>
                <a:cs typeface="Times New Roman" panose="02020603050405020304" pitchFamily="18" charset="0"/>
              </a:rPr>
              <a:t>b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5A18E9-A133-A0BE-5143-A4EFAC525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-7818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Example: Bayesian Poisson Regression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33A63-E051-FAC1-C747-05E87B38A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40736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690B09-429E-034F-D8A8-53B51576D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" y="1416494"/>
            <a:ext cx="8995410" cy="4922929"/>
          </a:xfrm>
          <a:prstGeom prst="rect">
            <a:avLst/>
          </a:prstGeom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B3485463-5514-D333-EE27-464FE1942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-7818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Example: Bayesian Poisson Regression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7C2B9-023D-6329-43E8-D6AAFF0E2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C4DC43-069C-1A10-758B-0AC9D0398AA0}"/>
              </a:ext>
            </a:extLst>
          </p:cNvPr>
          <p:cNvSpPr txBox="1"/>
          <p:nvPr/>
        </p:nvSpPr>
        <p:spPr>
          <a:xfrm>
            <a:off x="4257515" y="893274"/>
            <a:ext cx="95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ymbol" pitchFamily="2" charset="2"/>
                <a:cs typeface="Times New Roman" panose="02020603050405020304" pitchFamily="18" charset="0"/>
              </a:rPr>
              <a:t>l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8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72192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Basic Bayesian Linear 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r="42164"/>
          <a:stretch/>
        </p:blipFill>
        <p:spPr>
          <a:xfrm>
            <a:off x="1168400" y="1833550"/>
            <a:ext cx="3001364" cy="3969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10926" y="1272164"/>
            <a:ext cx="3585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Frequentist formulation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4345" y="2801506"/>
            <a:ext cx="3711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A Bayesian formulation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1831470" y="3535268"/>
            <a:ext cx="441158" cy="11811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>
            <a:off x="2417003" y="5083332"/>
            <a:ext cx="441158" cy="146045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31775" y="3830880"/>
            <a:ext cx="1611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Data model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7244" y="5544329"/>
            <a:ext cx="919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Priors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H="1">
            <a:off x="5372100" y="3737541"/>
            <a:ext cx="12234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77137" y="3503903"/>
            <a:ext cx="25668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/>
                <a:cs typeface="Times New Roman"/>
              </a:rPr>
              <a:t>LM Likelihood: </a:t>
            </a:r>
          </a:p>
          <a:p>
            <a:r>
              <a:rPr lang="en-US" sz="2200" dirty="0">
                <a:latin typeface="Times New Roman"/>
                <a:cs typeface="Times New Roman"/>
              </a:rPr>
              <a:t>response is normally distributed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9D6B3-9D94-75F6-07BC-A47AC76A1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100" y="1892290"/>
            <a:ext cx="2546318" cy="358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9E247E-A5C8-4BA8-0236-CAD8025B0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5216" y="3572507"/>
            <a:ext cx="2566864" cy="3355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54177A-192E-DFA8-744B-180908AD62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1190" y="5094068"/>
            <a:ext cx="2832569" cy="312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B3876F-22C3-4E1A-3FF7-7649070E4F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6739" y="5649982"/>
            <a:ext cx="2824114" cy="3128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5D33A4-CDC6-A293-5623-3FB0E7DC25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5945" y="6144322"/>
            <a:ext cx="2156135" cy="3128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BF5971-FD66-6E7C-3969-2F011E8423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9540" y="4243413"/>
            <a:ext cx="4176077" cy="31482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143E0BE-F7C5-8FE9-2167-8EB9A3545B84}"/>
              </a:ext>
            </a:extLst>
          </p:cNvPr>
          <p:cNvSpPr txBox="1"/>
          <p:nvPr/>
        </p:nvSpPr>
        <p:spPr>
          <a:xfrm>
            <a:off x="6470268" y="5320103"/>
            <a:ext cx="2043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….or whatever is appropriate for the problem</a:t>
            </a:r>
          </a:p>
        </p:txBody>
      </p:sp>
    </p:spTree>
    <p:extLst>
      <p:ext uri="{BB962C8B-B14F-4D97-AF65-F5344CB8AC3E}">
        <p14:creationId xmlns:p14="http://schemas.microsoft.com/office/powerpoint/2010/main" val="288840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C998ADF-9466-0793-8C03-BD07BBF3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72192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Example: Basic Bayesian Linear Regression</a:t>
            </a:r>
            <a:endParaRPr lang="en-GB" sz="3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A2E25E-424C-4279-1342-D55D9061B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C33B8631-D5BD-582B-83D2-63C59DC66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96446"/>
            <a:ext cx="8686800" cy="18296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Headspace gas chromatography is often used in Tox labs to measure ethanol concentration in biological tissues or fluids. To quantitate a calibration curve is constructed for a series of ethanol/internal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</a:rPr>
              <a:t>standards</a:t>
            </a:r>
            <a:r>
              <a:rPr lang="en-US" sz="2400" baseline="30000" dirty="0" err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622BA2-5E3F-0330-09E6-CCB22D8C5804}"/>
              </a:ext>
            </a:extLst>
          </p:cNvPr>
          <p:cNvSpPr txBox="1"/>
          <p:nvPr/>
        </p:nvSpPr>
        <p:spPr>
          <a:xfrm>
            <a:off x="0" y="6557248"/>
            <a:ext cx="4876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aseline="30000" dirty="0" err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sz="1600" dirty="0" err="1">
                <a:solidFill>
                  <a:srgbClr val="000000"/>
                </a:solidFill>
                <a:latin typeface="Times New Roman" pitchFamily="18" charset="0"/>
              </a:rPr>
              <a:t>Actual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</a:rPr>
              <a:t> data collected by Daniel A. Thanks Daniel.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11D1C-16FD-C312-85DF-862CB0DB3596}"/>
              </a:ext>
            </a:extLst>
          </p:cNvPr>
          <p:cNvSpPr txBox="1"/>
          <p:nvPr/>
        </p:nvSpPr>
        <p:spPr>
          <a:xfrm>
            <a:off x="1015524" y="2703479"/>
            <a:ext cx="78998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EtOH Concentration (x):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0.05, 0.1, 0.2, 0.3, 0.4, 0.5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88AC00D-9776-7439-1AEC-7D7A9F706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4" y="4575487"/>
            <a:ext cx="8686800" cy="17760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563563" indent="-457200">
              <a:spcBef>
                <a:spcPts val="800"/>
              </a:spcBef>
              <a:buClr>
                <a:srgbClr val="000000"/>
              </a:buClr>
              <a:buSzPct val="100000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Do a quick classic linear regression on the dataset for reference</a:t>
            </a:r>
          </a:p>
          <a:p>
            <a:pPr marL="563563" indent="-457200">
              <a:spcBef>
                <a:spcPts val="800"/>
              </a:spcBef>
              <a:buClr>
                <a:srgbClr val="000000"/>
              </a:buClr>
              <a:buSzPct val="100000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“Standardize” the data to put it on the “unit scale”. (Why bother doing this?)</a:t>
            </a:r>
          </a:p>
          <a:p>
            <a:pPr marL="563563" indent="-457200">
              <a:spcBef>
                <a:spcPts val="800"/>
              </a:spcBef>
              <a:buClr>
                <a:srgbClr val="000000"/>
              </a:buClr>
              <a:buSzPct val="100000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Obtain posteriors for regression coefficients of x vs. y</a:t>
            </a:r>
          </a:p>
          <a:p>
            <a:pPr marL="563563" indent="-457200">
              <a:spcBef>
                <a:spcPts val="800"/>
              </a:spcBef>
              <a:buClr>
                <a:srgbClr val="000000"/>
              </a:buClr>
              <a:buSzPct val="100000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Plot posterior parameters and posterior lines</a:t>
            </a:r>
          </a:p>
          <a:p>
            <a:pPr marL="563563" indent="-457200">
              <a:spcBef>
                <a:spcPts val="800"/>
              </a:spcBef>
              <a:buClr>
                <a:srgbClr val="000000"/>
              </a:buClr>
              <a:buSzPct val="100000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Compute predicted concentration with 95% probability bands for a peak area ratio = 0.7</a:t>
            </a:r>
            <a:endParaRPr lang="en-GB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82F5C-829B-FA66-12A6-BDBB9F0A770A}"/>
              </a:ext>
            </a:extLst>
          </p:cNvPr>
          <p:cNvSpPr txBox="1"/>
          <p:nvPr/>
        </p:nvSpPr>
        <p:spPr>
          <a:xfrm>
            <a:off x="1015524" y="3595019"/>
            <a:ext cx="78236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Area Ratio (y): </a:t>
            </a:r>
            <a:endParaRPr lang="en-US" sz="2200" b="1" dirty="0"/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0.1716393, 0.2905149, 0.5521852, 0.8684159, 1.046752, 1.279638</a:t>
            </a:r>
          </a:p>
        </p:txBody>
      </p:sp>
    </p:spTree>
    <p:extLst>
      <p:ext uri="{BB962C8B-B14F-4D97-AF65-F5344CB8AC3E}">
        <p14:creationId xmlns:p14="http://schemas.microsoft.com/office/powerpoint/2010/main" val="29254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49C080F0-4328-5E67-1774-4ED934C76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72192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Example: Basic Bayesian Linear Regression</a:t>
            </a:r>
            <a:endParaRPr lang="en-GB" sz="3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6A6BA-43F2-0208-AB5B-29272E7B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1470D0-8862-EB6B-C448-FA9E46824EBA}"/>
              </a:ext>
            </a:extLst>
          </p:cNvPr>
          <p:cNvSpPr txBox="1"/>
          <p:nvPr/>
        </p:nvSpPr>
        <p:spPr>
          <a:xfrm>
            <a:off x="346901" y="1449684"/>
            <a:ext cx="2677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DAG for model: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C0DD75-A8A4-CBD1-F7FC-7E5F2BF3BE75}"/>
              </a:ext>
            </a:extLst>
          </p:cNvPr>
          <p:cNvSpPr txBox="1"/>
          <p:nvPr/>
        </p:nvSpPr>
        <p:spPr>
          <a:xfrm>
            <a:off x="6876604" y="4089655"/>
            <a:ext cx="463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ymbol" charset="2"/>
                <a:cs typeface="Symbol" charset="2"/>
              </a:rPr>
              <a:t>s</a:t>
            </a:r>
            <a:endParaRPr lang="en-US" sz="3600" baseline="30000" dirty="0">
              <a:latin typeface="Symbol" charset="2"/>
              <a:cs typeface="Symbol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BBAC05-325A-C433-2501-DB9196BEA4A8}"/>
              </a:ext>
            </a:extLst>
          </p:cNvPr>
          <p:cNvSpPr>
            <a:spLocks/>
          </p:cNvSpPr>
          <p:nvPr/>
        </p:nvSpPr>
        <p:spPr>
          <a:xfrm>
            <a:off x="2044610" y="3249912"/>
            <a:ext cx="4227559" cy="3372144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88422A-C357-FF8C-7414-30C9D5890DCC}"/>
              </a:ext>
            </a:extLst>
          </p:cNvPr>
          <p:cNvCxnSpPr>
            <a:cxnSpLocks/>
            <a:stCxn id="30" idx="3"/>
            <a:endCxn id="34" idx="6"/>
          </p:cNvCxnSpPr>
          <p:nvPr/>
        </p:nvCxnSpPr>
        <p:spPr>
          <a:xfrm flipH="1">
            <a:off x="5255795" y="4749721"/>
            <a:ext cx="1579195" cy="102929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4E57CC-EE62-9F80-8C3F-0C732F90827C}"/>
              </a:ext>
            </a:extLst>
          </p:cNvPr>
          <p:cNvCxnSpPr>
            <a:cxnSpLocks/>
          </p:cNvCxnSpPr>
          <p:nvPr/>
        </p:nvCxnSpPr>
        <p:spPr>
          <a:xfrm flipH="1">
            <a:off x="5249501" y="2578459"/>
            <a:ext cx="386657" cy="97738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1FD7E9-54D4-A652-DB93-6D7CB456E4D0}"/>
              </a:ext>
            </a:extLst>
          </p:cNvPr>
          <p:cNvCxnSpPr>
            <a:cxnSpLocks/>
          </p:cNvCxnSpPr>
          <p:nvPr/>
        </p:nvCxnSpPr>
        <p:spPr>
          <a:xfrm>
            <a:off x="4863889" y="4391597"/>
            <a:ext cx="0" cy="101016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4198F0-CBA5-3614-2445-A9FD8C757C9E}"/>
              </a:ext>
            </a:extLst>
          </p:cNvPr>
          <p:cNvSpPr txBox="1"/>
          <p:nvPr/>
        </p:nvSpPr>
        <p:spPr>
          <a:xfrm>
            <a:off x="4651509" y="5340724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err="1">
                <a:latin typeface="Times New Roman"/>
                <a:cs typeface="Times New Roman"/>
              </a:rPr>
              <a:t>y</a:t>
            </a:r>
            <a:r>
              <a:rPr lang="en-US" sz="3600" i="1" baseline="-25000" dirty="0" err="1">
                <a:latin typeface="Times New Roman"/>
                <a:cs typeface="Times New Roman"/>
              </a:rPr>
              <a:t>i</a:t>
            </a:r>
            <a:endParaRPr lang="en-US" sz="3600" i="1" baseline="-25000" dirty="0">
              <a:latin typeface="Times New Roman"/>
              <a:cs typeface="Times New Roman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634A81-D4A3-27B1-C04F-E941E8BD38F8}"/>
              </a:ext>
            </a:extLst>
          </p:cNvPr>
          <p:cNvCxnSpPr>
            <a:cxnSpLocks/>
          </p:cNvCxnSpPr>
          <p:nvPr/>
        </p:nvCxnSpPr>
        <p:spPr>
          <a:xfrm>
            <a:off x="2903539" y="3946578"/>
            <a:ext cx="606796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40CB3A6-00AE-DBB7-8FB0-30CF1534D938}"/>
              </a:ext>
            </a:extLst>
          </p:cNvPr>
          <p:cNvSpPr>
            <a:spLocks noChangeAspect="1"/>
          </p:cNvSpPr>
          <p:nvPr/>
        </p:nvSpPr>
        <p:spPr>
          <a:xfrm>
            <a:off x="3750298" y="1804679"/>
            <a:ext cx="773315" cy="773315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EBA921E-4620-3D3A-0D0C-61A22A483A34}"/>
              </a:ext>
            </a:extLst>
          </p:cNvPr>
          <p:cNvSpPr>
            <a:spLocks noChangeAspect="1"/>
          </p:cNvSpPr>
          <p:nvPr/>
        </p:nvSpPr>
        <p:spPr>
          <a:xfrm>
            <a:off x="5249501" y="1804679"/>
            <a:ext cx="773315" cy="773315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02439EF-7DAD-FAD0-092F-80B9E6CA2B70}"/>
              </a:ext>
            </a:extLst>
          </p:cNvPr>
          <p:cNvSpPr>
            <a:spLocks noChangeAspect="1"/>
          </p:cNvSpPr>
          <p:nvPr/>
        </p:nvSpPr>
        <p:spPr>
          <a:xfrm>
            <a:off x="6721741" y="4089655"/>
            <a:ext cx="773315" cy="773315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C290AB4-E69E-7387-7724-39B5266D49FB}"/>
              </a:ext>
            </a:extLst>
          </p:cNvPr>
          <p:cNvSpPr>
            <a:spLocks/>
          </p:cNvSpPr>
          <p:nvPr/>
        </p:nvSpPr>
        <p:spPr>
          <a:xfrm>
            <a:off x="3528939" y="3550822"/>
            <a:ext cx="2656291" cy="834364"/>
          </a:xfrm>
          <a:prstGeom prst="ellipse">
            <a:avLst/>
          </a:prstGeom>
          <a:noFill/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AD04CD6-FC02-74F8-9A4A-E3D1833B0173}"/>
              </a:ext>
            </a:extLst>
          </p:cNvPr>
          <p:cNvSpPr>
            <a:spLocks noChangeAspect="1"/>
          </p:cNvSpPr>
          <p:nvPr/>
        </p:nvSpPr>
        <p:spPr>
          <a:xfrm>
            <a:off x="4482480" y="5392354"/>
            <a:ext cx="773315" cy="773315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C86165-27BE-E4DE-4FBD-8335715E683A}"/>
              </a:ext>
            </a:extLst>
          </p:cNvPr>
          <p:cNvSpPr txBox="1"/>
          <p:nvPr/>
        </p:nvSpPr>
        <p:spPr>
          <a:xfrm>
            <a:off x="2290426" y="3533220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x</a:t>
            </a:r>
            <a:r>
              <a:rPr lang="en-US" sz="3600" i="1" baseline="-250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F83A13-33DC-1F81-0A26-DBB1A044B293}"/>
              </a:ext>
            </a:extLst>
          </p:cNvPr>
          <p:cNvSpPr>
            <a:spLocks noChangeAspect="1"/>
          </p:cNvSpPr>
          <p:nvPr/>
        </p:nvSpPr>
        <p:spPr>
          <a:xfrm>
            <a:off x="2121397" y="3584850"/>
            <a:ext cx="773315" cy="773315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DE495B-689F-C944-DAC5-8A9CC3B1BC01}"/>
              </a:ext>
            </a:extLst>
          </p:cNvPr>
          <p:cNvSpPr txBox="1"/>
          <p:nvPr/>
        </p:nvSpPr>
        <p:spPr>
          <a:xfrm>
            <a:off x="3908796" y="1820303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ymbol" charset="2"/>
                <a:cs typeface="Symbol" charset="2"/>
              </a:rPr>
              <a:t>a</a:t>
            </a:r>
            <a:endParaRPr lang="en-US" sz="3600" baseline="30000" dirty="0">
              <a:latin typeface="Symbol" charset="2"/>
              <a:cs typeface="Symbol" charset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1EBC5A-5B16-A87D-ED4F-4816450BB4D8}"/>
              </a:ext>
            </a:extLst>
          </p:cNvPr>
          <p:cNvSpPr txBox="1"/>
          <p:nvPr/>
        </p:nvSpPr>
        <p:spPr>
          <a:xfrm>
            <a:off x="5420812" y="181468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ymbol" charset="2"/>
                <a:cs typeface="Symbol" charset="2"/>
              </a:rPr>
              <a:t>b</a:t>
            </a:r>
            <a:endParaRPr lang="en-US" sz="3600" baseline="30000" dirty="0">
              <a:latin typeface="Symbol" charset="2"/>
              <a:cs typeface="Symbol" charset="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D179E4-3BAB-57F2-9FAB-BE4B18049FBD}"/>
              </a:ext>
            </a:extLst>
          </p:cNvPr>
          <p:cNvSpPr txBox="1"/>
          <p:nvPr/>
        </p:nvSpPr>
        <p:spPr>
          <a:xfrm>
            <a:off x="3654958" y="3607710"/>
            <a:ext cx="233108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Symbol" pitchFamily="2" charset="2"/>
                <a:cs typeface="Times New Roman"/>
              </a:rPr>
              <a:t>m</a:t>
            </a:r>
            <a:r>
              <a:rPr lang="en-US" sz="3400" i="1" baseline="-25000" dirty="0">
                <a:latin typeface="Times New Roman"/>
                <a:cs typeface="Times New Roman"/>
              </a:rPr>
              <a:t>i</a:t>
            </a:r>
            <a:r>
              <a:rPr lang="en-US" sz="3400" i="1" dirty="0">
                <a:latin typeface="Times New Roman"/>
                <a:cs typeface="Times New Roman"/>
              </a:rPr>
              <a:t> = </a:t>
            </a:r>
            <a:r>
              <a:rPr lang="en-US" sz="3400" dirty="0">
                <a:latin typeface="Symbol" pitchFamily="2" charset="2"/>
                <a:cs typeface="Times New Roman"/>
              </a:rPr>
              <a:t>a</a:t>
            </a:r>
            <a:r>
              <a:rPr lang="en-US" sz="3400" i="1" dirty="0">
                <a:latin typeface="Times New Roman"/>
                <a:cs typeface="Times New Roman"/>
              </a:rPr>
              <a:t> + </a:t>
            </a:r>
            <a:r>
              <a:rPr lang="en-US" sz="3400" i="1" dirty="0" err="1">
                <a:latin typeface="Times New Roman"/>
                <a:cs typeface="Times New Roman"/>
              </a:rPr>
              <a:t>x</a:t>
            </a:r>
            <a:r>
              <a:rPr lang="en-US" sz="3400" i="1" baseline="-25000" dirty="0" err="1">
                <a:latin typeface="Times New Roman"/>
                <a:cs typeface="Times New Roman"/>
              </a:rPr>
              <a:t>i</a:t>
            </a:r>
            <a:r>
              <a:rPr lang="en-US" sz="3400" dirty="0" err="1">
                <a:latin typeface="Symbol" pitchFamily="2" charset="2"/>
                <a:cs typeface="Times New Roman"/>
              </a:rPr>
              <a:t>b</a:t>
            </a:r>
            <a:endParaRPr lang="en-US" sz="3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92EBA2D-022C-729D-23BD-EB629B6AC041}"/>
              </a:ext>
            </a:extLst>
          </p:cNvPr>
          <p:cNvCxnSpPr>
            <a:cxnSpLocks/>
          </p:cNvCxnSpPr>
          <p:nvPr/>
        </p:nvCxnSpPr>
        <p:spPr>
          <a:xfrm>
            <a:off x="4189698" y="2559055"/>
            <a:ext cx="386657" cy="97738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D79D59C-0146-9E21-D66B-C5C6CA0E7610}"/>
              </a:ext>
            </a:extLst>
          </p:cNvPr>
          <p:cNvSpPr txBox="1"/>
          <p:nvPr/>
        </p:nvSpPr>
        <p:spPr>
          <a:xfrm>
            <a:off x="5310806" y="6247962"/>
            <a:ext cx="1459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 = 1:5</a:t>
            </a:r>
            <a:endParaRPr lang="en-US" sz="2400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56C02F3-B5B3-5F2C-64CB-B8F6F5CE2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008" y="5628548"/>
            <a:ext cx="2341120" cy="30608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51F3450-5CA9-640F-64B2-D7E233D37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711" y="2664134"/>
            <a:ext cx="2771291" cy="30608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773CE6A-9163-6B26-F0DE-F9762D269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737" y="3685283"/>
            <a:ext cx="2771291" cy="314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F8653A-03C1-6C69-55E2-13186BD5BC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4974" y="2657597"/>
            <a:ext cx="2771291" cy="30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8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7CDFE6-CCE0-58C1-B556-A124EDF670AA}"/>
              </a:ext>
            </a:extLst>
          </p:cNvPr>
          <p:cNvSpPr/>
          <p:nvPr/>
        </p:nvSpPr>
        <p:spPr>
          <a:xfrm>
            <a:off x="1089243" y="829538"/>
            <a:ext cx="6751737" cy="6017032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Data: GC-Ethanol from Daniel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Azevedo</a:t>
            </a:r>
            <a:endParaRPr lang="en-US" sz="11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AreaRatio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&lt;- c(0.1716393,0.2905149,0.5521852,0.8684159,1.046752,1.279638)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Concentration &lt;- c(0.05,0.1,0.2,0.3,0.4,0.5)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Scatter plot: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plot(Concentration,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AreaRatio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Scale data and re-plot: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As &lt;- 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AreaRatio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- mean(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AreaRatio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))/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AreaRatio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Cs &lt;- (Concentration - mean(Concentration))/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(Concentration)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As,Cs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Best fit line: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fit  &lt;-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lm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AreaRatio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~ Concentration)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fits &lt;-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lm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(As ~ Cs)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summary(fit)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summary(fits)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Plot the line on the scatter plot: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plot(Concentration,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AreaRatio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abline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(fit)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As,Cs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abline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(fits)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Residuals (sigma)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hist(residuals(fit))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hist(residuals(fits))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qqnorm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(residuals(fit))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qqline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(residuals(fit))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qqnorm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(residuals(fits))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qqline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(residuals(fits))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9C080F0-4328-5E67-1774-4ED934C76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-7818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Example: Basic Bayesian Linear Regression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6A6BA-43F2-0208-AB5B-29272E7B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D61343-90BF-2FB4-17CC-E17E56DB8C11}"/>
              </a:ext>
            </a:extLst>
          </p:cNvPr>
          <p:cNvSpPr txBox="1"/>
          <p:nvPr/>
        </p:nvSpPr>
        <p:spPr>
          <a:xfrm>
            <a:off x="4749537" y="3505885"/>
            <a:ext cx="3091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 frequentist linear regression version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5D1946-49E0-0D83-42CC-507377DC3738}"/>
              </a:ext>
            </a:extLst>
          </p:cNvPr>
          <p:cNvSpPr txBox="1"/>
          <p:nvPr/>
        </p:nvSpPr>
        <p:spPr>
          <a:xfrm>
            <a:off x="5017770" y="5843796"/>
            <a:ext cx="224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ex1_daniel-gc_freq.R</a:t>
            </a:r>
          </a:p>
        </p:txBody>
      </p:sp>
    </p:spTree>
    <p:extLst>
      <p:ext uri="{BB962C8B-B14F-4D97-AF65-F5344CB8AC3E}">
        <p14:creationId xmlns:p14="http://schemas.microsoft.com/office/powerpoint/2010/main" val="270327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4F8039-15E4-81BF-536C-80D23D633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0F84D9-5237-F296-65F9-49E1AB37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9" y="1876741"/>
            <a:ext cx="3844291" cy="33806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A94949-7F00-A073-CD67-9AE5FB1FD990}"/>
              </a:ext>
            </a:extLst>
          </p:cNvPr>
          <p:cNvSpPr txBox="1"/>
          <p:nvPr/>
        </p:nvSpPr>
        <p:spPr>
          <a:xfrm>
            <a:off x="1082543" y="1380291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 ”best fit line”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2520A-4CC8-3531-6B59-82BA91D7E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892" y="298013"/>
            <a:ext cx="3369288" cy="2962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3A7275-0D33-DB29-584B-393BE3488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892" y="3429000"/>
            <a:ext cx="3369288" cy="338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4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15734</TotalTime>
  <Words>6417</Words>
  <Application>Microsoft Macintosh PowerPoint</Application>
  <PresentationFormat>On-screen Show (4:3)</PresentationFormat>
  <Paragraphs>869</Paragraphs>
  <Slides>45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Courier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145</cp:revision>
  <dcterms:created xsi:type="dcterms:W3CDTF">2015-03-01T13:43:13Z</dcterms:created>
  <dcterms:modified xsi:type="dcterms:W3CDTF">2023-05-08T20:03:37Z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1855b2-0a05-4494-a903-f3f23f3f98e0_Enabled">
    <vt:lpwstr>true</vt:lpwstr>
  </property>
  <property fmtid="{D5CDD505-2E9C-101B-9397-08002B2CF9AE}" pid="3" name="MSIP_Label_fa1855b2-0a05-4494-a903-f3f23f3f98e0_SetDate">
    <vt:lpwstr>2023-03-13T23:04:41Z</vt:lpwstr>
  </property>
  <property fmtid="{D5CDD505-2E9C-101B-9397-08002B2CF9AE}" pid="4" name="MSIP_Label_fa1855b2-0a05-4494-a903-f3f23f3f98e0_Method">
    <vt:lpwstr>Standard</vt:lpwstr>
  </property>
  <property fmtid="{D5CDD505-2E9C-101B-9397-08002B2CF9AE}" pid="5" name="MSIP_Label_fa1855b2-0a05-4494-a903-f3f23f3f98e0_Name">
    <vt:lpwstr>defa4170-0d19-0005-0004-bc88714345d2</vt:lpwstr>
  </property>
  <property fmtid="{D5CDD505-2E9C-101B-9397-08002B2CF9AE}" pid="6" name="MSIP_Label_fa1855b2-0a05-4494-a903-f3f23f3f98e0_SiteId">
    <vt:lpwstr>6f60f0b3-5f06-4e09-9715-989dba8cc7d8</vt:lpwstr>
  </property>
  <property fmtid="{D5CDD505-2E9C-101B-9397-08002B2CF9AE}" pid="7" name="MSIP_Label_fa1855b2-0a05-4494-a903-f3f23f3f98e0_ActionId">
    <vt:lpwstr>46ac86c1-3ffe-4210-b56d-051e39acab52</vt:lpwstr>
  </property>
  <property fmtid="{D5CDD505-2E9C-101B-9397-08002B2CF9AE}" pid="8" name="MSIP_Label_fa1855b2-0a05-4494-a903-f3f23f3f98e0_ContentBits">
    <vt:lpwstr>0</vt:lpwstr>
  </property>
</Properties>
</file>