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2" r:id="rId2"/>
    <p:sldId id="256" r:id="rId3"/>
    <p:sldId id="257" r:id="rId4"/>
    <p:sldId id="258" r:id="rId5"/>
    <p:sldId id="259" r:id="rId6"/>
    <p:sldId id="260" r:id="rId7"/>
    <p:sldId id="262" r:id="rId8"/>
    <p:sldId id="273" r:id="rId9"/>
    <p:sldId id="263" r:id="rId10"/>
    <p:sldId id="264" r:id="rId11"/>
    <p:sldId id="275" r:id="rId12"/>
    <p:sldId id="276" r:id="rId13"/>
    <p:sldId id="27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A372C-2E7F-D64F-AD9E-C2D9A645D39D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D3F84-BF6B-BE45-B6C4-46281040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0EFE6-A0C3-E048-AA06-E98FD8BBADAD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690D-A852-514A-848D-56122B86E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6.tiff"/><Relationship Id="rId5" Type="http://schemas.openxmlformats.org/officeDocument/2006/relationships/image" Target="../media/image1.w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5.png"/><Relationship Id="rId7" Type="http://schemas.openxmlformats.org/officeDocument/2006/relationships/image" Target="../media/image20.emf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152400"/>
            <a:ext cx="910431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Summarizing Data 1: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Mean, Median and Mode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2133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6858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Needs careful definition but basically: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The data value that occurs the most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2628515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Tabulate the data and see which value(s) occur the most: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8" y="4057519"/>
            <a:ext cx="8610600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584" y="5327516"/>
            <a:ext cx="16129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928" y="3707683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34336" y="63606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mode</a:t>
            </a:r>
          </a:p>
        </p:txBody>
      </p:sp>
      <p:cxnSp>
        <p:nvCxnSpPr>
          <p:cNvPr id="13" name="Straight Arrow Connector 12"/>
          <p:cNvCxnSpPr>
            <a:stCxn id="21" idx="3"/>
          </p:cNvCxnSpPr>
          <p:nvPr/>
        </p:nvCxnSpPr>
        <p:spPr>
          <a:xfrm flipV="1">
            <a:off x="3331963" y="5867386"/>
            <a:ext cx="1256036" cy="677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2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8827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1466805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Computing modes can get tricky if there are more than one (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multi-modal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102" y="3126403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07315" y="6196634"/>
            <a:ext cx="101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modes…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40" y="2795880"/>
            <a:ext cx="4349106" cy="1057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82" y="2223458"/>
            <a:ext cx="3163401" cy="2372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146" y="4421813"/>
            <a:ext cx="2311400" cy="889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825480" y="5030595"/>
            <a:ext cx="1033953" cy="13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3"/>
          </p:cNvCxnSpPr>
          <p:nvPr/>
        </p:nvCxnSpPr>
        <p:spPr>
          <a:xfrm flipV="1">
            <a:off x="2825480" y="4951838"/>
            <a:ext cx="1841283" cy="142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6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8827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1535720"/>
            <a:ext cx="8001000" cy="3347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What’s the mode here?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094" y="1816158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5800"/>
            <a:ext cx="9144000" cy="132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3" y="3681882"/>
            <a:ext cx="9057852" cy="3136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010" y="2488841"/>
            <a:ext cx="4725836" cy="36585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010" y="2488841"/>
            <a:ext cx="4725836" cy="35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685800"/>
            <a:ext cx="80010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Average Absolute Velocity for Genuine Signatures, LAM: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03162"/>
            <a:ext cx="4267200" cy="4267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rot="5400000" flipH="1" flipV="1">
            <a:off x="1216453" y="6185586"/>
            <a:ext cx="4647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1089281" y="6211844"/>
            <a:ext cx="533400" cy="3123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1317643" y="6331275"/>
            <a:ext cx="451090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Avg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943738" y="3258519"/>
            <a:ext cx="22952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mode = 9.2541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1562" y="6341762"/>
            <a:ext cx="466794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Med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1392025" y="6091709"/>
            <a:ext cx="745866" cy="4819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81200" y="6688438"/>
            <a:ext cx="4419600" cy="1716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4914108" y="5218906"/>
            <a:ext cx="2971797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500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 trivia: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1099"/>
            <a:ext cx="3894083" cy="2509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103" y="2438400"/>
            <a:ext cx="4201297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283" y="5541104"/>
            <a:ext cx="3713702" cy="930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Nice and symmetric:</a:t>
            </a:r>
          </a:p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= Median = Mode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6082671" y="4702312"/>
            <a:ext cx="13791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233597" y="5257800"/>
            <a:ext cx="1005403" cy="512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447800"/>
            <a:ext cx="1162122" cy="512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Modes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 bwMode="auto">
          <a:xfrm rot="5400000">
            <a:off x="6490354" y="1794493"/>
            <a:ext cx="478153" cy="80966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6834354" y="2262353"/>
            <a:ext cx="1005487" cy="41340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250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682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537126"/>
            <a:ext cx="9144000" cy="116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739208"/>
            <a:ext cx="8686800" cy="368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sample?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2195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Histogram Points of Interest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19200"/>
            <a:ext cx="34290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Velocity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</a:rPr>
              <a:t>first segment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b="1" i="1" dirty="0">
                <a:solidFill>
                  <a:srgbClr val="000000"/>
                </a:solidFill>
                <a:latin typeface="Times New Roman" pitchFamily="18" charset="0"/>
              </a:rPr>
              <a:t>genuine signatures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(soon to be classic) Mohammed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et al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 study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85800"/>
            <a:ext cx="5791200" cy="61722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657600"/>
            <a:ext cx="35814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620713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a good summary number?</a:t>
            </a:r>
          </a:p>
          <a:p>
            <a:pPr marL="1077913" lvl="1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“Central Tendency”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-76199" y="5334000"/>
            <a:ext cx="3657600" cy="81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0713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How spread out is the data?</a:t>
            </a:r>
          </a:p>
        </p:txBody>
      </p:sp>
    </p:spTree>
    <p:extLst>
      <p:ext uri="{BB962C8B-B14F-4D97-AF65-F5344CB8AC3E}">
        <p14:creationId xmlns:p14="http://schemas.microsoft.com/office/powerpoint/2010/main" val="28319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Arithmetic sample mean (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average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The sum of data divided by number of observations: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2728913"/>
          <a:ext cx="57086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2489200" imgH="444500" progId="Equation.DSMT4">
                  <p:embed/>
                </p:oleObj>
              </mc:Choice>
              <mc:Fallback>
                <p:oleObj name="Equation" r:id="rId3" imgW="2489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28913"/>
                        <a:ext cx="570865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96051"/>
              </p:ext>
            </p:extLst>
          </p:nvPr>
        </p:nvGraphicFramePr>
        <p:xfrm>
          <a:off x="2574925" y="4068763"/>
          <a:ext cx="35544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549400" imgH="419100" progId="Equation.3">
                  <p:embed/>
                </p:oleObj>
              </mc:Choice>
              <mc:Fallback>
                <p:oleObj name="Equation" r:id="rId5" imgW="1549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068763"/>
                        <a:ext cx="3554413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3536950" y="5276850"/>
          <a:ext cx="1631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711200" imgH="457200" progId="Equation.3">
                  <p:embed/>
                </p:oleObj>
              </mc:Choice>
              <mc:Fallback>
                <p:oleObj name="Equation" r:id="rId7" imgW="711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276850"/>
                        <a:ext cx="16319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779217" y="2990393"/>
            <a:ext cx="226215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intuitive formula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781800" y="5643568"/>
            <a:ext cx="192873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fancy formula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rot="10800000">
            <a:off x="6215106" y="3243306"/>
            <a:ext cx="607017" cy="16209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5181600" y="5867400"/>
            <a:ext cx="1597618" cy="5053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731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 from L.A.M. study: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average absolute size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segment 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the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genuine signature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subject 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070600" y="3748088"/>
          <a:ext cx="23876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1117600" imgH="457200" progId="Equation.DSMT4">
                  <p:embed/>
                </p:oleObj>
              </mc:Choice>
              <mc:Fallback>
                <p:oleObj name="Equation" r:id="rId3" imgW="1117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748088"/>
                        <a:ext cx="23876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65936"/>
              </p:ext>
            </p:extLst>
          </p:nvPr>
        </p:nvGraphicFramePr>
        <p:xfrm>
          <a:off x="5813425" y="4875056"/>
          <a:ext cx="29797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1193800" imgH="177800" progId="Equation.3">
                  <p:embed/>
                </p:oleObj>
              </mc:Choice>
              <mc:Fallback>
                <p:oleObj name="Equation" r:id="rId5" imgW="1193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875056"/>
                        <a:ext cx="297973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7391400" y="4914240"/>
            <a:ext cx="1371600" cy="1588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0327" y="3124200"/>
          <a:ext cx="4057873" cy="3492500"/>
        </p:xfrm>
        <a:graphic>
          <a:graphicData uri="http://schemas.openxmlformats.org/drawingml/2006/table">
            <a:tbl>
              <a:tblPr/>
              <a:tblGrid>
                <a:gridCol w="20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Subj. 2; Gen; Seg.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Absolute Size (cm)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0.2951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0.2491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0.1287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0.0496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0.2299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0.256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0.0538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322665" y="5492213"/>
            <a:ext cx="4709718" cy="73866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c(0.0548,0.2951,0.1026,0.1005,0.2491,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0.1287,0.0496,0.2299,0.256,0.0538)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mean(x)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3968" y="6324600"/>
            <a:ext cx="1562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More useful: Consider again Absolute Average Velocity for Genuine Signatures across all writers in the LAM study:  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362200"/>
            <a:ext cx="4267200" cy="4267200"/>
          </a:xfrm>
          <a:prstGeom prst="rect">
            <a:avLst/>
          </a:prstGeom>
        </p:spPr>
      </p:pic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4491038" y="4510087"/>
          <a:ext cx="40433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4510087"/>
                        <a:ext cx="4043362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81305" y="2924832"/>
            <a:ext cx="6502914" cy="362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92 subjects × 10 measurements/subject = 920 velocity measurements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2133600" y="3505200"/>
            <a:ext cx="1447800" cy="990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1050035" y="6391822"/>
            <a:ext cx="7620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413476" y="6019800"/>
            <a:ext cx="6571156" cy="762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7570220" y="5604593"/>
            <a:ext cx="846781" cy="7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4267200" y="4038600"/>
            <a:ext cx="476584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Average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Absolute Average Velocity: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7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279525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median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i="1" u="sng" dirty="0">
                <a:solidFill>
                  <a:srgbClr val="000000"/>
                </a:solidFill>
                <a:latin typeface="Times New Roman" pitchFamily="18" charset="0"/>
              </a:rPr>
              <a:t>Ordering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6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pieces of data from smallest value to largest value, the median is the “</a:t>
            </a:r>
            <a:r>
              <a:rPr lang="en-GB" sz="2600" u="sng" dirty="0">
                <a:solidFill>
                  <a:srgbClr val="000000"/>
                </a:solidFill>
                <a:latin typeface="Times New Roman" pitchFamily="18" charset="0"/>
              </a:rPr>
              <a:t>middle value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 is odd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median is	           largest data point.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 is even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median is average of	        and  	   largest data points.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67200" y="3032125"/>
          <a:ext cx="8140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" imgW="419040" imgH="431640" progId="Equation.DSMT4">
                  <p:embed/>
                </p:oleObj>
              </mc:Choice>
              <mc:Fallback>
                <p:oleObj name="Equation" r:id="rId3" imgW="419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32125"/>
                        <a:ext cx="81402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334000" y="3981160"/>
          <a:ext cx="44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5" imgW="228600" imgH="431640" progId="Equation.3">
                  <p:embed/>
                </p:oleObj>
              </mc:Choice>
              <mc:Fallback>
                <p:oleObj name="Equation" r:id="rId5" imgW="228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81160"/>
                        <a:ext cx="44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6400800" y="4050435"/>
          <a:ext cx="8143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50435"/>
                        <a:ext cx="814388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871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 from L.A.M. study: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median absolute size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segment 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the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genuine signature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subject 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58342"/>
              </p:ext>
            </p:extLst>
          </p:nvPr>
        </p:nvGraphicFramePr>
        <p:xfrm>
          <a:off x="0" y="3124200"/>
          <a:ext cx="4057873" cy="3492500"/>
        </p:xfrm>
        <a:graphic>
          <a:graphicData uri="http://schemas.openxmlformats.org/drawingml/2006/table">
            <a:tbl>
              <a:tblPr/>
              <a:tblGrid>
                <a:gridCol w="20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Subj. 2; Gen; Seg. 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Absolute Size (cm)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0.2951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0.2491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0.1287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0.0496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0.2299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0.256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0.0538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89627"/>
              </p:ext>
            </p:extLst>
          </p:nvPr>
        </p:nvGraphicFramePr>
        <p:xfrm>
          <a:off x="7322540" y="3441302"/>
          <a:ext cx="7905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9" name="Equation" r:id="rId4" imgW="406400" imgH="177800" progId="Equation.3">
                  <p:embed/>
                </p:oleObj>
              </mc:Choice>
              <mc:Fallback>
                <p:oleObj name="Equation" r:id="rId4" imgW="406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2540" y="3441302"/>
                        <a:ext cx="7905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81822"/>
              </p:ext>
            </p:extLst>
          </p:nvPr>
        </p:nvGraphicFramePr>
        <p:xfrm>
          <a:off x="6864161" y="3876487"/>
          <a:ext cx="6905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0" name="Equation" r:id="rId6" imgW="355600" imgH="406400" progId="Equation.3">
                  <p:embed/>
                </p:oleObj>
              </mc:Choice>
              <mc:Fallback>
                <p:oleObj name="Equation" r:id="rId6" imgW="355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161" y="3876487"/>
                        <a:ext cx="690562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990360"/>
              </p:ext>
            </p:extLst>
          </p:nvPr>
        </p:nvGraphicFramePr>
        <p:xfrm>
          <a:off x="7854950" y="3882869"/>
          <a:ext cx="10604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Equation" r:id="rId8" imgW="546100" imgH="406400" progId="Equation.3">
                  <p:embed/>
                </p:oleObj>
              </mc:Choice>
              <mc:Fallback>
                <p:oleObj name="Equation" r:id="rId8" imgW="546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3882869"/>
                        <a:ext cx="106045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3230"/>
              </p:ext>
            </p:extLst>
          </p:nvPr>
        </p:nvGraphicFramePr>
        <p:xfrm>
          <a:off x="4213709" y="3117884"/>
          <a:ext cx="1986335" cy="3378200"/>
        </p:xfrm>
        <a:graphic>
          <a:graphicData uri="http://schemas.openxmlformats.org/drawingml/2006/table">
            <a:tbl>
              <a:tblPr/>
              <a:tblGrid>
                <a:gridCol w="198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Ordered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0.0496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0.0538 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0.0548 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0.1005 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0.1026 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0.1287 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0.2299 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0.2491 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0.2560 </a:t>
                      </a:r>
                    </a:p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0.2951</a:t>
                      </a:r>
                      <a:endParaRPr lang="en-US" sz="24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5641466" y="4321783"/>
            <a:ext cx="1222695" cy="502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41466" y="4665475"/>
            <a:ext cx="2213484" cy="463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628958"/>
              </p:ext>
            </p:extLst>
          </p:nvPr>
        </p:nvGraphicFramePr>
        <p:xfrm>
          <a:off x="5842000" y="5766166"/>
          <a:ext cx="3302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2" name="Equation" r:id="rId10" imgW="1701800" imgH="406400" progId="Equation.3">
                  <p:embed/>
                </p:oleObj>
              </mc:Choice>
              <mc:Fallback>
                <p:oleObj name="Equation" r:id="rId10" imgW="170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766166"/>
                        <a:ext cx="3302000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41466" y="4823858"/>
            <a:ext cx="558578" cy="105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41466" y="5129041"/>
            <a:ext cx="1506361" cy="748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2147" y="4956344"/>
            <a:ext cx="1625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Median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Average Absolute Velocity for Genuine Signatures, LAM: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362200"/>
            <a:ext cx="4267200" cy="4267200"/>
          </a:xfrm>
          <a:prstGeom prst="rect">
            <a:avLst/>
          </a:prstGeom>
        </p:spPr>
      </p:pic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4217726" y="2438400"/>
          <a:ext cx="4805624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2349500" imgH="889000" progId="Equation.3">
                  <p:embed/>
                </p:oleObj>
              </mc:Choice>
              <mc:Fallback>
                <p:oleObj name="Equation" r:id="rId5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726" y="2438400"/>
                        <a:ext cx="4805624" cy="181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rot="5400000" flipH="1" flipV="1">
            <a:off x="1216453" y="6244624"/>
            <a:ext cx="4647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337276" y="5943600"/>
            <a:ext cx="7187514" cy="8382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7625437" y="5058322"/>
            <a:ext cx="17526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968341" y="6391822"/>
            <a:ext cx="7620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1317643" y="6390313"/>
            <a:ext cx="451090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Avg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591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543</Words>
  <Application>Microsoft Macintosh PowerPoint</Application>
  <PresentationFormat>On-screen Show (4:3)</PresentationFormat>
  <Paragraphs>149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39</cp:revision>
  <dcterms:created xsi:type="dcterms:W3CDTF">2015-12-21T19:46:06Z</dcterms:created>
  <dcterms:modified xsi:type="dcterms:W3CDTF">2021-01-08T16:10:45Z</dcterms:modified>
</cp:coreProperties>
</file>