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7" r:id="rId11"/>
    <p:sldId id="278" r:id="rId12"/>
    <p:sldId id="274" r:id="rId13"/>
    <p:sldId id="280" r:id="rId14"/>
    <p:sldId id="284" r:id="rId15"/>
    <p:sldId id="281" r:id="rId16"/>
    <p:sldId id="279" r:id="rId17"/>
    <p:sldId id="282" r:id="rId18"/>
    <p:sldId id="285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9" autoAdjust="0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MATFOS705/blob/master/Notes/13_intro_to_single_parameter_bayesian_inference/scripts/binomial_beta_conjugate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bayesutils/blob/master/inst/stan/binomial_beta.sta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MATFOS705/blob/master/Notes/13_intro_to_single_parameter_bayesian_inference/scripts/binomial_beta_STAN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bayesutils/blob/master/inst/jags/binomial_beta.bug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MATFOS705/blob/master/Notes/13_intro_to_single_parameter_bayesian_inference/scripts/binomial_beta_JAGS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Basic Bayesian Inference Workflow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3960" imgH="361800" progId="">
                  <p:embed/>
                </p:oleObj>
              </mc:Choice>
              <mc:Fallback>
                <p:oleObj r:id="rId6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320" imgH="181080" progId="">
                  <p:embed/>
                </p:oleObj>
              </mc:Choice>
              <mc:Fallback>
                <p:oleObj r:id="rId8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407308"/>
            <a:ext cx="0" cy="73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Conjugate model</a:t>
            </a:r>
            <a:r>
              <a:rPr lang="en-US" sz="2400" dirty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2184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>
                <a:latin typeface="Times New Roman"/>
                <a:cs typeface="Times New Roman"/>
              </a:rPr>
              <a:t>Raiffa</a:t>
            </a:r>
            <a:r>
              <a:rPr lang="en-US" sz="2200" dirty="0">
                <a:latin typeface="Times New Roman"/>
                <a:cs typeface="Times New Roman"/>
              </a:rPr>
              <a:t>! </a:t>
            </a:r>
            <a:r>
              <a:rPr lang="en-US" sz="2200" u="sng" dirty="0">
                <a:latin typeface="Times New Roman"/>
                <a:cs typeface="Times New Roman"/>
              </a:rPr>
              <a:t>Wow</a:t>
            </a:r>
            <a:r>
              <a:rPr lang="en-US" sz="22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Cf. </a:t>
            </a:r>
            <a:r>
              <a:rPr lang="en-US" sz="1600" dirty="0" err="1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 r="603" b="4626"/>
          <a:stretch/>
        </p:blipFill>
        <p:spPr>
          <a:xfrm>
            <a:off x="135116" y="310729"/>
            <a:ext cx="4404123" cy="3363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 this point, what would you bet on, H or T?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/>
                <a:cs typeface="Times New Roman"/>
              </a:rPr>
              <a:t>Side note</a:t>
            </a:r>
            <a:r>
              <a:rPr lang="en-US" sz="1400" dirty="0">
                <a:latin typeface="Times New Roman"/>
                <a:cs typeface="Times New Roman"/>
              </a:rPr>
              <a:t>: the MLE for </a:t>
            </a:r>
            <a:r>
              <a:rPr lang="en-US" sz="1400" dirty="0">
                <a:latin typeface="Symbol" charset="2"/>
                <a:cs typeface="Symbol" charset="2"/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this model, why does the posterior look like “the data”? </a:t>
            </a: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541A-1A8A-5906-4461-09F93C96ECFC}"/>
              </a:ext>
            </a:extLst>
          </p:cNvPr>
          <p:cNvSpPr txBox="1"/>
          <p:nvPr/>
        </p:nvSpPr>
        <p:spPr>
          <a:xfrm>
            <a:off x="0" y="1264417"/>
            <a:ext cx="65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This is a simple conjugate model so we could just hack it up in 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308530" y="1857607"/>
            <a:ext cx="7081090" cy="440120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&lt;- 1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&lt;- 1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&lt;- 10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&lt;- 4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prior looks like: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     &lt;- seq(from=0, to=1,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priorf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p, shape1 = a, shape2 = b)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priorf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likelihood looks like: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likef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s, size = n, prob = p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likef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What the posterior looks like: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postf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 = p, shape1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s+a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shape2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n-s+b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postf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9D7D-41BD-85A5-803C-120F2BABC09C}"/>
              </a:ext>
            </a:extLst>
          </p:cNvPr>
          <p:cNvSpPr txBox="1"/>
          <p:nvPr/>
        </p:nvSpPr>
        <p:spPr>
          <a:xfrm>
            <a:off x="5577841" y="6298004"/>
            <a:ext cx="290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binomial_beta_conjugate.R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Stan/R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512570" y="1956468"/>
            <a:ext cx="5711190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2FB8A"/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a;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b;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n;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=0&gt; s;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/>
                <a:cs typeface="Courier"/>
              </a:rPr>
              <a:t>real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lower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=0,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upper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=1&gt;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beta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a,b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);    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prior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binomial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(n,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likelihood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9037E-FF8C-1030-213D-BB8974FADC86}"/>
              </a:ext>
            </a:extLst>
          </p:cNvPr>
          <p:cNvSpPr txBox="1"/>
          <p:nvPr/>
        </p:nvSpPr>
        <p:spPr>
          <a:xfrm>
            <a:off x="-1" y="852937"/>
            <a:ext cx="899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point of this course however is to learn to do general Bayesian for which straight R hacks are not feasible, so let’s start practicing using Stan and JAGS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FF9D0-8E8F-DE3D-510E-AF38B0101CDD}"/>
              </a:ext>
            </a:extLst>
          </p:cNvPr>
          <p:cNvSpPr txBox="1"/>
          <p:nvPr/>
        </p:nvSpPr>
        <p:spPr>
          <a:xfrm>
            <a:off x="5254942" y="5649787"/>
            <a:ext cx="23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hlinkClick r:id="rId3"/>
              </a:rPr>
              <a:t>b</a:t>
            </a:r>
            <a:r>
              <a:rPr lang="en-US" sz="1800" b="1" dirty="0">
                <a:latin typeface="Times New Roman"/>
                <a:cs typeface="Times New Roman"/>
                <a:hlinkClick r:id="rId3"/>
              </a:rPr>
              <a:t>inomial_beta.stan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3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Stan/R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541A-1A8A-5906-4461-09F93C96ECFC}"/>
              </a:ext>
            </a:extLst>
          </p:cNvPr>
          <p:cNvSpPr txBox="1"/>
          <p:nvPr/>
        </p:nvSpPr>
        <p:spPr>
          <a:xfrm>
            <a:off x="-1" y="841507"/>
            <a:ext cx="899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 code to run the stan model: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2952750" y="822961"/>
            <a:ext cx="5642610" cy="594008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#library(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rstan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setwd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("&lt;</a:t>
            </a:r>
            <a:r>
              <a:rPr lang="en-US" sz="1000" dirty="0" err="1">
                <a:solidFill>
                  <a:srgbClr val="FFFF00"/>
                </a:solidFill>
                <a:latin typeface="Courier"/>
                <a:cs typeface="Courier"/>
              </a:rPr>
              <a:t>path_to_Stan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-file&gt;")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binomial_beta.stan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package = 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)), collapse=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Data: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a = 1,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b = 1,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n = 10,   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s = 4       </a:t>
            </a:r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fit; plot(fit)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mcmc_trace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, pars = c(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        &lt;- 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params.mat$ppi</a:t>
            </a:r>
            <a:endParaRPr lang="en-US" sz="1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0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79AB2-E067-DC8D-530E-6FFACC07E5F2}"/>
              </a:ext>
            </a:extLst>
          </p:cNvPr>
          <p:cNvSpPr txBox="1"/>
          <p:nvPr/>
        </p:nvSpPr>
        <p:spPr>
          <a:xfrm>
            <a:off x="194311" y="6355318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binomial_beta_STAN.R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4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4ACB4F-4739-9241-9807-7351A19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49AD7-DD48-FE41-AA79-AC3F78E0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219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…and this is how the analysis would look coming from Stan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60211-DCB3-8C49-B4D4-F806039EB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56"/>
          <a:stretch/>
        </p:blipFill>
        <p:spPr>
          <a:xfrm>
            <a:off x="3523806" y="3134493"/>
            <a:ext cx="4363656" cy="3529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9DC40E-35BA-BC4B-8A7E-C3CBC57BB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162" y="4268101"/>
            <a:ext cx="1065916" cy="2496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D9FFB3-F05D-901C-C179-4271A93D3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7" y="1517709"/>
            <a:ext cx="7987506" cy="145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7FEA5-8AB2-3872-8542-CAE2D7FC0F02}"/>
              </a:ext>
            </a:extLst>
          </p:cNvPr>
          <p:cNvSpPr txBox="1"/>
          <p:nvPr/>
        </p:nvSpPr>
        <p:spPr>
          <a:xfrm>
            <a:off x="5705634" y="6526768"/>
            <a:ext cx="65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Helvetica" pitchFamily="2" charset="0"/>
                <a:cs typeface="Times New Roman"/>
              </a:rPr>
              <a:t>ppi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66ECE-3BD8-B498-2E0F-43165FDFA336}"/>
              </a:ext>
            </a:extLst>
          </p:cNvPr>
          <p:cNvSpPr txBox="1"/>
          <p:nvPr/>
        </p:nvSpPr>
        <p:spPr>
          <a:xfrm>
            <a:off x="1002152" y="3663111"/>
            <a:ext cx="278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Posterior for the probability of obtaining a head: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27D6E-B6BA-AE8E-2C2D-800A155FFF18}"/>
              </a:ext>
            </a:extLst>
          </p:cNvPr>
          <p:cNvSpPr txBox="1"/>
          <p:nvPr/>
        </p:nvSpPr>
        <p:spPr>
          <a:xfrm>
            <a:off x="3934045" y="1092601"/>
            <a:ext cx="13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Trace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2601701" y="1821855"/>
            <a:ext cx="3788196" cy="258532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dbin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n)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Prior: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a,b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076F-C10D-A845-FBF4-AFEB4AF278D7}"/>
              </a:ext>
            </a:extLst>
          </p:cNvPr>
          <p:cNvSpPr txBox="1"/>
          <p:nvPr/>
        </p:nvSpPr>
        <p:spPr>
          <a:xfrm>
            <a:off x="-1" y="1104397"/>
            <a:ext cx="899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same model in JAGS code: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22E90-8517-52B7-1931-274D557E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JAGS/R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5915F-164F-EB25-7210-3108F45DC8D1}"/>
              </a:ext>
            </a:extLst>
          </p:cNvPr>
          <p:cNvSpPr txBox="1"/>
          <p:nvPr/>
        </p:nvSpPr>
        <p:spPr>
          <a:xfrm>
            <a:off x="660912" y="5449022"/>
            <a:ext cx="428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JAGS code looks a lot more like R code but can be a little </a:t>
            </a:r>
            <a:r>
              <a:rPr lang="en-US" dirty="0" err="1">
                <a:latin typeface="Times New Roman"/>
                <a:cs typeface="Times New Roman"/>
              </a:rPr>
              <a:t>cluncky-ier</a:t>
            </a:r>
            <a:r>
              <a:rPr lang="en-US" dirty="0">
                <a:latin typeface="Times New Roman"/>
                <a:cs typeface="Times New Roman"/>
              </a:rPr>
              <a:t> to write than stan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1CF6A-1558-700C-174C-4F7DBF8AB7A7}"/>
              </a:ext>
            </a:extLst>
          </p:cNvPr>
          <p:cNvSpPr txBox="1"/>
          <p:nvPr/>
        </p:nvSpPr>
        <p:spPr>
          <a:xfrm>
            <a:off x="3397250" y="4582810"/>
            <a:ext cx="23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hlinkClick r:id="rId3"/>
              </a:rPr>
              <a:t>b</a:t>
            </a:r>
            <a:r>
              <a:rPr lang="en-US" sz="1800" b="1" dirty="0">
                <a:latin typeface="Times New Roman"/>
                <a:cs typeface="Times New Roman"/>
                <a:hlinkClick r:id="rId3"/>
              </a:rPr>
              <a:t>inomial_beta.bug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0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51A39C-C717-6D4C-EE78-31AC907F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C3BB70-FE6B-A8F6-3572-14FFD89F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3"/>
            <a:ext cx="8991601" cy="531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JAGS/R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F2044-EC21-6811-3AF4-FEC8F1C59C4C}"/>
              </a:ext>
            </a:extLst>
          </p:cNvPr>
          <p:cNvSpPr/>
          <p:nvPr/>
        </p:nvSpPr>
        <p:spPr>
          <a:xfrm>
            <a:off x="1922024" y="857251"/>
            <a:ext cx="7136130" cy="590931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#library(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rjags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#library(R2jags)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setwd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("&lt;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path_to_JAGS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-bug-file&gt;")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Data: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Prior hyper-parameters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a = 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b = 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The data: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n = 10,   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Number of flips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s = 4     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Number of heads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 &lt;- jags(data=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binomial_beta.bug.R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by.chainQ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mcmc_trace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pars = c("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plot(fit)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Examine posteriors: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params.mat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extract.params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(fit,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as.matrixQ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params.mat$ppi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FCF51-05D4-8B5F-B282-C2E5233E760D}"/>
              </a:ext>
            </a:extLst>
          </p:cNvPr>
          <p:cNvSpPr txBox="1"/>
          <p:nvPr/>
        </p:nvSpPr>
        <p:spPr>
          <a:xfrm>
            <a:off x="-5593" y="875797"/>
            <a:ext cx="1960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 code to run the JAGS model: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1984-ED05-ED28-42BD-5E51D7965318}"/>
              </a:ext>
            </a:extLst>
          </p:cNvPr>
          <p:cNvSpPr txBox="1"/>
          <p:nvPr/>
        </p:nvSpPr>
        <p:spPr>
          <a:xfrm>
            <a:off x="-57150" y="6000749"/>
            <a:ext cx="2057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binomial_beta_JAGS.R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4ACB4F-4739-9241-9807-7351A19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49AD7-DD48-FE41-AA79-AC3F78E0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219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…and this is how the analysis would look coming from JAGS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87DB2-933E-D520-7C40-9043AE02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3" y="1336853"/>
            <a:ext cx="7772400" cy="1989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7EF1D-7AFF-2F64-9B28-BFF5102E0EF5}"/>
              </a:ext>
            </a:extLst>
          </p:cNvPr>
          <p:cNvSpPr txBox="1"/>
          <p:nvPr/>
        </p:nvSpPr>
        <p:spPr>
          <a:xfrm>
            <a:off x="1441450" y="4061638"/>
            <a:ext cx="278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Posterior for the probability of obtaining a head: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317BB-E5B4-674E-4708-6C86E4BB5E9D}"/>
              </a:ext>
            </a:extLst>
          </p:cNvPr>
          <p:cNvSpPr txBox="1"/>
          <p:nvPr/>
        </p:nvSpPr>
        <p:spPr>
          <a:xfrm>
            <a:off x="3934045" y="1092601"/>
            <a:ext cx="13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Trace plot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0AD0FB-9D2A-6E35-BD6C-371676D6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660" y="3444596"/>
            <a:ext cx="3564890" cy="3362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9883A-03AC-1930-FB6A-C57055997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212" y="4384804"/>
            <a:ext cx="1065916" cy="2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>
                <a:latin typeface="Times New Roman"/>
                <a:cs typeface="Times New Roman"/>
              </a:rPr>
              <a:t>this</a:t>
            </a:r>
            <a:r>
              <a:rPr lang="en-US" sz="2800" dirty="0">
                <a:latin typeface="Times New Roman"/>
                <a:cs typeface="Times New Roman"/>
              </a:rPr>
              <a:t> coin’s flipping behavior, what do we believe about its probability to land on heads?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>
                <a:latin typeface="Times New Roman"/>
                <a:cs typeface="Times New Roman"/>
              </a:rPr>
              <a:t>prior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 priori</a:t>
            </a:r>
            <a:r>
              <a:rPr lang="en-US" sz="2400" dirty="0">
                <a:latin typeface="Times New Roman"/>
                <a:cs typeface="Times New Roman"/>
              </a:rPr>
              <a:t>) density over it</a:t>
            </a: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>
                <a:latin typeface="Times New Roman"/>
                <a:cs typeface="Times New Roman"/>
              </a:rPr>
              <a:t>Heads</a:t>
            </a:r>
            <a:r>
              <a:rPr lang="en-US" sz="2000" dirty="0">
                <a:latin typeface="Times New Roman"/>
                <a:cs typeface="Times New Roman"/>
              </a:rPr>
              <a:t> for the coin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flip the coin and gather some data: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x</a:t>
            </a:r>
            <a:r>
              <a:rPr lang="en-US" sz="4000" dirty="0">
                <a:latin typeface="Times New Roman"/>
                <a:cs typeface="Times New Roman"/>
              </a:rPr>
              <a:t> = 1 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 = “Heads”, 0 = “Tails”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before, what can we say about it now?</a:t>
            </a: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data (likelihood)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before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after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posteriori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likelihood</a:t>
            </a:r>
            <a:r>
              <a:rPr lang="en-US" sz="2800" dirty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is the </a:t>
            </a:r>
            <a:r>
              <a:rPr lang="en-US" sz="2800" b="1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Here, good models for the data are either the Bernoulli or Binomial 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>
                <a:latin typeface="Times New Roman"/>
                <a:cs typeface="Times New Roman"/>
              </a:rPr>
              <a:t>DAG</a:t>
            </a:r>
            <a:r>
              <a:rPr lang="en-US" sz="2800" dirty="0">
                <a:latin typeface="Times New Roman"/>
                <a:cs typeface="Times New Roman"/>
              </a:rPr>
              <a:t>) representation: joint PDF</a:t>
            </a: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21124</TotalTime>
  <Words>1323</Words>
  <Application>Microsoft Macintosh PowerPoint</Application>
  <PresentationFormat>On-screen Show (4:3)</PresentationFormat>
  <Paragraphs>178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</vt:lpstr>
      <vt:lpstr>Helvetica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154</cp:revision>
  <dcterms:created xsi:type="dcterms:W3CDTF">2016-12-19T18:29:42Z</dcterms:created>
  <dcterms:modified xsi:type="dcterms:W3CDTF">2023-02-14T19:41:58Z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2023-02-14T19:30:33Z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bf1bfbf7-3589-4019-8602-65e101318dcc</vt:lpwstr>
  </property>
  <property fmtid="{D5CDD505-2E9C-101B-9397-08002B2CF9AE}" pid="8" name="MSIP_Label_fa1855b2-0a05-4494-a903-f3f23f3f98e0_ContentBits">
    <vt:lpwstr>0</vt:lpwstr>
  </property>
</Properties>
</file>