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66" r:id="rId3"/>
    <p:sldId id="27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6" autoAdjust="0"/>
    <p:restoredTop sz="94688"/>
  </p:normalViewPr>
  <p:slideViewPr>
    <p:cSldViewPr snapToGrid="0" snapToObjects="1">
      <p:cViewPr varScale="1">
        <p:scale>
          <a:sx n="120" d="100"/>
          <a:sy n="120" d="100"/>
        </p:scale>
        <p:origin x="15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A372C-2E7F-D64F-AD9E-C2D9A645D39D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D3F84-BF6B-BE45-B6C4-46281040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3F84-BF6B-BE45-B6C4-462810402E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5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3F84-BF6B-BE45-B6C4-462810402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0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EFE6-A0C3-E048-AA06-E98FD8BBAD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6.tiff"/><Relationship Id="rId5" Type="http://schemas.openxmlformats.org/officeDocument/2006/relationships/image" Target="../media/image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094163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105375"/>
            <a:ext cx="3825623" cy="34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994275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3095975"/>
            <a:ext cx="1418375" cy="910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howland_sigs.t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996" y="2521295"/>
            <a:ext cx="4577204" cy="24796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31341" y="4924775"/>
            <a:ext cx="713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endParaRPr lang="en-US" sz="140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0E5F95C-0E1A-9840-ACAB-6393D05E0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52400"/>
            <a:ext cx="910431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Summarizing Data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Variance and Standard Deviation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3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3124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Sample variance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(Almost) the average of squared deviations from the sample mean.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228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819400" y="2633141"/>
          <a:ext cx="30575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4" imgW="1333440" imgH="431640" progId="Equation.3">
                  <p:embed/>
                </p:oleObj>
              </mc:Choice>
              <mc:Fallback>
                <p:oleObj name="Equation" r:id="rId4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33141"/>
                        <a:ext cx="30575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rot="10800000" flipV="1">
            <a:off x="4495800" y="2556941"/>
            <a:ext cx="609600" cy="152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4533900" y="3357041"/>
            <a:ext cx="381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V="1">
            <a:off x="5379028" y="3363969"/>
            <a:ext cx="339434" cy="1801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3657600" y="3719945"/>
            <a:ext cx="1223412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data point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5189468" y="3567545"/>
            <a:ext cx="1396536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sample mean</a:t>
            </a:r>
            <a:endParaRPr lang="en-US" i="1" dirty="0"/>
          </a:p>
        </p:txBody>
      </p:sp>
      <p:sp>
        <p:nvSpPr>
          <p:cNvPr id="22" name="Rectangle 21"/>
          <p:cNvSpPr/>
          <p:nvPr/>
        </p:nvSpPr>
        <p:spPr>
          <a:xfrm>
            <a:off x="5043055" y="2362200"/>
            <a:ext cx="2223686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data points</a:t>
            </a:r>
            <a:endParaRPr lang="en-US" i="1" dirty="0"/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4211785" y="4297215"/>
          <a:ext cx="11652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6" imgW="507960" imgH="253800" progId="Equation.3">
                  <p:embed/>
                </p:oleObj>
              </mc:Choice>
              <mc:Fallback>
                <p:oleObj name="Equation" r:id="rId6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85" y="4297215"/>
                        <a:ext cx="11652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59952" y="4366577"/>
            <a:ext cx="8686800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Standard deviation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sample average and standard dev. are the most common measures of central tendency and spread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 average and standard dev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have the same units</a:t>
            </a:r>
          </a:p>
        </p:txBody>
      </p:sp>
    </p:spTree>
    <p:extLst>
      <p:ext uri="{BB962C8B-B14F-4D97-AF65-F5344CB8AC3E}">
        <p14:creationId xmlns:p14="http://schemas.microsoft.com/office/powerpoint/2010/main" val="1056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8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31775" y="988377"/>
            <a:ext cx="8686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Standard deviation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“instructive” to do by hand a few times: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175" y="2131377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3563" lvl="1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Compute the standard deviation of the following blood alcohol volumes assayed in 10 samples of 10 </a:t>
            </a:r>
            <a:r>
              <a:rPr lang="en-GB" sz="26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L of blood drawn from a drunk driving suspect: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6996" y="3581470"/>
            <a:ext cx="7143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7.97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r>
              <a:rPr lang="en-US" sz="2400" dirty="0">
                <a:latin typeface="Times New Roman"/>
                <a:cs typeface="Times New Roman"/>
              </a:rPr>
              <a:t>, 7.80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r>
              <a:rPr lang="en-US" sz="2400" dirty="0">
                <a:latin typeface="Times New Roman"/>
                <a:cs typeface="Times New Roman"/>
              </a:rPr>
              <a:t>, 7.79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r>
              <a:rPr lang="en-US" sz="2400" dirty="0">
                <a:latin typeface="Times New Roman"/>
                <a:cs typeface="Times New Roman"/>
              </a:rPr>
              <a:t>, 8.12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r>
              <a:rPr lang="en-US" sz="2400" dirty="0">
                <a:latin typeface="Times New Roman"/>
                <a:cs typeface="Times New Roman"/>
              </a:rPr>
              <a:t>, 8.12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r>
              <a:rPr lang="en-US" sz="2400" dirty="0">
                <a:latin typeface="Times New Roman"/>
                <a:cs typeface="Times New Roman"/>
              </a:rPr>
              <a:t>, 8.22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r>
              <a:rPr lang="en-US" sz="2400" dirty="0">
                <a:latin typeface="Times New Roman"/>
                <a:cs typeface="Times New Roman"/>
              </a:rPr>
              <a:t>, 8.03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r>
              <a:rPr lang="en-US" sz="2400" dirty="0">
                <a:latin typeface="Times New Roman"/>
                <a:cs typeface="Times New Roman"/>
              </a:rPr>
              <a:t>, 7.97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r>
              <a:rPr lang="en-US" sz="2400" dirty="0">
                <a:latin typeface="Times New Roman"/>
                <a:cs typeface="Times New Roman"/>
              </a:rPr>
              <a:t>, 7.88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r>
              <a:rPr lang="en-US" sz="2400" dirty="0">
                <a:latin typeface="Times New Roman"/>
                <a:cs typeface="Times New Roman"/>
              </a:rPr>
              <a:t>, 8.08 </a:t>
            </a:r>
            <a:r>
              <a:rPr lang="en-US" sz="2400" dirty="0" err="1">
                <a:latin typeface="Times New Roman"/>
                <a:cs typeface="Times New Roman"/>
              </a:rPr>
              <a:t>nL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334" y="4707069"/>
            <a:ext cx="3396866" cy="1123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92" y="6051287"/>
            <a:ext cx="911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To prevent writer's cramp: </a:t>
            </a:r>
          </a:p>
          <a:p>
            <a:r>
              <a:rPr lang="en-US" b="1" dirty="0" err="1">
                <a:latin typeface="Courier"/>
                <a:cs typeface="Courier"/>
              </a:rPr>
              <a:t>sd</a:t>
            </a:r>
            <a:r>
              <a:rPr lang="en-US" b="1" dirty="0">
                <a:latin typeface="Courier"/>
                <a:cs typeface="Courier"/>
              </a:rPr>
              <a:t>(c(7.97, 7.80, 7.79, 8.12, 8.12, 8.22, 8.03, 7.97, 7.88, 8.08))</a:t>
            </a:r>
          </a:p>
        </p:txBody>
      </p:sp>
    </p:spTree>
    <p:extLst>
      <p:ext uri="{BB962C8B-B14F-4D97-AF65-F5344CB8AC3E}">
        <p14:creationId xmlns:p14="http://schemas.microsoft.com/office/powerpoint/2010/main" val="2267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172</Words>
  <Application>Microsoft Macintosh PowerPoint</Application>
  <PresentationFormat>On-screen Show (4:3)</PresentationFormat>
  <Paragraphs>22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42</cp:revision>
  <dcterms:created xsi:type="dcterms:W3CDTF">2015-12-21T19:46:06Z</dcterms:created>
  <dcterms:modified xsi:type="dcterms:W3CDTF">2021-02-01T17:50:06Z</dcterms:modified>
</cp:coreProperties>
</file>