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2" r:id="rId2"/>
    <p:sldId id="269" r:id="rId3"/>
    <p:sldId id="279" r:id="rId4"/>
    <p:sldId id="281" r:id="rId5"/>
    <p:sldId id="283" r:id="rId6"/>
    <p:sldId id="284" r:id="rId7"/>
    <p:sldId id="271" r:id="rId8"/>
    <p:sldId id="28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2" autoAdjust="0"/>
    <p:restoredTop sz="94713"/>
  </p:normalViewPr>
  <p:slideViewPr>
    <p:cSldViewPr snapToGrid="0" snapToObjects="1">
      <p:cViewPr varScale="1">
        <p:scale>
          <a:sx n="104" d="100"/>
          <a:sy n="104" d="100"/>
        </p:scale>
        <p:origin x="7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A372C-2E7F-D64F-AD9E-C2D9A645D39D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D3F84-BF6B-BE45-B6C4-46281040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D3F84-BF6B-BE45-B6C4-462810402E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0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D3F84-BF6B-BE45-B6C4-462810402E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4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D3F84-BF6B-BE45-B6C4-462810402E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47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D3F84-BF6B-BE45-B6C4-462810402E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9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9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7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9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3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9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2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5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9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7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0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0EFE6-A0C3-E048-AA06-E98FD8BBADAD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6.tiff"/><Relationship Id="rId5" Type="http://schemas.openxmlformats.org/officeDocument/2006/relationships/image" Target="../media/image1.wmf"/><Relationship Id="rId10" Type="http://schemas.openxmlformats.org/officeDocument/2006/relationships/image" Target="../media/image5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stat.auckland.ac.nz/~curran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4094163" y="6067425"/>
          <a:ext cx="730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r:id="rId4" imgW="723960" imgH="361800" progId="">
                  <p:embed/>
                </p:oleObj>
              </mc:Choice>
              <mc:Fallback>
                <p:oleObj r:id="rId4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6067425"/>
                        <a:ext cx="730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2105375"/>
            <a:ext cx="3825623" cy="346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7" name="Object 10"/>
          <p:cNvGraphicFramePr>
            <a:graphicFrameLocks noChangeAspect="1"/>
          </p:cNvGraphicFramePr>
          <p:nvPr/>
        </p:nvGraphicFramePr>
        <p:xfrm>
          <a:off x="4994275" y="6067425"/>
          <a:ext cx="730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r:id="rId7" imgW="76320" imgH="181080" progId="">
                  <p:embed/>
                </p:oleObj>
              </mc:Choice>
              <mc:Fallback>
                <p:oleObj r:id="rId7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6067425"/>
                        <a:ext cx="730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33600" y="3095975"/>
            <a:ext cx="1418375" cy="910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1" name="Picture 10" descr="howland_sigs.ti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61996" y="2521295"/>
            <a:ext cx="4577204" cy="24796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231341" y="4924775"/>
            <a:ext cx="713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Osborn</a:t>
            </a:r>
            <a:endParaRPr lang="en-US" sz="140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E160C731-6A18-D840-B1C2-3D6492301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8" y="152400"/>
            <a:ext cx="9104312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Summarizing Data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Range and Quantiles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133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524000"/>
            <a:ext cx="8686800" cy="48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r>
              <a:rPr lang="en-GB" sz="3600" b="1" dirty="0">
                <a:solidFill>
                  <a:srgbClr val="000000"/>
                </a:solidFill>
                <a:latin typeface="Times New Roman" pitchFamily="18" charset="0"/>
              </a:rPr>
              <a:t> range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difference between the largest and smallest value in the sample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Very sensitive to outliers (extreme observations)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b="1" dirty="0">
                <a:solidFill>
                  <a:srgbClr val="000000"/>
                </a:solidFill>
                <a:latin typeface="Times New Roman" pitchFamily="18" charset="0"/>
              </a:rPr>
              <a:t>Percentiles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3200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percentile data value,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, means that 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-percent of the data are smaller than or equal to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Median = 50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percentile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609600"/>
            <a:ext cx="8607425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dirty="0">
                <a:solidFill>
                  <a:srgbClr val="000000"/>
                </a:solidFill>
                <a:latin typeface="Times New Roman" pitchFamily="18" charset="0"/>
              </a:rPr>
              <a:t>Measures of Data Spread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120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28600" y="1404254"/>
            <a:ext cx="8686800" cy="5663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 is the sample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range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deoxypyridinoline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conc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609600"/>
            <a:ext cx="8607425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dirty="0">
                <a:solidFill>
                  <a:srgbClr val="000000"/>
                </a:solidFill>
                <a:latin typeface="Times New Roman" pitchFamily="18" charset="0"/>
              </a:rPr>
              <a:t>Measures of Data Spread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079457" y="1940840"/>
            <a:ext cx="69103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0.62, 0.64, 1.14, 1.04, 1.07, 1.83, 1.32, 1.19, 1.28, 0.85, 1.36, 1.16, 1.00, 1.69, 1.62, 1.25, 1.49, 1.45, 1.14, 2.40, 3.05, 2.81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40723"/>
            <a:ext cx="9144000" cy="11212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6770" y="3313817"/>
            <a:ext cx="7380547" cy="1815882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Dr. James Curran's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dafs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  <a:hlinkClick r:id="rId5"/>
              </a:rPr>
              <a:t>http://www.stat.auckland.ac.nz/~curran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)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dafs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data(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dpd.df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 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Deoxypyridinoline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data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range(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dpd.df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[,5])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Look at column 5 for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Deoxypyridinoline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</a:p>
          <a:p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             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concentration and get its range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diff(range(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dpd.df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[,5]))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Range as defined in the notes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0516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28600" y="1524000"/>
            <a:ext cx="8686800" cy="11881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Box-and-whisker plot again for reference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Deoxypyridinoline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conc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609600"/>
            <a:ext cx="8607425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dirty="0">
                <a:solidFill>
                  <a:srgbClr val="000000"/>
                </a:solidFill>
                <a:latin typeface="Times New Roman" pitchFamily="18" charset="0"/>
              </a:rPr>
              <a:t>Measures of Data Spread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5801" t="8495" r="2784"/>
          <a:stretch/>
        </p:blipFill>
        <p:spPr>
          <a:xfrm>
            <a:off x="1084713" y="3425825"/>
            <a:ext cx="6878669" cy="2470301"/>
          </a:xfrm>
          <a:prstGeom prst="rect">
            <a:avLst/>
          </a:prstGeom>
        </p:spPr>
      </p:pic>
      <p:sp>
        <p:nvSpPr>
          <p:cNvPr id="10" name="Left-Right Arrow 9"/>
          <p:cNvSpPr/>
          <p:nvPr/>
        </p:nvSpPr>
        <p:spPr bwMode="auto">
          <a:xfrm>
            <a:off x="1388960" y="3896858"/>
            <a:ext cx="6256945" cy="152400"/>
          </a:xfrm>
          <a:prstGeom prst="leftRightArrow">
            <a:avLst/>
          </a:prstGeom>
          <a:solidFill>
            <a:srgbClr val="26FA2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 flipH="1" flipV="1">
            <a:off x="2139406" y="4937270"/>
            <a:ext cx="381000" cy="381000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16200000" flipV="1">
            <a:off x="3982061" y="4916490"/>
            <a:ext cx="381000" cy="381000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 flipH="1" flipV="1">
            <a:off x="2829555" y="5145088"/>
            <a:ext cx="457205" cy="1588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1086461" y="5125030"/>
            <a:ext cx="1242648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25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-quartile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25758" y="5125030"/>
            <a:ext cx="1268296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75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rd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-quartile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35949" y="5238224"/>
            <a:ext cx="1099981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median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50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98501" y="3514124"/>
            <a:ext cx="697627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range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2143" y="5896126"/>
            <a:ext cx="8803812" cy="954107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Box and whiskers plots: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boxplot(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dpd.df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[,5], horizontal = T, range = 0,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xlab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"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Deoxypyridinoline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conc.”)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summary(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dpd.df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[,5])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Common summary statistics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E481F-6317-7547-AD04-FD71E926AE0C}"/>
              </a:ext>
            </a:extLst>
          </p:cNvPr>
          <p:cNvSpPr/>
          <p:nvPr/>
        </p:nvSpPr>
        <p:spPr>
          <a:xfrm>
            <a:off x="1388960" y="2517310"/>
            <a:ext cx="69103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0.62, 0.64, 1.14, 1.04, 1.07, 1.83, 1.32, 1.19, 1.28, 0.85, 1.36, 1.16, 1.00, 1.69, 1.62, 1.25, 1.49, 1.45, 1.14, 2.40, 3.05, 2.81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68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5" grpId="0"/>
      <p:bldP spid="16" grpId="0"/>
      <p:bldP spid="17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31775" y="381000"/>
            <a:ext cx="8607425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dirty="0">
                <a:solidFill>
                  <a:srgbClr val="000000"/>
                </a:solidFill>
                <a:latin typeface="Times New Roman" pitchFamily="18" charset="0"/>
              </a:rPr>
              <a:t>Measures of Data Spread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331" y="1004000"/>
            <a:ext cx="6718459" cy="4812899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730113" y="5663353"/>
            <a:ext cx="1143262" cy="420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200" baseline="30000" dirty="0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  <a:endParaRPr lang="en-US" sz="2200" dirty="0"/>
          </a:p>
        </p:txBody>
      </p:sp>
      <p:sp>
        <p:nvSpPr>
          <p:cNvPr id="31" name="Rectangle 30"/>
          <p:cNvSpPr/>
          <p:nvPr/>
        </p:nvSpPr>
        <p:spPr>
          <a:xfrm>
            <a:off x="6115803" y="5457342"/>
            <a:ext cx="1305165" cy="420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99</a:t>
            </a:r>
            <a:r>
              <a:rPr lang="en-GB" sz="2200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  <a:endParaRPr lang="en-US" sz="2200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 rot="5400000" flipH="1" flipV="1">
            <a:off x="1976031" y="5036436"/>
            <a:ext cx="1067594" cy="34022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V="1">
            <a:off x="6677113" y="4672753"/>
            <a:ext cx="0" cy="85978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>
          <a:xfrm>
            <a:off x="1653912" y="5945576"/>
            <a:ext cx="1459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1.520024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01921" y="5810657"/>
            <a:ext cx="15177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1.520071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085144" y="4221091"/>
            <a:ext cx="614474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25527" y="3440534"/>
            <a:ext cx="1143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/>
                <a:cs typeface="Times New Roman"/>
              </a:rPr>
              <a:t>First 1% of the data is </a:t>
            </a:r>
            <a:r>
              <a:rPr lang="en-US" sz="1400" dirty="0" err="1">
                <a:latin typeface="Times New Roman"/>
                <a:cs typeface="Times New Roman"/>
              </a:rPr>
              <a:t>uo</a:t>
            </a:r>
            <a:r>
              <a:rPr lang="en-US" sz="1400" dirty="0">
                <a:latin typeface="Times New Roman"/>
                <a:cs typeface="Times New Roman"/>
              </a:rPr>
              <a:t> to here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707253" y="4207736"/>
            <a:ext cx="0" cy="4231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85145" y="3040932"/>
            <a:ext cx="4593556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616276" y="2244021"/>
            <a:ext cx="1143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/>
                <a:cs typeface="Times New Roman"/>
              </a:rPr>
              <a:t>First 99% of the data is up to here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6678701" y="3040932"/>
            <a:ext cx="0" cy="15789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48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6" grpId="0"/>
      <p:bldP spid="36" grpId="1"/>
      <p:bldP spid="37" grpId="0"/>
      <p:bldP spid="39" grpId="0"/>
      <p:bldP spid="39" grpId="1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381000"/>
            <a:ext cx="8607425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dirty="0">
                <a:solidFill>
                  <a:srgbClr val="000000"/>
                </a:solidFill>
                <a:latin typeface="Times New Roman" pitchFamily="18" charset="0"/>
              </a:rPr>
              <a:t>Measures of Data Spread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7296" y="2047682"/>
            <a:ext cx="7726419" cy="2554545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Finding </a:t>
            </a:r>
            <a:r>
              <a:rPr lang="en-US" sz="2000" dirty="0" err="1">
                <a:solidFill>
                  <a:srgbClr val="FFFF00"/>
                </a:solidFill>
                <a:latin typeface="Courier"/>
                <a:cs typeface="Courier"/>
              </a:rPr>
              <a:t>quantiles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:</a:t>
            </a: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First lets get some (fake) data: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samp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rnorm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(1000, mean = 1.52005, 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= 0.00001)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samp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xlab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="RI")</a:t>
            </a: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1% and 99% </a:t>
            </a:r>
            <a:r>
              <a:rPr lang="en-US" sz="2000" dirty="0" err="1">
                <a:solidFill>
                  <a:srgbClr val="FFFF00"/>
                </a:solidFill>
                <a:latin typeface="Courier"/>
                <a:cs typeface="Courier"/>
              </a:rPr>
              <a:t>quantiles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 of the data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quantile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samp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probs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= c(0.01, 0.99))</a:t>
            </a:r>
          </a:p>
        </p:txBody>
      </p:sp>
    </p:spTree>
    <p:extLst>
      <p:ext uri="{BB962C8B-B14F-4D97-AF65-F5344CB8AC3E}">
        <p14:creationId xmlns:p14="http://schemas.microsoft.com/office/powerpoint/2010/main" val="254366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381000" y="990600"/>
            <a:ext cx="8305800" cy="5791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 relative standard deviation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Ratio of standard dev to the average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6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6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Also called</a:t>
            </a:r>
            <a:r>
              <a:rPr lang="en-GB" sz="2600" b="1" dirty="0">
                <a:solidFill>
                  <a:srgbClr val="000000"/>
                </a:solidFill>
                <a:latin typeface="Times New Roman" pitchFamily="18" charset="0"/>
              </a:rPr>
              <a:t> coefficient of variation</a:t>
            </a:r>
            <a:endParaRPr lang="en-GB" sz="26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Data quality-outliers: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u="sng" dirty="0">
                <a:solidFill>
                  <a:srgbClr val="000000"/>
                </a:solidFill>
                <a:latin typeface="Times New Roman" pitchFamily="18" charset="0"/>
              </a:rPr>
              <a:t>Rule of thumb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, if :</a:t>
            </a:r>
          </a:p>
          <a:p>
            <a:pPr marL="1344613" lvl="2" indent="-323850" algn="ctr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600" i="1" baseline="-25000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 &gt; 75</a:t>
            </a:r>
            <a:r>
              <a:rPr lang="en-GB" sz="2600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-%tile + </a:t>
            </a:r>
            <a:r>
              <a:rPr lang="en-GB" sz="2600" dirty="0">
                <a:solidFill>
                  <a:srgbClr val="000000"/>
                </a:solidFill>
                <a:latin typeface="Symbol" pitchFamily="18" charset="2"/>
              </a:rPr>
              <a:t>g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×(75</a:t>
            </a:r>
            <a:r>
              <a:rPr lang="en-GB" sz="2600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-%tile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  <a:sym typeface="Mathematica1"/>
              </a:rPr>
              <a:t>-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 25</a:t>
            </a:r>
            <a:r>
              <a:rPr lang="en-GB" sz="2600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-%tile)</a:t>
            </a:r>
          </a:p>
          <a:p>
            <a:pPr marL="1344613" lvl="2" indent="-323850" algn="ctr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600" i="1" baseline="-25000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 &lt; 25</a:t>
            </a:r>
            <a:r>
              <a:rPr lang="en-GB" sz="2600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-%tile - </a:t>
            </a:r>
            <a:r>
              <a:rPr lang="en-GB" sz="2600" dirty="0">
                <a:solidFill>
                  <a:srgbClr val="000000"/>
                </a:solidFill>
                <a:latin typeface="Symbol" pitchFamily="18" charset="2"/>
              </a:rPr>
              <a:t>g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×(75</a:t>
            </a:r>
            <a:r>
              <a:rPr lang="en-GB" sz="2600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-%tile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  <a:sym typeface="Mathematica1"/>
              </a:rPr>
              <a:t>-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 25</a:t>
            </a:r>
            <a:r>
              <a:rPr lang="en-GB" sz="2600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-%tile)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6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 outlier for </a:t>
            </a:r>
            <a:r>
              <a:rPr lang="en-GB" sz="2600" dirty="0">
                <a:solidFill>
                  <a:srgbClr val="000000"/>
                </a:solidFill>
                <a:latin typeface="Symbol" pitchFamily="18" charset="2"/>
              </a:rPr>
              <a:t>g = 1.5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6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 extreme outlier for </a:t>
            </a:r>
            <a:r>
              <a:rPr lang="en-GB" sz="2600" dirty="0">
                <a:solidFill>
                  <a:srgbClr val="000000"/>
                </a:solidFill>
                <a:latin typeface="Symbol" pitchFamily="18" charset="2"/>
              </a:rPr>
              <a:t>g = 3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228600"/>
            <a:ext cx="8607425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Measures of Data Spread</a:t>
            </a:r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3040062" y="2057400"/>
          <a:ext cx="2446338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4" imgW="1066680" imgH="393480" progId="Equation.3">
                  <p:embed/>
                </p:oleObj>
              </mc:Choice>
              <mc:Fallback>
                <p:oleObj name="Equation" r:id="rId4" imgW="1066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2" y="2057400"/>
                        <a:ext cx="2446338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61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28600" y="1523999"/>
            <a:ext cx="8686800" cy="18242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Deoxypyridinoline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conc.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%RSD?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Which data might be outliers? 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609600"/>
            <a:ext cx="8607425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dirty="0">
                <a:solidFill>
                  <a:srgbClr val="000000"/>
                </a:solidFill>
                <a:latin typeface="Times New Roman" pitchFamily="18" charset="0"/>
              </a:rPr>
              <a:t>Measures of Data Spread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4564144"/>
            <a:ext cx="4483100" cy="1130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543052-0036-554C-AF3C-84A362199E55}"/>
              </a:ext>
            </a:extLst>
          </p:cNvPr>
          <p:cNvSpPr/>
          <p:nvPr/>
        </p:nvSpPr>
        <p:spPr>
          <a:xfrm>
            <a:off x="1312760" y="3075057"/>
            <a:ext cx="69103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0.62, 0.64, 1.14, 1.04, 1.07, 1.83, 1.32, 1.19, 1.28, 0.85, 1.36, 1.16, 1.00, 1.69, 1.62, 1.25, 1.49, 1.45, 1.14, 2.40, 3.05, 2.81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795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531</Words>
  <Application>Microsoft Macintosh PowerPoint</Application>
  <PresentationFormat>On-screen Show (4:3)</PresentationFormat>
  <Paragraphs>72</Paragraphs>
  <Slides>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Courier</vt:lpstr>
      <vt:lpstr>Symbol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45</cp:revision>
  <dcterms:created xsi:type="dcterms:W3CDTF">2015-12-21T19:46:06Z</dcterms:created>
  <dcterms:modified xsi:type="dcterms:W3CDTF">2021-02-02T17:29:10Z</dcterms:modified>
</cp:coreProperties>
</file>