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01" r:id="rId3"/>
    <p:sldId id="265" r:id="rId4"/>
    <p:sldId id="258" r:id="rId5"/>
    <p:sldId id="260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7"/>
    <p:restoredTop sz="94715"/>
  </p:normalViewPr>
  <p:slideViewPr>
    <p:cSldViewPr snapToGrid="0" snapToObjects="1">
      <p:cViewPr varScale="1">
        <p:scale>
          <a:sx n="114" d="100"/>
          <a:sy n="114" d="100"/>
        </p:scale>
        <p:origin x="11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3E2BA-F49B-024A-980B-A1D87A89E588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4AA65-0B1F-EC48-9843-0C6198DE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1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7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5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9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5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2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2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78DA6-9C61-7044-B909-8394D3EFFCF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3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1478455"/>
            <a:ext cx="4064000" cy="48514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00228BC-7E99-624A-8835-17C33DEB0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8" y="328372"/>
            <a:ext cx="9104312" cy="92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Little Bit of Probability 1</a:t>
            </a:r>
          </a:p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Definitions</a:t>
            </a:r>
          </a:p>
        </p:txBody>
      </p:sp>
    </p:spTree>
    <p:extLst>
      <p:ext uri="{BB962C8B-B14F-4D97-AF65-F5344CB8AC3E}">
        <p14:creationId xmlns:p14="http://schemas.microsoft.com/office/powerpoint/2010/main" val="172658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7"/>
            <a:ext cx="8686800" cy="16212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Sample space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set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outcomes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or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answers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 a 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experiment or question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9873" y="2861907"/>
            <a:ext cx="6803122" cy="61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u="sng" dirty="0">
                <a:solidFill>
                  <a:srgbClr val="000000"/>
                </a:solidFill>
                <a:latin typeface="Times New Roman" pitchFamily="18" charset="0"/>
              </a:rPr>
              <a:t>Experiment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Flip a two sided coin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427" y="3690977"/>
            <a:ext cx="3352800" cy="46990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50304" y="4628334"/>
            <a:ext cx="7046564" cy="9810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u="sng" dirty="0">
                <a:solidFill>
                  <a:srgbClr val="000000"/>
                </a:solidFill>
                <a:latin typeface="Times New Roman" pitchFamily="18" charset="0"/>
              </a:rPr>
              <a:t>Question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When will the next apocalyptic pandemic be?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7506" y="5672931"/>
            <a:ext cx="551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</a:rPr>
              <a:t>W</a:t>
            </a:r>
            <a:r>
              <a:rPr lang="en-US" sz="3600" dirty="0">
                <a:latin typeface="Times New Roman"/>
                <a:cs typeface="Times New Roman"/>
              </a:rPr>
              <a:t> = {2021, 2022, 2023, ….}</a:t>
            </a:r>
          </a:p>
        </p:txBody>
      </p:sp>
    </p:spTree>
    <p:extLst>
      <p:ext uri="{BB962C8B-B14F-4D97-AF65-F5344CB8AC3E}">
        <p14:creationId xmlns:p14="http://schemas.microsoft.com/office/powerpoint/2010/main" val="81319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8"/>
            <a:ext cx="8686800" cy="10323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Sample spaces can be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continuous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or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discrete</a:t>
            </a:r>
            <a:endParaRPr lang="en-GB" sz="2800" b="1" u="sng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59911" y="2002992"/>
            <a:ext cx="7796329" cy="9971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Discrete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2800" b="1" i="1" dirty="0">
                <a:solidFill>
                  <a:srgbClr val="000000"/>
                </a:solidFill>
                <a:latin typeface="Times New Roman" pitchFamily="18" charset="0"/>
              </a:rPr>
              <a:t>Nominal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(categories)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	Experiment: Did he do it?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3" y="3160591"/>
            <a:ext cx="7644061" cy="413495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5150" y="4147266"/>
            <a:ext cx="8279162" cy="1494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Discrete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2800" b="1" i="1" dirty="0">
                <a:solidFill>
                  <a:srgbClr val="000000"/>
                </a:solidFill>
                <a:latin typeface="Times New Roman" pitchFamily="18" charset="0"/>
              </a:rPr>
              <a:t>Ordinal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(orderable somehow) 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	Experiment: How many more snow storms will 	we get this year?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757" y="6035174"/>
            <a:ext cx="4309979" cy="4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8"/>
            <a:ext cx="8686800" cy="10323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Outcomes can be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continuous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or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discrete</a:t>
            </a:r>
            <a:endParaRPr lang="en-GB" sz="2800" b="1" u="sng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25266" y="1975436"/>
            <a:ext cx="7236418" cy="13399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Continuous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Any values in the real numbers, 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25266" y="4547514"/>
            <a:ext cx="7236418" cy="13399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20763" lvl="1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is the concentration of cocaine in a suspects blood?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0" y="5692610"/>
            <a:ext cx="4381500" cy="469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900" y="3709073"/>
            <a:ext cx="3390900" cy="469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8479" y="2031394"/>
            <a:ext cx="330200" cy="317500"/>
          </a:xfrm>
          <a:prstGeom prst="rect">
            <a:avLst/>
          </a:prstGeom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3770" y="2654757"/>
            <a:ext cx="7236418" cy="8934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20763" lvl="1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is the mass of scheduled drugs seized in a box of 15,000 glassine envelopes?</a:t>
            </a:r>
          </a:p>
        </p:txBody>
      </p:sp>
    </p:spTree>
    <p:extLst>
      <p:ext uri="{BB962C8B-B14F-4D97-AF65-F5344CB8AC3E}">
        <p14:creationId xmlns:p14="http://schemas.microsoft.com/office/powerpoint/2010/main" val="317902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7"/>
            <a:ext cx="8686800" cy="575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subset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a sample space is an</a:t>
            </a:r>
            <a:r>
              <a:rPr lang="en-GB" sz="28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event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92" y="1234447"/>
            <a:ext cx="1270000" cy="3556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194701" y="4474807"/>
            <a:ext cx="2696721" cy="23661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2"/>
          <a:stretch/>
        </p:blipFill>
        <p:spPr>
          <a:xfrm>
            <a:off x="5966556" y="5073492"/>
            <a:ext cx="450580" cy="382804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320729" y="5520127"/>
            <a:ext cx="902390" cy="76530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9729" y="5488661"/>
            <a:ext cx="583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Times"/>
                <a:cs typeface="Times"/>
              </a:rPr>
              <a:t>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71166"/>
              </p:ext>
            </p:extLst>
          </p:nvPr>
        </p:nvGraphicFramePr>
        <p:xfrm>
          <a:off x="1907563" y="2015152"/>
          <a:ext cx="4931522" cy="2009140"/>
        </p:xfrm>
        <a:graphic>
          <a:graphicData uri="http://schemas.openxmlformats.org/drawingml/2006/table">
            <a:tbl>
              <a:tblPr/>
              <a:tblGrid>
                <a:gridCol w="65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1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4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Roll 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Roll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" name="Picture 11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2"/>
          <a:stretch/>
        </p:blipFill>
        <p:spPr>
          <a:xfrm>
            <a:off x="7627854" y="2877307"/>
            <a:ext cx="450580" cy="38280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066155" y="3099584"/>
            <a:ext cx="2444317" cy="27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61694" y="2321274"/>
            <a:ext cx="2570693" cy="1242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377544" y="2457820"/>
            <a:ext cx="3461541" cy="1627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77544" y="3577493"/>
            <a:ext cx="0" cy="507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05077" y="2321274"/>
            <a:ext cx="9476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085" y="3561272"/>
            <a:ext cx="2843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E </a:t>
            </a:r>
            <a:r>
              <a:rPr lang="en-US" sz="2000" dirty="0">
                <a:latin typeface="Times"/>
                <a:cs typeface="Times"/>
              </a:rPr>
              <a:t>= Sum of rolls is 6 or 7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813016" y="3741348"/>
            <a:ext cx="737392" cy="19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792" y="5883511"/>
            <a:ext cx="1270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8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7"/>
            <a:ext cx="8686800" cy="16212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complement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to the event: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Everything not in the event</a:t>
            </a:r>
            <a:endParaRPr lang="en-GB" sz="2800" b="1" i="1" u="sng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248950" y="3294417"/>
            <a:ext cx="3147708" cy="27606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0"/>
          <a:stretch/>
        </p:blipFill>
        <p:spPr>
          <a:xfrm>
            <a:off x="6025872" y="3500608"/>
            <a:ext cx="1097761" cy="839128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456573" y="4339736"/>
            <a:ext cx="1053301" cy="89291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99937" y="4376546"/>
            <a:ext cx="680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>
                <a:latin typeface="Times"/>
                <a:cs typeface="Times"/>
              </a:rPr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5700" y="3818979"/>
            <a:ext cx="713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>
                <a:latin typeface="Times"/>
                <a:cs typeface="Times"/>
              </a:rPr>
              <a:t>E</a:t>
            </a:r>
            <a:r>
              <a:rPr lang="en-US" sz="4400" i="1" baseline="30000" dirty="0">
                <a:latin typeface="Calibri"/>
                <a:cs typeface="Calibri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2437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8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84188" y="1630695"/>
            <a:ext cx="837722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b="1" u="sng" dirty="0">
                <a:latin typeface="Times New Roman"/>
                <a:cs typeface="Times New Roman"/>
              </a:rPr>
              <a:t>simple event </a:t>
            </a:r>
            <a:r>
              <a:rPr lang="en-US" sz="2800" dirty="0">
                <a:latin typeface="Times New Roman"/>
                <a:cs typeface="Times New Roman"/>
              </a:rPr>
              <a:t>is an event containing a single outcome. 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b="1" u="sng" dirty="0">
                <a:latin typeface="Times New Roman"/>
                <a:cs typeface="Times New Roman"/>
              </a:rPr>
              <a:t>compound event </a:t>
            </a:r>
            <a:r>
              <a:rPr lang="en-US" sz="2800" dirty="0">
                <a:latin typeface="Times New Roman"/>
                <a:cs typeface="Times New Roman"/>
              </a:rPr>
              <a:t>consists of more than one outcome. 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When the experiment is performed, if the outcome that occurs is in event </a:t>
            </a:r>
            <a:r>
              <a:rPr lang="en-US" sz="2800" i="1" dirty="0">
                <a:latin typeface="Times New Roman"/>
                <a:cs typeface="Times New Roman"/>
              </a:rPr>
              <a:t>E</a:t>
            </a:r>
            <a:r>
              <a:rPr lang="en-US" sz="2800" dirty="0">
                <a:latin typeface="Times New Roman"/>
                <a:cs typeface="Times New Roman"/>
              </a:rPr>
              <a:t> then we say </a:t>
            </a:r>
            <a:r>
              <a:rPr lang="en-US" sz="2800" i="1" dirty="0">
                <a:latin typeface="Times New Roman"/>
                <a:cs typeface="Times New Roman"/>
              </a:rPr>
              <a:t>E </a:t>
            </a:r>
            <a:r>
              <a:rPr lang="en-US" sz="2800" b="1" u="sng" dirty="0">
                <a:latin typeface="Times New Roman"/>
                <a:cs typeface="Times New Roman"/>
              </a:rPr>
              <a:t>occurs</a:t>
            </a:r>
            <a:r>
              <a:rPr lang="en-US" sz="2800" dirty="0">
                <a:latin typeface="Times New Roman"/>
                <a:cs typeface="Times New Rom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183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68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Venn diagram: </a:t>
            </a:r>
            <a:r>
              <a:rPr lang="en-US" sz="2400" dirty="0">
                <a:latin typeface="Times New Roman"/>
                <a:cs typeface="Times New Roman"/>
              </a:rPr>
              <a:t>A pictorial representation of combinations of sets making use of circles and rectangles.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More Set Theory Language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222523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Empty set</a:t>
            </a:r>
            <a:r>
              <a:rPr lang="en-US" sz="2400" dirty="0">
                <a:latin typeface="Times New Roman"/>
                <a:cs typeface="Times New Roman"/>
              </a:rPr>
              <a:t>: The set containing no outcomes.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u="sng" dirty="0">
                <a:latin typeface="Times New Roman"/>
                <a:cs typeface="Times New Roman"/>
              </a:rPr>
              <a:t>null set 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 or </a:t>
            </a:r>
            <a:r>
              <a:rPr lang="en-US" sz="2400" dirty="0">
                <a:latin typeface="Times New Roman"/>
                <a:cs typeface="Times New Roman"/>
              </a:rPr>
              <a:t>{ }.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41157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Union</a:t>
            </a:r>
            <a:r>
              <a:rPr lang="en-US" sz="2400" dirty="0">
                <a:latin typeface="Times New Roman"/>
                <a:cs typeface="Times New Roman"/>
              </a:rPr>
              <a:t>: A 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</a:t>
            </a:r>
            <a:r>
              <a:rPr lang="en-US" sz="2400" dirty="0">
                <a:latin typeface="Times New Roman"/>
                <a:cs typeface="Times New Roman"/>
              </a:rPr>
              <a:t> B occurs if A occurs, B occurs </a:t>
            </a:r>
            <a:r>
              <a:rPr lang="en-US" sz="2400" b="1" i="1" u="sng" dirty="0">
                <a:latin typeface="Times New Roman"/>
                <a:cs typeface="Times New Roman"/>
              </a:rPr>
              <a:t>or</a:t>
            </a:r>
            <a:r>
              <a:rPr lang="en-US" sz="2400" dirty="0">
                <a:latin typeface="Times New Roman"/>
                <a:cs typeface="Times New Roman"/>
              </a:rPr>
              <a:t> both A and B occur.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58391" y="4270767"/>
            <a:ext cx="2400257" cy="21074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43523" y="4270767"/>
            <a:ext cx="2400257" cy="21074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73723" y="4617591"/>
            <a:ext cx="1037810" cy="14105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68695" y="4872644"/>
            <a:ext cx="633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4396" y="4885474"/>
            <a:ext cx="595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40877" y="4916251"/>
            <a:ext cx="16528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A </a:t>
            </a:r>
            <a:r>
              <a:rPr lang="en-US" sz="4400" dirty="0">
                <a:latin typeface="Times New Roman"/>
                <a:cs typeface="Times New Roman"/>
                <a:sym typeface="Symbol"/>
              </a:rPr>
              <a:t></a:t>
            </a:r>
            <a:r>
              <a:rPr lang="en-US" sz="4400" dirty="0">
                <a:latin typeface="Times New Roman"/>
                <a:cs typeface="Times New Roman"/>
              </a:rPr>
              <a:t> B 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05" y="5109410"/>
            <a:ext cx="1143000" cy="355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43704" y="4985721"/>
            <a:ext cx="84570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also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555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2" grpId="0" animBg="1"/>
      <p:bldP spid="2" grpId="0" animBg="1"/>
      <p:bldP spid="17" grpId="0"/>
      <p:bldP spid="17" grpId="1"/>
      <p:bldP spid="18" grpId="0"/>
      <p:bldP spid="18" grpId="1"/>
      <p:bldP spid="19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More Set Theory Language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-39688" y="144369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Intersection</a:t>
            </a:r>
            <a:r>
              <a:rPr lang="en-US" sz="2400" dirty="0">
                <a:latin typeface="Times New Roman"/>
                <a:cs typeface="Times New Roman"/>
              </a:rPr>
              <a:t>: A 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</a:t>
            </a:r>
            <a:r>
              <a:rPr lang="en-US" sz="2400" dirty="0">
                <a:latin typeface="Times New Roman"/>
                <a:cs typeface="Times New Roman"/>
              </a:rPr>
              <a:t> B occurs if both A </a:t>
            </a:r>
            <a:r>
              <a:rPr lang="en-US" sz="2400" b="1" i="1" u="sng" dirty="0">
                <a:latin typeface="Times New Roman"/>
                <a:cs typeface="Times New Roman"/>
              </a:rPr>
              <a:t>and</a:t>
            </a:r>
            <a:r>
              <a:rPr lang="en-US" sz="2400" dirty="0">
                <a:latin typeface="Times New Roman"/>
                <a:cs typeface="Times New Roman"/>
              </a:rPr>
              <a:t> B occur.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9688" y="420715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Disjoint</a:t>
            </a:r>
            <a:r>
              <a:rPr lang="en-US" sz="2400" dirty="0">
                <a:latin typeface="Times New Roman"/>
                <a:cs typeface="Times New Roman"/>
              </a:rPr>
              <a:t>: A and B are disjoint or </a:t>
            </a:r>
            <a:r>
              <a:rPr lang="en-US" sz="2400" b="1" u="sng" dirty="0">
                <a:latin typeface="Times New Roman"/>
                <a:cs typeface="Times New Roman"/>
              </a:rPr>
              <a:t>mutually exclusive </a:t>
            </a:r>
            <a:r>
              <a:rPr lang="en-US" sz="2400" dirty="0">
                <a:latin typeface="Times New Roman"/>
                <a:cs typeface="Times New Roman"/>
              </a:rPr>
              <a:t>if they have no outcomes in common, i.e. if  A 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</a:t>
            </a:r>
            <a:r>
              <a:rPr lang="en-US" sz="2400" dirty="0">
                <a:latin typeface="Times New Roman"/>
                <a:cs typeface="Times New Roman"/>
              </a:rPr>
              <a:t> B = 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</a:t>
            </a:r>
            <a:r>
              <a:rPr lang="en-US" sz="2400" dirty="0">
                <a:latin typeface="Times New Roman"/>
                <a:cs typeface="Times New Roman"/>
              </a:rPr>
              <a:t>. </a:t>
            </a:r>
          </a:p>
        </p:txBody>
      </p:sp>
      <p:sp>
        <p:nvSpPr>
          <p:cNvPr id="11" name="Oval 10"/>
          <p:cNvSpPr/>
          <p:nvPr/>
        </p:nvSpPr>
        <p:spPr>
          <a:xfrm>
            <a:off x="2057486" y="1936992"/>
            <a:ext cx="2400257" cy="21074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42618" y="1936992"/>
            <a:ext cx="2400257" cy="21074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83145" y="2495262"/>
            <a:ext cx="633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47377" y="2508092"/>
            <a:ext cx="595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3383278" y="2568136"/>
            <a:ext cx="15194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A </a:t>
            </a:r>
            <a:r>
              <a:rPr lang="en-US" sz="4000" dirty="0">
                <a:latin typeface="Times New Roman"/>
                <a:cs typeface="Times New Roman"/>
                <a:sym typeface="Symbol"/>
              </a:rPr>
              <a:t></a:t>
            </a:r>
            <a:r>
              <a:rPr lang="en-US" sz="4000" dirty="0">
                <a:latin typeface="Times New Roman"/>
                <a:cs typeface="Times New Roman"/>
              </a:rPr>
              <a:t> B </a:t>
            </a:r>
            <a:endParaRPr lang="en-US" sz="4000" dirty="0"/>
          </a:p>
        </p:txBody>
      </p:sp>
      <p:sp>
        <p:nvSpPr>
          <p:cNvPr id="17" name="Oval 16"/>
          <p:cNvSpPr/>
          <p:nvPr/>
        </p:nvSpPr>
        <p:spPr>
          <a:xfrm>
            <a:off x="2358391" y="5038149"/>
            <a:ext cx="2007199" cy="17841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90083" y="5038149"/>
            <a:ext cx="2007199" cy="17841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45923" y="5400587"/>
            <a:ext cx="529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71348" y="5413417"/>
            <a:ext cx="497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4" name="Rectangle 3"/>
          <p:cNvSpPr/>
          <p:nvPr/>
        </p:nvSpPr>
        <p:spPr>
          <a:xfrm rot="2822870">
            <a:off x="3663400" y="1952122"/>
            <a:ext cx="554696" cy="264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05054" y="1839526"/>
            <a:ext cx="1738998" cy="7954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1638795" y="2848643"/>
            <a:ext cx="1623166" cy="83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39340" y="3339089"/>
            <a:ext cx="1623166" cy="83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8911221">
            <a:off x="3656879" y="3763924"/>
            <a:ext cx="554696" cy="264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8141961">
            <a:off x="4099389" y="1970263"/>
            <a:ext cx="554696" cy="264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52601" y="1885015"/>
            <a:ext cx="1738998" cy="7954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16200000">
            <a:off x="5564915" y="2631073"/>
            <a:ext cx="1623166" cy="83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67751" y="3277944"/>
            <a:ext cx="1623166" cy="83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2630312">
            <a:off x="4092868" y="3772994"/>
            <a:ext cx="554696" cy="264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85" y="2720545"/>
            <a:ext cx="1143000" cy="3556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379371" y="2621584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also</a:t>
            </a:r>
          </a:p>
        </p:txBody>
      </p:sp>
    </p:spTree>
    <p:extLst>
      <p:ext uri="{BB962C8B-B14F-4D97-AF65-F5344CB8AC3E}">
        <p14:creationId xmlns:p14="http://schemas.microsoft.com/office/powerpoint/2010/main" val="90251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4" grpId="1"/>
      <p:bldP spid="15" grpId="0"/>
      <p:bldP spid="15" grpId="1"/>
      <p:bldP spid="2" grpId="0"/>
      <p:bldP spid="17" grpId="0" animBg="1"/>
      <p:bldP spid="18" grpId="0" animBg="1"/>
      <p:bldP spid="19" grpId="0"/>
      <p:bldP spid="20" grpId="0"/>
      <p:bldP spid="4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8115</TotalTime>
  <Words>399</Words>
  <Application>Microsoft Macintosh PowerPoint</Application>
  <PresentationFormat>On-screen Show (4:3)</PresentationFormat>
  <Paragraphs>107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91</cp:revision>
  <dcterms:created xsi:type="dcterms:W3CDTF">2015-12-23T12:49:36Z</dcterms:created>
  <dcterms:modified xsi:type="dcterms:W3CDTF">2021-02-03T00:45:41Z</dcterms:modified>
</cp:coreProperties>
</file>