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67" r:id="rId4"/>
    <p:sldId id="268" r:id="rId5"/>
    <p:sldId id="269" r:id="rId6"/>
    <p:sldId id="302" r:id="rId7"/>
    <p:sldId id="303" r:id="rId8"/>
    <p:sldId id="30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10" d="100"/>
          <a:sy n="110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E2BA-F49B-024A-980B-A1D87A89E588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AA65-0B1F-EC48-9843-0C6198DE3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WITH HAND CALC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AA65-0B1F-EC48-9843-0C6198DE3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8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9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5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2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78DA6-9C61-7044-B909-8394D3EFFCF9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8847-C46B-1C47-BD3A-010745132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1478455"/>
            <a:ext cx="4064000" cy="48514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69F29D2-287D-5D44-B7E3-3292A426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2" y="328372"/>
            <a:ext cx="9104312" cy="92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Little Bit of Probability 2</a:t>
            </a:r>
          </a:p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Kolmogorov Axioms and Some of Their Consequences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8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Kolmogorov Axioms of Probability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298667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Axiom 1</a:t>
            </a:r>
            <a:r>
              <a:rPr lang="en-US" sz="2400" dirty="0">
                <a:latin typeface="Times New Roman"/>
                <a:cs typeface="Times New Roman"/>
              </a:rPr>
              <a:t>: For any event 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≥ 0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-29570" y="36498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Axiom 2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 err="1">
                <a:latin typeface="Times New Roman"/>
                <a:cs typeface="Times New Roman"/>
              </a:rPr>
              <a:t>Ω</a:t>
            </a:r>
            <a:r>
              <a:rPr lang="en-US" sz="2400" dirty="0">
                <a:latin typeface="Times New Roman"/>
                <a:cs typeface="Times New Roman"/>
              </a:rPr>
              <a:t>) = 1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430049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/>
                <a:cs typeface="Times New Roman"/>
              </a:rPr>
              <a:t>Axiom 3</a:t>
            </a:r>
            <a:r>
              <a:rPr lang="en-US" sz="2400" dirty="0">
                <a:latin typeface="Times New Roman"/>
                <a:cs typeface="Times New Roman"/>
              </a:rPr>
              <a:t>: For a collection of </a:t>
            </a:r>
            <a:r>
              <a:rPr lang="en-US" sz="2400" i="1" u="sng" dirty="0">
                <a:latin typeface="Times New Roman"/>
                <a:cs typeface="Times New Roman"/>
              </a:rPr>
              <a:t>mutually exclusive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events, 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baseline="-25000" dirty="0">
                <a:latin typeface="Times"/>
                <a:cs typeface="Times"/>
              </a:rPr>
              <a:t>1</a:t>
            </a:r>
            <a:r>
              <a:rPr lang="en-US" sz="2400" dirty="0">
                <a:latin typeface="Times"/>
                <a:cs typeface="Times"/>
              </a:rPr>
              <a:t>,  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baseline="-25000" dirty="0">
                <a:latin typeface="Times"/>
                <a:cs typeface="Times"/>
              </a:rPr>
              <a:t>2</a:t>
            </a:r>
            <a:r>
              <a:rPr lang="en-US" sz="2400" dirty="0">
                <a:latin typeface="Times"/>
                <a:cs typeface="Times"/>
              </a:rPr>
              <a:t>, …, 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i="1" baseline="-25000" dirty="0">
                <a:latin typeface="Times"/>
                <a:cs typeface="Times"/>
              </a:rPr>
              <a:t>n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14" y="4842758"/>
            <a:ext cx="5433272" cy="104445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-26838" y="607607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Everything else in probability theory can be deduced starting with these axioms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7660" y="1497259"/>
            <a:ext cx="7940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 the probabilities of outcomes/events of an experiment must obey the axioms:</a:t>
            </a:r>
          </a:p>
        </p:txBody>
      </p:sp>
    </p:spTree>
    <p:extLst>
      <p:ext uri="{BB962C8B-B14F-4D97-AF65-F5344CB8AC3E}">
        <p14:creationId xmlns:p14="http://schemas.microsoft.com/office/powerpoint/2010/main" val="1869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Important consequences: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dirty="0">
                <a:latin typeface="Times New Roman"/>
                <a:cs typeface="Times New Roman"/>
              </a:rPr>
              <a:t>probability function </a:t>
            </a:r>
            <a:r>
              <a:rPr lang="en-US" sz="2400" dirty="0">
                <a:latin typeface="Times New Roman"/>
                <a:cs typeface="Times New Roman"/>
              </a:rPr>
              <a:t>assigns a probability to any event 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 such that: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4490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b="1" dirty="0">
                <a:latin typeface="Times New Roman"/>
                <a:cs typeface="Times New Roman"/>
              </a:rPr>
              <a:t>partition</a:t>
            </a:r>
            <a:r>
              <a:rPr lang="en-US" sz="2400" dirty="0">
                <a:latin typeface="Times New Roman"/>
                <a:cs typeface="Times New Roman"/>
              </a:rPr>
              <a:t> of the sample space means: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56" y="2381898"/>
            <a:ext cx="2590800" cy="4699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106" y="3852446"/>
            <a:ext cx="4483100" cy="419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120" y="5231218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/>
                <a:cs typeface="Times New Roman"/>
              </a:rPr>
              <a:t>In words</a:t>
            </a:r>
            <a:r>
              <a:rPr lang="en-US" dirty="0">
                <a:latin typeface="Times New Roman"/>
                <a:cs typeface="Times New Roman"/>
              </a:rPr>
              <a:t>: The </a:t>
            </a:r>
            <a:r>
              <a:rPr lang="en-US" i="1" dirty="0">
                <a:latin typeface="Times"/>
                <a:cs typeface="Times"/>
              </a:rPr>
              <a:t>A</a:t>
            </a:r>
            <a:r>
              <a:rPr lang="en-US" i="1" baseline="-25000" dirty="0">
                <a:latin typeface="Times"/>
                <a:cs typeface="Times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’s chop up the sample space into non-overlapping (</a:t>
            </a:r>
            <a:r>
              <a:rPr lang="en-US" i="1" dirty="0">
                <a:latin typeface="Times New Roman"/>
                <a:cs typeface="Times New Roman"/>
              </a:rPr>
              <a:t>i.e.</a:t>
            </a:r>
            <a:r>
              <a:rPr lang="en-US" dirty="0">
                <a:latin typeface="Times New Roman"/>
                <a:cs typeface="Times New Roman"/>
              </a:rPr>
              <a:t> mutually exclusive) pieces.</a:t>
            </a:r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089650"/>
            <a:ext cx="3390900" cy="4699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414" y="4520867"/>
            <a:ext cx="4210584" cy="4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9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>
                <a:latin typeface="Times New Roman"/>
                <a:cs typeface="Times New Roman"/>
              </a:rPr>
              <a:t>Important consequences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Probability of a complement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75403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Probability of nothing in the sample space</a:t>
            </a:r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2399455"/>
            <a:ext cx="3835400" cy="4953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423" y="4501739"/>
            <a:ext cx="2006600" cy="469900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18632" y="2205821"/>
            <a:ext cx="4358105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3881" y="4229741"/>
            <a:ext cx="2454436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26219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u="sng" dirty="0">
                <a:latin typeface="Times New Roman"/>
                <a:cs typeface="Times New Roman"/>
              </a:rPr>
              <a:t>Important consequences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14" y="2823408"/>
            <a:ext cx="8178800" cy="469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70338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Probability of a union of non-disjoint events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413" y="3658780"/>
            <a:ext cx="57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/>
                <a:cs typeface="Times New Roman"/>
              </a:rPr>
              <a:t>In words</a:t>
            </a:r>
            <a:r>
              <a:rPr lang="en-US" dirty="0">
                <a:latin typeface="Times New Roman"/>
                <a:cs typeface="Times New Roman"/>
              </a:rPr>
              <a:t>: The probability of A </a:t>
            </a:r>
            <a:r>
              <a:rPr lang="en-US" i="1" u="sng" dirty="0">
                <a:latin typeface="Times New Roman"/>
                <a:cs typeface="Times New Roman"/>
              </a:rPr>
              <a:t>or</a:t>
            </a:r>
            <a:r>
              <a:rPr lang="en-US" dirty="0">
                <a:latin typeface="Times New Roman"/>
                <a:cs typeface="Times New Roman"/>
              </a:rPr>
              <a:t> B is the probability of A </a:t>
            </a:r>
            <a:r>
              <a:rPr lang="en-US" i="1" dirty="0">
                <a:latin typeface="Times New Roman"/>
                <a:cs typeface="Times New Roman"/>
              </a:rPr>
              <a:t>plus</a:t>
            </a:r>
            <a:r>
              <a:rPr lang="en-US" dirty="0">
                <a:latin typeface="Times New Roman"/>
                <a:cs typeface="Times New Roman"/>
              </a:rPr>
              <a:t> the probability of B </a:t>
            </a:r>
            <a:r>
              <a:rPr lang="en-US" i="1" dirty="0">
                <a:latin typeface="Times New Roman"/>
                <a:cs typeface="Times New Roman"/>
              </a:rPr>
              <a:t>minus</a:t>
            </a:r>
            <a:r>
              <a:rPr lang="en-US" dirty="0">
                <a:latin typeface="Times New Roman"/>
                <a:cs typeface="Times New Roman"/>
              </a:rPr>
              <a:t> the probability of A </a:t>
            </a:r>
            <a:r>
              <a:rPr lang="en-US" i="1" u="sng" dirty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53669" y="4458449"/>
            <a:ext cx="435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Don’t  count the probabilities of A and B twice if there is overlap between the events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95409" y="3417532"/>
            <a:ext cx="372047" cy="241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337621" y="3293308"/>
            <a:ext cx="25658" cy="1165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82781" y="4565393"/>
            <a:ext cx="4185389" cy="2107470"/>
            <a:chOff x="282781" y="4565393"/>
            <a:chExt cx="4185389" cy="2107470"/>
          </a:xfrm>
        </p:grpSpPr>
        <p:sp>
          <p:nvSpPr>
            <p:cNvPr id="33" name="Oval 32"/>
            <p:cNvSpPr/>
            <p:nvPr/>
          </p:nvSpPr>
          <p:spPr>
            <a:xfrm>
              <a:off x="282781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067913" y="4565393"/>
              <a:ext cx="2400257" cy="210747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98113" y="4912217"/>
              <a:ext cx="1037810" cy="1410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12"/>
          <a:stretch/>
        </p:blipFill>
        <p:spPr>
          <a:xfrm>
            <a:off x="4882611" y="6180527"/>
            <a:ext cx="2109120" cy="469900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3582737" y="5547895"/>
            <a:ext cx="1299874" cy="867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1"/>
          </p:cNvCxnSpPr>
          <p:nvPr/>
        </p:nvCxnSpPr>
        <p:spPr>
          <a:xfrm flipH="1" flipV="1">
            <a:off x="1323474" y="5808447"/>
            <a:ext cx="3559137" cy="60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67408" y="2553389"/>
            <a:ext cx="8419392" cy="97589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063913" y="4909922"/>
            <a:ext cx="619125" cy="1412875"/>
            <a:chOff x="5095875" y="2333625"/>
            <a:chExt cx="619125" cy="1412875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257800" y="2524125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53025" y="3284294"/>
              <a:ext cx="396875" cy="266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121275" y="2854325"/>
              <a:ext cx="561975" cy="377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095875" y="2333625"/>
              <a:ext cx="619125" cy="1412875"/>
            </a:xfrm>
            <a:custGeom>
              <a:avLst/>
              <a:gdLst>
                <a:gd name="connsiteX0" fmla="*/ 307975 w 619125"/>
                <a:gd name="connsiteY0" fmla="*/ 0 h 1412875"/>
                <a:gd name="connsiteX1" fmla="*/ 0 w 619125"/>
                <a:gd name="connsiteY1" fmla="*/ 704850 h 1412875"/>
                <a:gd name="connsiteX2" fmla="*/ 307975 w 619125"/>
                <a:gd name="connsiteY2" fmla="*/ 1412875 h 1412875"/>
                <a:gd name="connsiteX3" fmla="*/ 619125 w 619125"/>
                <a:gd name="connsiteY3" fmla="*/ 704850 h 1412875"/>
                <a:gd name="connsiteX4" fmla="*/ 307975 w 619125"/>
                <a:gd name="connsiteY4" fmla="*/ 0 h 141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1412875">
                  <a:moveTo>
                    <a:pt x="307975" y="0"/>
                  </a:moveTo>
                  <a:cubicBezTo>
                    <a:pt x="204788" y="0"/>
                    <a:pt x="0" y="469371"/>
                    <a:pt x="0" y="704850"/>
                  </a:cubicBezTo>
                  <a:cubicBezTo>
                    <a:pt x="0" y="940329"/>
                    <a:pt x="204788" y="1412875"/>
                    <a:pt x="307975" y="1412875"/>
                  </a:cubicBezTo>
                  <a:cubicBezTo>
                    <a:pt x="411162" y="1412875"/>
                    <a:pt x="619125" y="940329"/>
                    <a:pt x="619125" y="704850"/>
                  </a:cubicBezTo>
                  <a:cubicBezTo>
                    <a:pt x="619125" y="469371"/>
                    <a:pt x="411162" y="0"/>
                    <a:pt x="307975" y="0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50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6551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DeMorgan’s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Laws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5672670" y="2802340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DeMorgan</a:t>
            </a:r>
            <a:r>
              <a:rPr lang="en-US" sz="3200" dirty="0">
                <a:latin typeface="Times New Roman"/>
                <a:cs typeface="Times New Roman"/>
              </a:rPr>
              <a:t> Law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85898" y="3954254"/>
            <a:ext cx="325278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DeMorgan</a:t>
            </a:r>
            <a:r>
              <a:rPr lang="en-US" sz="3200" dirty="0">
                <a:latin typeface="Times New Roman"/>
                <a:cs typeface="Times New Roman"/>
              </a:rPr>
              <a:t> Law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" y="2841684"/>
            <a:ext cx="5473700" cy="55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90" y="3993598"/>
            <a:ext cx="5473700" cy="558800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332574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Handy Consequences of Kolmogorov Axioms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472" y="2733841"/>
            <a:ext cx="8871986" cy="181855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0" y="126219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latin typeface="Times New Roman"/>
                <a:cs typeface="Times New Roman"/>
              </a:rPr>
              <a:t>Billy is hungry.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A = Billy went to Auntie Anne's for a pretzel.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A</a:t>
            </a:r>
            <a:r>
              <a:rPr lang="en-US" sz="2400" dirty="0">
                <a:latin typeface="Times New Roman"/>
                <a:cs typeface="Times New Roman"/>
              </a:rPr>
              <a:t>) = 0.49</a:t>
            </a:r>
          </a:p>
          <a:p>
            <a:pPr lvl="2"/>
            <a:r>
              <a:rPr lang="en-US" sz="2400" dirty="0">
                <a:latin typeface="Times New Roman"/>
                <a:cs typeface="Times New Roman"/>
              </a:rPr>
              <a:t>Let B  = Billy went to Buffalo Wild Wings. </a:t>
            </a:r>
            <a:r>
              <a:rPr lang="en-US" sz="2400" dirty="0" err="1">
                <a:latin typeface="Times New Roman"/>
                <a:cs typeface="Times New Roman"/>
              </a:rPr>
              <a:t>Pr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i="1" dirty="0">
                <a:latin typeface="Times"/>
                <a:cs typeface="Times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) = 0.54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Draw a Venn diagram for this scenario assuming A and B are not mutually exclusive. What would that mean?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</a:t>
            </a:r>
          </a:p>
          <a:p>
            <a:pPr lvl="2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64" y="4294150"/>
            <a:ext cx="1415206" cy="331409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33" y="4658784"/>
            <a:ext cx="1565811" cy="32547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2" y="3955843"/>
            <a:ext cx="905199" cy="338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56550"/>
          <a:stretch/>
        </p:blipFill>
        <p:spPr>
          <a:xfrm>
            <a:off x="2448874" y="4982279"/>
            <a:ext cx="1612186" cy="3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8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07504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i="1" u="sng" dirty="0">
                <a:latin typeface="Times New Roman"/>
                <a:cs typeface="Times New Roman"/>
              </a:rPr>
              <a:t>It isn’t necessary to use R for this question</a:t>
            </a:r>
            <a:r>
              <a:rPr lang="en-US" sz="2400" dirty="0">
                <a:latin typeface="Times New Roman"/>
                <a:cs typeface="Times New Roman"/>
              </a:rPr>
              <a:t>. All you need for most probability problems is a calculator.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408" y="2069700"/>
            <a:ext cx="5679372" cy="4185761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Data from the question: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 &lt;- 0.49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 &lt;- 0.54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 &lt;- 1 - 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An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union B)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(A) +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(B) -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 intersect B)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((A+B) - 1)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A + B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AorB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and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or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1-AorB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(A' or B') =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Pr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( (A and B)' 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1 -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AandB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8590</TotalTime>
  <Words>419</Words>
  <Application>Microsoft Macintosh PowerPoint</Application>
  <PresentationFormat>On-screen Show (4:3)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87</cp:revision>
  <dcterms:created xsi:type="dcterms:W3CDTF">2015-12-23T12:49:36Z</dcterms:created>
  <dcterms:modified xsi:type="dcterms:W3CDTF">2021-02-04T02:27:33Z</dcterms:modified>
</cp:coreProperties>
</file>