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6" r:id="rId4"/>
    <p:sldId id="300" r:id="rId5"/>
    <p:sldId id="305" r:id="rId6"/>
    <p:sldId id="319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 snapToObjects="1">
      <p:cViewPr varScale="1">
        <p:scale>
          <a:sx n="110" d="100"/>
          <a:sy n="110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3E2BA-F49B-024A-980B-A1D87A89E588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4AA65-0B1F-EC48-9843-0C6198DE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1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 WITH HAND CALC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 WITH HAND CALC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1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REPLACE WITH HAND CALC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2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8DA6-9C61-7044-B909-8394D3EFFCF9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478455"/>
            <a:ext cx="4064000" cy="48514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AF107A9B-22A4-DC42-A48A-888B9CAD0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8" y="328372"/>
            <a:ext cx="9104312" cy="92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Little Bit of Probability 3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Conditional Probability and Bayes’ Theorem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8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Law of Total Probability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09392"/>
            <a:ext cx="8960635" cy="12048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Suppose a sample space can be partitioned into a set of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disjoint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events B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such that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959928"/>
            <a:ext cx="8960635" cy="53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probability of an arbitrary event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Ω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can be written as: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95203" y="5829990"/>
            <a:ext cx="3316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Law of total probability</a:t>
            </a:r>
            <a:endParaRPr lang="en-US" sz="2400" b="1" dirty="0"/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24" y="2418093"/>
            <a:ext cx="4044514" cy="352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08" y="3624836"/>
            <a:ext cx="8154737" cy="284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652" y="4186179"/>
            <a:ext cx="7737389" cy="2308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280" y="4590837"/>
            <a:ext cx="2620751" cy="7698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538" y="5740774"/>
            <a:ext cx="3385843" cy="76008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88736" y="5660566"/>
            <a:ext cx="7646737" cy="91670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308758"/>
            <a:ext cx="9144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Professor P LOVES hamburgers. But he’s also a hypochondriac. He thinks he is infected with “Mad Cow Disease” (MCD), so he gets himself tested (T).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2" y="252091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true positive rate of the test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 | 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 = 0.7</a:t>
            </a:r>
          </a:p>
        </p:txBody>
      </p:sp>
      <p:sp>
        <p:nvSpPr>
          <p:cNvPr id="9" name="Rectangle 8"/>
          <p:cNvSpPr/>
          <p:nvPr/>
        </p:nvSpPr>
        <p:spPr>
          <a:xfrm>
            <a:off x="5344" y="294262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false positive rate of the test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 | MCD</a:t>
            </a:r>
            <a:r>
              <a:rPr lang="en-US" sz="2400" baseline="30000" dirty="0">
                <a:latin typeface="Times New Roman"/>
                <a:cs typeface="Times New Roman"/>
              </a:rPr>
              <a:t>-</a:t>
            </a:r>
            <a:r>
              <a:rPr lang="en-US" sz="2400" dirty="0">
                <a:latin typeface="Times New Roman"/>
                <a:cs typeface="Times New Roman"/>
              </a:rPr>
              <a:t>) = 0.1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92" y="33677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background prevalence of MCD in the yummy cow population is: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 = 0.02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245" y="4437310"/>
            <a:ext cx="7156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What is the probability that Prof. P tests positive for MCD,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746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A medical test</a:t>
            </a:r>
            <a:endParaRPr lang="en-US" sz="4000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5900" y="1709947"/>
            <a:ext cx="8218942" cy="203132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&lt;- 0.7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&lt;- 0.1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&lt;- 0.02</a:t>
            </a:r>
          </a:p>
          <a:p>
            <a:endParaRPr lang="da-DK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dirty="0">
                <a:solidFill>
                  <a:srgbClr val="FFFF00"/>
                </a:solidFill>
                <a:latin typeface="Courier"/>
                <a:cs typeface="Courier"/>
              </a:rPr>
              <a:t># Pr(T+) = Pr(T+ | MCD+) Pr(MCD+) + Pr(T+ | MCD-) Pr(MCD-)</a:t>
            </a:r>
          </a:p>
          <a:p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da-DK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dirty="0">
                <a:solidFill>
                  <a:schemeClr val="bg1"/>
                </a:solidFill>
                <a:latin typeface="Courier"/>
                <a:cs typeface="Courier"/>
              </a:rPr>
              <a:t> * (1-MCDp)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5187950"/>
            <a:ext cx="7753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4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e’s more than one way to condition: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Bayes’ Theorem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58372"/>
            <a:ext cx="8960635" cy="6147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Intersection commutes: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1548" y="2423893"/>
            <a:ext cx="8960635" cy="410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3024773"/>
            <a:ext cx="8960635" cy="6147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But from the multiplication rule we know: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74" y="4423119"/>
            <a:ext cx="4163751" cy="316994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-79802" y="4355281"/>
            <a:ext cx="8960635" cy="410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71089" y="5478660"/>
            <a:ext cx="2999940" cy="576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Bayes’ Theorem</a:t>
            </a:r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26" y="5336319"/>
            <a:ext cx="4199971" cy="898501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64" y="1854200"/>
            <a:ext cx="2218761" cy="268941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2479675"/>
            <a:ext cx="3081347" cy="315817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117" y="3497917"/>
            <a:ext cx="3519946" cy="307891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67" y="3895566"/>
            <a:ext cx="3448700" cy="30023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88736" y="5207000"/>
            <a:ext cx="7646737" cy="110473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Bayes’ Theorem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450500"/>
            <a:ext cx="8960635" cy="6147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slightly more general form for Bayes’ Theorem: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33" y="5338918"/>
            <a:ext cx="6642100" cy="1181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2241236"/>
            <a:ext cx="4178300" cy="10922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581952"/>
            <a:ext cx="8960635" cy="7627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Suppose a sample space can be partitioned into a set of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disjoint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events B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such that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63" y="4410538"/>
            <a:ext cx="3872055" cy="3376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8736" y="5172364"/>
            <a:ext cx="7646737" cy="1404902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A medical test again…</a:t>
            </a:r>
            <a:endParaRPr lang="en-US" sz="4000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92" y="130875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Suppose Professor P is positive for MCD. What is the probability that he truly has MCD,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(MCD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| T</a:t>
            </a:r>
            <a:r>
              <a:rPr lang="en-US" sz="2400" baseline="30000" dirty="0">
                <a:latin typeface="Times New Roman"/>
                <a:cs typeface="Times New Roman"/>
              </a:rPr>
              <a:t>+</a:t>
            </a:r>
            <a:r>
              <a:rPr lang="en-US" sz="2400" dirty="0">
                <a:latin typeface="Times New Roman"/>
                <a:cs typeface="Times New Roman"/>
              </a:rPr>
              <a:t>)?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1611" y="2541916"/>
            <a:ext cx="6433547" cy="2677656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&lt;- 0.7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&lt;- 0.1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&lt;- 0.02</a:t>
            </a: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Pr(T+) = Pr(T+ | MCD+) Pr(MCD+) + Pr(T+ | MCD-) Pr(MCD-)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+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Tp.given.MCDm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(1-MCDp)</a:t>
            </a:r>
          </a:p>
          <a:p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da-DK" sz="1400" dirty="0">
                <a:solidFill>
                  <a:srgbClr val="FFFF00"/>
                </a:solidFill>
                <a:latin typeface="Courier"/>
                <a:cs typeface="Courier"/>
              </a:rPr>
              <a:t># Pr(MCD+ | T+) = Pr(T+ | MCD+) Pr(MCD+) / Pr(T+)</a:t>
            </a:r>
          </a:p>
          <a:p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Tp.given.MCDp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MCDp</a:t>
            </a:r>
            <a:r>
              <a:rPr lang="da-DK" sz="1400" dirty="0">
                <a:solidFill>
                  <a:schemeClr val="bg1"/>
                </a:solidFill>
                <a:latin typeface="Courier"/>
                <a:cs typeface="Courier"/>
              </a:rPr>
              <a:t>)/</a:t>
            </a:r>
            <a:r>
              <a:rPr lang="da-DK" sz="1400" dirty="0" err="1">
                <a:solidFill>
                  <a:schemeClr val="bg1"/>
                </a:solidFill>
                <a:latin typeface="Courier"/>
                <a:cs typeface="Courier"/>
              </a:rPr>
              <a:t>Tp</a:t>
            </a:r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562600"/>
            <a:ext cx="1524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6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418681" y="2069108"/>
            <a:ext cx="3176915" cy="282747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629638">
            <a:off x="1677610" y="2387328"/>
            <a:ext cx="2837039" cy="282747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422" y="4116232"/>
            <a:ext cx="1883106" cy="483406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3400881" y="4877351"/>
            <a:ext cx="1622135" cy="63771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1138733" y="4677624"/>
            <a:ext cx="2448122" cy="35463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18223" y="2513663"/>
            <a:ext cx="1864147" cy="2248261"/>
            <a:chOff x="1394044" y="1628524"/>
            <a:chExt cx="1864147" cy="224826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215933" y="1628524"/>
              <a:ext cx="1042258" cy="111721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77529" y="1734362"/>
              <a:ext cx="1189532" cy="1295289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1686507" y="1981816"/>
              <a:ext cx="1388904" cy="131334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1559631" y="2203059"/>
              <a:ext cx="1325161" cy="128760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1393806" y="2437550"/>
              <a:ext cx="1322152" cy="124470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94044" y="2754324"/>
              <a:ext cx="967407" cy="112246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Conditional Probability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82" y="2888084"/>
            <a:ext cx="3291494" cy="8350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8" y="5209596"/>
            <a:ext cx="1236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(A)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3902100" y="5891824"/>
            <a:ext cx="1236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(B)</a:t>
            </a:r>
            <a:endParaRPr lang="en-US" sz="36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5" y="6079003"/>
            <a:ext cx="1968500" cy="469900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363374" y="1259733"/>
            <a:ext cx="5251804" cy="1502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Conditional probability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probability of A given B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proportion of A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B in B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023619" y="5636128"/>
            <a:ext cx="4026049" cy="54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Note consequence:</a:t>
            </a:r>
          </a:p>
        </p:txBody>
      </p: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52" y="6239703"/>
            <a:ext cx="3245253" cy="339316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974137" y="3924089"/>
            <a:ext cx="4026049" cy="14413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Conditional operator | “word flags”: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given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of the</a:t>
            </a:r>
          </a:p>
        </p:txBody>
      </p:sp>
    </p:spTree>
    <p:extLst>
      <p:ext uri="{BB962C8B-B14F-4D97-AF65-F5344CB8AC3E}">
        <p14:creationId xmlns:p14="http://schemas.microsoft.com/office/powerpoint/2010/main" val="18667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  <p:bldP spid="28" grpId="0"/>
      <p:bldP spid="29" grpId="0"/>
      <p:bldP spid="4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817" y="1520610"/>
            <a:ext cx="87238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In a large soil database 72% of the of the samples contain mica and 43% mica and schist. Assuming the database reflective of a relevant population, what is the probability that a randomly selected soil sample (from the same population) that contains mica also contains schist?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74" y="4450347"/>
            <a:ext cx="6210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64" y="1683171"/>
            <a:ext cx="62103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7766" b="53571"/>
          <a:stretch/>
        </p:blipFill>
        <p:spPr>
          <a:xfrm>
            <a:off x="724812" y="3403549"/>
            <a:ext cx="3546742" cy="446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7586" t="56597" r="9579" b="4084"/>
          <a:stretch/>
        </p:blipFill>
        <p:spPr>
          <a:xfrm>
            <a:off x="2382492" y="4665540"/>
            <a:ext cx="1870792" cy="368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8528" y="3283936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= 43%</a:t>
            </a:r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8914" y="4508412"/>
            <a:ext cx="140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= 72%</a:t>
            </a:r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9148" y="5730331"/>
            <a:ext cx="2304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= 0.43/0.72 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27095" y="5754323"/>
            <a:ext cx="1599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= 0.597 </a:t>
            </a:r>
            <a:r>
              <a:rPr lang="en-US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0874" y="5740955"/>
            <a:ext cx="279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≈ 60% chance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21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Multiplication Rule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835340"/>
            <a:ext cx="8960635" cy="12048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Another important consequence of conditional probability is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multiplication rule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92" y="3522889"/>
            <a:ext cx="5372100" cy="469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00" y="3221789"/>
            <a:ext cx="6096000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4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1092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Statistical Independence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58372"/>
            <a:ext cx="8960635" cy="14870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If A is independent of B then the probability of A is not affected by knowledge of B.</a:t>
            </a:r>
          </a:p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If A and B are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statistically independent </a:t>
            </a:r>
            <a:r>
              <a:rPr lang="en-GB" sz="2800" b="1" i="1" u="sng" dirty="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77" y="3466319"/>
            <a:ext cx="3881489" cy="1454305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5220319"/>
            <a:ext cx="8960635" cy="9241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If A and B do not satisfy the above they are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statistically dependent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1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817" y="1119570"/>
            <a:ext cx="87238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the information from the large soil database: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72% of the of the samples contain mica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43% contain mica and schist.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100% contain mica or schist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817" y="3185322"/>
            <a:ext cx="4335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Compute: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99" y="4102907"/>
            <a:ext cx="2171031" cy="3054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199" y="3680010"/>
            <a:ext cx="1913689" cy="3038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199" y="4551329"/>
            <a:ext cx="1300079" cy="3228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199" y="3272667"/>
            <a:ext cx="1224547" cy="3331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199" y="4967743"/>
            <a:ext cx="1913689" cy="3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7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" y="228591"/>
            <a:ext cx="8880833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5462" y="1369052"/>
            <a:ext cx="4709718" cy="4832092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 &lt;- 0.72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Schist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&lt;- 0.43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Mica and Schist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(S|M)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SandM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SgivenM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/M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SgivenM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 and M)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 and S)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MandS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 or M)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 and M)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 &lt;- 1 + 0.43 - 0.72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(M|S)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(M and S)/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(S)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MgivenS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&lt;- 0.43/S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MgivenS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00" y="2149475"/>
            <a:ext cx="19177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23479" y="305559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Law of Total Probability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309392"/>
            <a:ext cx="8960635" cy="12048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Suppose a sample space can be partitioned into a set of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disjoint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events B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such that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9566" y="2001111"/>
            <a:ext cx="3528025" cy="2039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107367" y="2013939"/>
            <a:ext cx="1847403" cy="1885669"/>
          </a:xfrm>
          <a:custGeom>
            <a:avLst/>
            <a:gdLst>
              <a:gd name="connsiteX0" fmla="*/ 0 w 1847403"/>
              <a:gd name="connsiteY0" fmla="*/ 0 h 1885669"/>
              <a:gd name="connsiteX1" fmla="*/ 423363 w 1847403"/>
              <a:gd name="connsiteY1" fmla="*/ 436141 h 1885669"/>
              <a:gd name="connsiteX2" fmla="*/ 1372723 w 1847403"/>
              <a:gd name="connsiteY2" fmla="*/ 756833 h 1885669"/>
              <a:gd name="connsiteX3" fmla="*/ 1654965 w 1847403"/>
              <a:gd name="connsiteY3" fmla="*/ 1436700 h 1885669"/>
              <a:gd name="connsiteX4" fmla="*/ 1847403 w 1847403"/>
              <a:gd name="connsiteY4" fmla="*/ 1885669 h 188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403" h="1885669">
                <a:moveTo>
                  <a:pt x="0" y="0"/>
                </a:moveTo>
                <a:cubicBezTo>
                  <a:pt x="97288" y="155001"/>
                  <a:pt x="194576" y="310002"/>
                  <a:pt x="423363" y="436141"/>
                </a:cubicBezTo>
                <a:cubicBezTo>
                  <a:pt x="652150" y="562280"/>
                  <a:pt x="1167456" y="590073"/>
                  <a:pt x="1372723" y="756833"/>
                </a:cubicBezTo>
                <a:cubicBezTo>
                  <a:pt x="1577990" y="923593"/>
                  <a:pt x="1575852" y="1248561"/>
                  <a:pt x="1654965" y="1436700"/>
                </a:cubicBezTo>
                <a:cubicBezTo>
                  <a:pt x="1734078" y="1624839"/>
                  <a:pt x="1847403" y="1885669"/>
                  <a:pt x="1847403" y="188566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068203" y="1988284"/>
            <a:ext cx="1680623" cy="859548"/>
          </a:xfrm>
          <a:custGeom>
            <a:avLst/>
            <a:gdLst>
              <a:gd name="connsiteX0" fmla="*/ 1680623 w 1680623"/>
              <a:gd name="connsiteY0" fmla="*/ 551590 h 859548"/>
              <a:gd name="connsiteX1" fmla="*/ 923701 w 1680623"/>
              <a:gd name="connsiteY1" fmla="*/ 859455 h 859548"/>
              <a:gd name="connsiteX2" fmla="*/ 205267 w 1680623"/>
              <a:gd name="connsiteY2" fmla="*/ 577246 h 859548"/>
              <a:gd name="connsiteX3" fmla="*/ 0 w 1680623"/>
              <a:gd name="connsiteY3" fmla="*/ 0 h 859548"/>
              <a:gd name="connsiteX4" fmla="*/ 0 w 1680623"/>
              <a:gd name="connsiteY4" fmla="*/ 0 h 85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23" h="859548">
                <a:moveTo>
                  <a:pt x="1680623" y="551590"/>
                </a:moveTo>
                <a:cubicBezTo>
                  <a:pt x="1425108" y="703384"/>
                  <a:pt x="1169594" y="855179"/>
                  <a:pt x="923701" y="859455"/>
                </a:cubicBezTo>
                <a:cubicBezTo>
                  <a:pt x="677808" y="863731"/>
                  <a:pt x="359217" y="720489"/>
                  <a:pt x="205267" y="577246"/>
                </a:cubicBezTo>
                <a:cubicBezTo>
                  <a:pt x="51317" y="43400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049065" y="2488563"/>
            <a:ext cx="1327715" cy="1197163"/>
          </a:xfrm>
          <a:custGeom>
            <a:avLst/>
            <a:gdLst>
              <a:gd name="connsiteX0" fmla="*/ 1327715 w 1327715"/>
              <a:gd name="connsiteY0" fmla="*/ 282209 h 1197163"/>
              <a:gd name="connsiteX1" fmla="*/ 968498 w 1327715"/>
              <a:gd name="connsiteY1" fmla="*/ 1064698 h 1197163"/>
              <a:gd name="connsiteX2" fmla="*/ 44797 w 1327715"/>
              <a:gd name="connsiteY2" fmla="*/ 1090353 h 1197163"/>
              <a:gd name="connsiteX3" fmla="*/ 134601 w 1327715"/>
              <a:gd name="connsiteY3" fmla="*/ 0 h 119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7715" h="1197163">
                <a:moveTo>
                  <a:pt x="1327715" y="282209"/>
                </a:moveTo>
                <a:cubicBezTo>
                  <a:pt x="1255016" y="606108"/>
                  <a:pt x="1182318" y="930007"/>
                  <a:pt x="968498" y="1064698"/>
                </a:cubicBezTo>
                <a:cubicBezTo>
                  <a:pt x="754678" y="1199389"/>
                  <a:pt x="183780" y="1267803"/>
                  <a:pt x="44797" y="1090353"/>
                </a:cubicBezTo>
                <a:cubicBezTo>
                  <a:pt x="-94186" y="912903"/>
                  <a:pt x="134601" y="0"/>
                  <a:pt x="134601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88266" y="1924143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084525" y="3211233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422389" y="1885659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8543160" y="2334639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400" dirty="0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9" y="2659944"/>
            <a:ext cx="4044514" cy="35265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6902103" y="2174161"/>
            <a:ext cx="1334235" cy="124428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11649" y="2796304"/>
            <a:ext cx="5748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55837" y="2580107"/>
            <a:ext cx="2976479" cy="97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70258" y="3021263"/>
            <a:ext cx="2562058" cy="1653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004741" y="3211233"/>
            <a:ext cx="1494943" cy="2206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900737" y="2385808"/>
            <a:ext cx="563813" cy="2316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56" y="3391711"/>
            <a:ext cx="1358900" cy="406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849" y="4702656"/>
            <a:ext cx="1358900" cy="4191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6750" y="4499456"/>
            <a:ext cx="1358900" cy="406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4247" y="5421527"/>
            <a:ext cx="1358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7870</TotalTime>
  <Words>791</Words>
  <Application>Microsoft Macintosh PowerPoint</Application>
  <PresentationFormat>On-screen Show (4:3)</PresentationFormat>
  <Paragraphs>108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85</cp:revision>
  <dcterms:created xsi:type="dcterms:W3CDTF">2015-12-23T12:49:36Z</dcterms:created>
  <dcterms:modified xsi:type="dcterms:W3CDTF">2021-02-05T22:23:55Z</dcterms:modified>
</cp:coreProperties>
</file>