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98" r:id="rId2"/>
    <p:sldId id="299" r:id="rId3"/>
    <p:sldId id="300" r:id="rId4"/>
    <p:sldId id="302" r:id="rId5"/>
    <p:sldId id="303" r:id="rId6"/>
    <p:sldId id="304" r:id="rId7"/>
    <p:sldId id="305" r:id="rId8"/>
    <p:sldId id="306" r:id="rId9"/>
    <p:sldId id="307" r:id="rId10"/>
    <p:sldId id="301" r:id="rId11"/>
    <p:sldId id="311" r:id="rId12"/>
    <p:sldId id="308" r:id="rId13"/>
    <p:sldId id="309" r:id="rId14"/>
    <p:sldId id="310" r:id="rId15"/>
    <p:sldId id="312" r:id="rId16"/>
    <p:sldId id="313" r:id="rId17"/>
    <p:sldId id="314" r:id="rId18"/>
    <p:sldId id="315" r:id="rId19"/>
    <p:sldId id="316" r:id="rId20"/>
    <p:sldId id="318" r:id="rId21"/>
    <p:sldId id="319" r:id="rId22"/>
    <p:sldId id="32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FF1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6" autoAdjust="0"/>
    <p:restoredTop sz="94711"/>
  </p:normalViewPr>
  <p:slideViewPr>
    <p:cSldViewPr snapToGrid="0" snapToObjects="1">
      <p:cViewPr varScale="1">
        <p:scale>
          <a:sx n="112" d="100"/>
          <a:sy n="112" d="100"/>
        </p:scale>
        <p:origin x="19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0C466-C6AD-6742-BFA2-FA9679C6B00B}" type="datetimeFigureOut">
              <a:rPr lang="en-US" smtClean="0"/>
              <a:t>3/10/23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559B4-1987-EC43-AA85-6136F45F1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73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ECE86-3668-094C-AA5A-53AD777942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8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ECE86-3668-094C-AA5A-53AD777942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29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3/10/23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4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3/10/23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5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3/10/23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4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3/10/23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9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3/10/23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3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3/10/23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7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3/10/23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3/10/23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9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3/10/23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2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3/10/23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4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D7BB-8437-FF48-97A5-996164FF08EF}" type="datetimeFigureOut">
              <a:rPr lang="en-US" smtClean="0"/>
              <a:pPr/>
              <a:t>3/10/23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3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FD7BB-8437-FF48-97A5-996164FF08EF}" type="datetimeFigureOut">
              <a:rPr lang="en-US" smtClean="0"/>
              <a:pPr/>
              <a:t>3/10/23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D0AC1-83F5-4C4F-946B-6AF7612438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2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xkcd.com/2048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rxiv.org/pdf/1507.04544.pdf" TargetMode="External"/><Relationship Id="rId4" Type="http://schemas.openxmlformats.org/officeDocument/2006/relationships/hyperlink" Target="https://arxiv.org/pdf/1307.5928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68287" y="87312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rgbClr val="000000"/>
                </a:solidFill>
                <a:latin typeface="Times New Roman" pitchFamily="18" charset="0"/>
              </a:rPr>
              <a:t>Model Evaluation and Comparison I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6492582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2236C7-4F99-5566-97BC-40EE02384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336" y="1143000"/>
            <a:ext cx="3513048" cy="52695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899BF9-CE4F-9A58-DB8C-FDF45CE40A66}"/>
              </a:ext>
            </a:extLst>
          </p:cNvPr>
          <p:cNvSpPr txBox="1"/>
          <p:nvPr/>
        </p:nvSpPr>
        <p:spPr>
          <a:xfrm>
            <a:off x="6305664" y="6265902"/>
            <a:ext cx="15316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https://xkcd.com/2048/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180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02192C-71F9-12C4-316E-E1FD6400B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1E9C97-3B9E-03B4-FF11-03CB28AFA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124CAFE-4D08-B3E0-3597-FAAACABC4A9F}"/>
              </a:ext>
            </a:extLst>
          </p:cNvPr>
          <p:cNvSpPr txBox="1">
            <a:spLocks/>
          </p:cNvSpPr>
          <p:nvPr/>
        </p:nvSpPr>
        <p:spPr>
          <a:xfrm>
            <a:off x="457200" y="230562"/>
            <a:ext cx="8229600" cy="80009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/>
                <a:cs typeface="Times New Roman"/>
              </a:rPr>
              <a:t>Example: Basic Model Comparison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8071B-2775-A70A-E95B-C5A0A1527BE6}"/>
              </a:ext>
            </a:extLst>
          </p:cNvPr>
          <p:cNvSpPr/>
          <p:nvPr/>
        </p:nvSpPr>
        <p:spPr>
          <a:xfrm>
            <a:off x="246158" y="866633"/>
            <a:ext cx="87342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Recall the “twitter personality” example who received these morning (M), Afternoon (A) and Night (N) tweets over the course of 30 days.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D3C0DA-836F-B363-3A85-DDEA70672013}"/>
              </a:ext>
            </a:extLst>
          </p:cNvPr>
          <p:cNvSpPr txBox="1"/>
          <p:nvPr/>
        </p:nvSpPr>
        <p:spPr>
          <a:xfrm>
            <a:off x="142502" y="1836201"/>
            <a:ext cx="889461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M: 1154, 1062, 1203, 1125, 1091, 1120, 1202, 1129, 1103, 1098, 1169, 1142, 1174, 1111, 1148, 1134, 1146, 1179, 1165, 1076, 1152, 1209, 1205, 1139, 1227, 1145, 1140, 1220, 1059, 1165</a:t>
            </a:r>
          </a:p>
          <a:p>
            <a:r>
              <a:rPr lang="en-US" sz="900" dirty="0"/>
              <a:t>A:  1326, 1362, 1297, 1350, 1324, 1384, 1343, 1373, 1345, 1399, 1364, 1380, 1303, 1232, 1330, 1306, 1309, 1336, 1367, 1291, 1325, 1348, 1318, 1351, 1382, 1340, 1305, 1306, 1333, 1337</a:t>
            </a:r>
          </a:p>
          <a:p>
            <a:r>
              <a:rPr lang="en-US" sz="900" dirty="0"/>
              <a:t>N:  1251, 1234, 1337, 1235, 1189, 1289, 1318, 1190, 1307, 1224, 1279, 1331, 1310, 1244, 1246, 1168, 1267, 1274, 1262, 1254, 1139, 1236, 1310, 1227, 1310, 1255, 1230 ,1327, 1242, 1269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41CC57-5D13-5D9C-27FB-6591E926CE59}"/>
              </a:ext>
            </a:extLst>
          </p:cNvPr>
          <p:cNvSpPr/>
          <p:nvPr/>
        </p:nvSpPr>
        <p:spPr>
          <a:xfrm>
            <a:off x="457200" y="2605388"/>
            <a:ext cx="78181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We fit three models to this data: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a: overall daily rate</a:t>
            </a:r>
            <a:r>
              <a:rPr lang="en-US" sz="2000" dirty="0">
                <a:latin typeface="Times New Roman"/>
                <a:cs typeface="Times New Roman"/>
              </a:rPr>
              <a:t> model (one lambda)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b: morning, afternoon and night rates model </a:t>
            </a:r>
            <a:r>
              <a:rPr lang="en-US" sz="2000" dirty="0">
                <a:latin typeface="Times New Roman"/>
                <a:cs typeface="Times New Roman"/>
              </a:rPr>
              <a:t>(three lambdas)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c: </a:t>
            </a:r>
            <a:r>
              <a:rPr lang="en-US" sz="2000" dirty="0">
                <a:latin typeface="Times New Roman"/>
                <a:cs typeface="Times New Roman"/>
              </a:rPr>
              <a:t>different rates for different days model (thirty lambdas)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64F190-51D5-1306-718C-C6F3EEAAB342}"/>
              </a:ext>
            </a:extLst>
          </p:cNvPr>
          <p:cNvSpPr/>
          <p:nvPr/>
        </p:nvSpPr>
        <p:spPr>
          <a:xfrm>
            <a:off x="457200" y="4667928"/>
            <a:ext cx="68526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Which of these three models is most adequate for this data?</a:t>
            </a: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loglikelihood calculations to each model</a:t>
            </a: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WAIC for each model</a:t>
            </a:r>
          </a:p>
          <a:p>
            <a:pPr marL="457200" indent="-457200">
              <a:buFontTx/>
              <a:buAutoNum type="alpha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PSIS-LOOIC for each model</a:t>
            </a:r>
          </a:p>
          <a:p>
            <a:pPr marL="457200" indent="-457200">
              <a:buFontTx/>
              <a:buAutoNum type="alpha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Intercompare the three models.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243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6FE200-5256-4E68-3F53-15A7F06A4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A1573C-D7F2-A831-3761-DCE22F54E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20" y="2626742"/>
            <a:ext cx="2793689" cy="23347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23CF8E-C3F1-ADC2-D056-BB89F8A9B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691" y="2323388"/>
            <a:ext cx="2406618" cy="24066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63A483-7CEA-E662-E4E8-C8C98B6C1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7364" y="2297480"/>
            <a:ext cx="2536316" cy="240661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35F5D8A-C10B-DD88-A3FA-00EAAB529FE8}"/>
              </a:ext>
            </a:extLst>
          </p:cNvPr>
          <p:cNvSpPr txBox="1">
            <a:spLocks/>
          </p:cNvSpPr>
          <p:nvPr/>
        </p:nvSpPr>
        <p:spPr>
          <a:xfrm>
            <a:off x="457200" y="230562"/>
            <a:ext cx="8229600" cy="80009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/>
                <a:cs typeface="Times New Roman"/>
              </a:rPr>
              <a:t>Example: Basic Model Comparison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B51DA2-3BA2-4818-C437-E06D8A816012}"/>
              </a:ext>
            </a:extLst>
          </p:cNvPr>
          <p:cNvSpPr/>
          <p:nvPr/>
        </p:nvSpPr>
        <p:spPr>
          <a:xfrm>
            <a:off x="246158" y="866633"/>
            <a:ext cx="87342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Recall the “twitter personality” example who received these morning (M), Afternoon (A) and Night (N) tweets over the course of 30 days. Reminder: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5BE28C-227C-2244-F45D-0DCAA069EC9C}"/>
              </a:ext>
            </a:extLst>
          </p:cNvPr>
          <p:cNvSpPr txBox="1"/>
          <p:nvPr/>
        </p:nvSpPr>
        <p:spPr>
          <a:xfrm>
            <a:off x="814348" y="5065609"/>
            <a:ext cx="17456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 lambda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08F2B-83B7-6786-EEB8-D0F58595AE77}"/>
              </a:ext>
            </a:extLst>
          </p:cNvPr>
          <p:cNvSpPr txBox="1"/>
          <p:nvPr/>
        </p:nvSpPr>
        <p:spPr>
          <a:xfrm>
            <a:off x="3817620" y="5084001"/>
            <a:ext cx="1843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lambdas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2608D0-9193-1057-9CF6-507DF47FC0C0}"/>
              </a:ext>
            </a:extLst>
          </p:cNvPr>
          <p:cNvSpPr txBox="1"/>
          <p:nvPr/>
        </p:nvSpPr>
        <p:spPr>
          <a:xfrm>
            <a:off x="6843101" y="5089034"/>
            <a:ext cx="1843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lambdas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97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1BAF79-32A3-68B2-3075-CE23771CF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A84D72-59D4-BF2B-B5EA-A19B6F3D193E}"/>
              </a:ext>
            </a:extLst>
          </p:cNvPr>
          <p:cNvSpPr/>
          <p:nvPr/>
        </p:nvSpPr>
        <p:spPr>
          <a:xfrm>
            <a:off x="3680460" y="1175798"/>
            <a:ext cx="4709160" cy="5586145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  <a:latin typeface="Courier"/>
                <a:cs typeface="Courier"/>
              </a:rPr>
              <a:t>data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{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int&lt;lower=0&gt;  n;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int&lt;lower=0&gt;  m;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int&lt;lower=0&gt;  s[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n,m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];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real&lt;lower=0&gt; a;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real&lt;lower=0&gt; b;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050" dirty="0">
                <a:solidFill>
                  <a:schemeClr val="accent6"/>
                </a:solidFill>
                <a:latin typeface="Courier"/>
                <a:cs typeface="Courier"/>
              </a:rPr>
              <a:t>parameters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{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real&lt;lower=0&gt; lambda[m];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050" dirty="0">
                <a:solidFill>
                  <a:schemeClr val="accent6"/>
                </a:solidFill>
                <a:latin typeface="Courier"/>
                <a:cs typeface="Courier"/>
              </a:rPr>
              <a:t>model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{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//Prior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target +=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gamma_lpdf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(lambda |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a,b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);</a:t>
            </a:r>
          </a:p>
          <a:p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//Likelihood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for(j in 1:m){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for(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in 1:n){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target +=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poisson_lpmf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(s[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i,j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] | lambda[j]);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}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}</a:t>
            </a:r>
          </a:p>
          <a:p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050" dirty="0">
                <a:solidFill>
                  <a:schemeClr val="accent6"/>
                </a:solidFill>
                <a:latin typeface="Courier"/>
                <a:cs typeface="Courier"/>
              </a:rPr>
              <a:t>generated quantities 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vector[m*n]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log_lik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int count;</a:t>
            </a:r>
          </a:p>
          <a:p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count = 1;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for(j in 1:m){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for(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in 1:n){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log_lik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[count] =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poisson_lpmf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(s[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i,j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] | lambda[j]);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count = count + 1;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}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}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8AB13-85D8-3C60-23E5-7BC9D4C83EA5}"/>
              </a:ext>
            </a:extLst>
          </p:cNvPr>
          <p:cNvSpPr txBox="1"/>
          <p:nvPr/>
        </p:nvSpPr>
        <p:spPr>
          <a:xfrm>
            <a:off x="2310927" y="1578018"/>
            <a:ext cx="1668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/>
                <a:cs typeface="Times New Roman"/>
              </a:rPr>
              <a:t>Stan model</a:t>
            </a:r>
            <a:r>
              <a:rPr lang="en-US" sz="180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1793E-A84F-0A45-D688-27A840BEAF45}"/>
              </a:ext>
            </a:extLst>
          </p:cNvPr>
          <p:cNvSpPr txBox="1"/>
          <p:nvPr/>
        </p:nvSpPr>
        <p:spPr>
          <a:xfrm>
            <a:off x="323880" y="294916"/>
            <a:ext cx="8202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save some slides, we’ll use the same (previous) Stan/JAGS script for all three models (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poisson_gamma_multiple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The models only really differ by how the data is input.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7BC294-940C-C537-4BD7-34B433F28015}"/>
              </a:ext>
            </a:extLst>
          </p:cNvPr>
          <p:cNvSpPr/>
          <p:nvPr/>
        </p:nvSpPr>
        <p:spPr>
          <a:xfrm>
            <a:off x="3543299" y="4700212"/>
            <a:ext cx="4983191" cy="2035868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D3C09A-EC69-2260-AB57-90543F686A14}"/>
              </a:ext>
            </a:extLst>
          </p:cNvPr>
          <p:cNvSpPr txBox="1"/>
          <p:nvPr/>
        </p:nvSpPr>
        <p:spPr>
          <a:xfrm>
            <a:off x="187008" y="3348990"/>
            <a:ext cx="2423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chunk here to compute log likelihood for each data point</a:t>
            </a:r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AD6B278-B3E9-3CA5-67BF-689C0FFA86F0}"/>
              </a:ext>
            </a:extLst>
          </p:cNvPr>
          <p:cNvSpPr/>
          <p:nvPr/>
        </p:nvSpPr>
        <p:spPr>
          <a:xfrm rot="1956516">
            <a:off x="1104084" y="4867599"/>
            <a:ext cx="2514600" cy="2012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72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1BAF79-32A3-68B2-3075-CE23771CF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78AB13-85D8-3C60-23E5-7BC9D4C83EA5}"/>
              </a:ext>
            </a:extLst>
          </p:cNvPr>
          <p:cNvSpPr txBox="1"/>
          <p:nvPr/>
        </p:nvSpPr>
        <p:spPr>
          <a:xfrm>
            <a:off x="840105" y="1348690"/>
            <a:ext cx="1668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/>
                <a:cs typeface="Times New Roman"/>
              </a:rPr>
              <a:t>JAGS model</a:t>
            </a:r>
            <a:r>
              <a:rPr lang="en-US" sz="180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DD5B24-A017-081E-6ACA-7AD6A77282D1}"/>
              </a:ext>
            </a:extLst>
          </p:cNvPr>
          <p:cNvSpPr/>
          <p:nvPr/>
        </p:nvSpPr>
        <p:spPr>
          <a:xfrm>
            <a:off x="931545" y="1705451"/>
            <a:ext cx="7280910" cy="3447098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model{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Priors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for(j in 1:m){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lambda[j] ~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dgamma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(a, b)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}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Likelihood and Log-likelihood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for(j in 1:m){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for(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in 1:n){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  s[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i,j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] ~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dpois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(lambda[j])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Hack to give each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log_lik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value a unique name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 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log_lik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[(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*m + j) - 1] &lt;- log(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dpois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(s[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i,j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], lambda[j]) ) }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}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endParaRPr lang="en-US" sz="8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D3EB52-F55D-2E47-195E-0962E9664A93}"/>
              </a:ext>
            </a:extLst>
          </p:cNvPr>
          <p:cNvSpPr/>
          <p:nvPr/>
        </p:nvSpPr>
        <p:spPr>
          <a:xfrm>
            <a:off x="788670" y="4080509"/>
            <a:ext cx="7614157" cy="533887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845F6C-DA52-24CD-E9B9-8611D95B47B3}"/>
              </a:ext>
            </a:extLst>
          </p:cNvPr>
          <p:cNvSpPr txBox="1"/>
          <p:nvPr/>
        </p:nvSpPr>
        <p:spPr>
          <a:xfrm>
            <a:off x="5421582" y="5858470"/>
            <a:ext cx="2423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chunk here to compute log likelihood for each data point</a:t>
            </a:r>
            <a:endParaRPr lang="en-US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A258C31-69B9-9C24-6FD9-622D2FA684C4}"/>
              </a:ext>
            </a:extLst>
          </p:cNvPr>
          <p:cNvSpPr/>
          <p:nvPr/>
        </p:nvSpPr>
        <p:spPr>
          <a:xfrm rot="13343599">
            <a:off x="3167885" y="5460505"/>
            <a:ext cx="2514600" cy="2012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F49988-746D-B289-1463-D98FBF1122F1}"/>
              </a:ext>
            </a:extLst>
          </p:cNvPr>
          <p:cNvSpPr txBox="1"/>
          <p:nvPr/>
        </p:nvSpPr>
        <p:spPr>
          <a:xfrm>
            <a:off x="323880" y="294916"/>
            <a:ext cx="8202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save some slides, we’ll use the same (previous) Stan/JAGS script for all three models (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poisson_gamma_multiple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The models only really differ by how the data is input.</a:t>
            </a:r>
          </a:p>
        </p:txBody>
      </p:sp>
    </p:spTree>
    <p:extLst>
      <p:ext uri="{BB962C8B-B14F-4D97-AF65-F5344CB8AC3E}">
        <p14:creationId xmlns:p14="http://schemas.microsoft.com/office/powerpoint/2010/main" val="265505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5973DA-1589-8AF4-9239-27995146BB87}"/>
              </a:ext>
            </a:extLst>
          </p:cNvPr>
          <p:cNvSpPr/>
          <p:nvPr/>
        </p:nvSpPr>
        <p:spPr>
          <a:xfrm>
            <a:off x="254853" y="680948"/>
            <a:ext cx="8569107" cy="5747727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library(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bayesutils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library(loo)</a:t>
            </a:r>
          </a:p>
          <a:p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 Extra options to set for Stan: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options(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mc.cores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1)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rstan_options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auto_write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TRUE)</a:t>
            </a:r>
          </a:p>
          <a:p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 Load a Stan model: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stan.code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&lt;- paste(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readLines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system.file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"stan/</a:t>
            </a:r>
            <a:r>
              <a:rPr lang="en-US" sz="1050" dirty="0" err="1">
                <a:solidFill>
                  <a:srgbClr val="00B050"/>
                </a:solidFill>
                <a:latin typeface="Courier"/>
                <a:cs typeface="Courier"/>
              </a:rPr>
              <a:t>poisson-gamma_multiple_wloglik.stan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, package = 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                                                                     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050" dirty="0" err="1">
                <a:solidFill>
                  <a:srgbClr val="00B050"/>
                </a:solidFill>
                <a:latin typeface="Courier"/>
                <a:cs typeface="Courier"/>
              </a:rPr>
              <a:t>bayesutils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)),collapse=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'\n'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 Translate Stan code into C++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model.c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stanc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model_code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stan.code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model_name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'model', verbose=T)</a:t>
            </a:r>
          </a:p>
          <a:p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 Compile the Stan C++ model: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sm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stan_model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stanc_ret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model.c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, verbose = T)</a:t>
            </a:r>
          </a:p>
          <a:p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M &lt;- c(1154, 1062, 1203, 1125, 1091, 1120, 1202, 1129, 1103, 1098, 1169, 1142, 1174, 1111, 1148,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1134, 1146, 1179, 1165, 1076, 1152, 1209, 1205, 1139, 1227, 1145, 1140, 1220, 1059, 1165)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A &lt;- c(1326, 1362, 1297, 1350, 1324, 1384, 1343, 1373, 1345, 1399, 1364, 1380, 1303, 1232, 1330,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1306, 1309, 1336, 1367, 1291, 1325, 1348, 1318, 1351, 1382, 1340, 1305, 1306, 1333, 1337)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N &lt;- c(1251, 1234, 1337, 1235, 1189, 1289, 1318, 1190, 1307, 1224, 1279, 1331, 1310, 1244, 1246,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1168, 1267, 1274, 1262, 1254, 1139, 1236, 1310, 1227, 1310, 1255, 1230 ,1327, 1242, 1269)</a:t>
            </a:r>
          </a:p>
          <a:p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s &lt;- array(c(M,A,N), c(length(c(M,A,N)), 1))  </a:t>
            </a:r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 Model a. One lambda. Feed data in as a column vector</a:t>
            </a:r>
          </a:p>
          <a:p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#s   &lt;- </a:t>
            </a:r>
            <a:r>
              <a:rPr lang="en-US" sz="1050" dirty="0" err="1">
                <a:solidFill>
                  <a:srgbClr val="FFFF00"/>
                </a:solidFill>
                <a:latin typeface="Courier"/>
                <a:cs typeface="Courier"/>
              </a:rPr>
              <a:t>cbind</a:t>
            </a:r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(M,A,N)                          # Model b. Three lambdas</a:t>
            </a:r>
          </a:p>
          <a:p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#s   &lt;- </a:t>
            </a:r>
            <a:r>
              <a:rPr lang="en-US" sz="1050" dirty="0" err="1">
                <a:solidFill>
                  <a:srgbClr val="FFFF00"/>
                </a:solidFill>
                <a:latin typeface="Courier"/>
                <a:cs typeface="Courier"/>
              </a:rPr>
              <a:t>rbind</a:t>
            </a:r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(M,A,N)                          # Model c. 30 lambdas. One for each day.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&lt;- list(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"n"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nrow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(s),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"m"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ncol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(s),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"s"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s,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"a"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25/16,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"b"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1/16000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 Run the model: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fit1 &lt;- sampling(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sm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, data =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iter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=5000, thin = 1, chains = 4)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fit1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C38D67-552D-1D29-DA77-E780D73EE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63AC62-85F3-F898-5826-2D3643611B24}"/>
              </a:ext>
            </a:extLst>
          </p:cNvPr>
          <p:cNvSpPr txBox="1"/>
          <p:nvPr/>
        </p:nvSpPr>
        <p:spPr>
          <a:xfrm>
            <a:off x="3793693" y="32519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Stan code:</a:t>
            </a:r>
          </a:p>
        </p:txBody>
      </p:sp>
    </p:spTree>
    <p:extLst>
      <p:ext uri="{BB962C8B-B14F-4D97-AF65-F5344CB8AC3E}">
        <p14:creationId xmlns:p14="http://schemas.microsoft.com/office/powerpoint/2010/main" val="1547531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7D705D-8CC1-A8EF-B52C-7D5EB3758FA5}"/>
              </a:ext>
            </a:extLst>
          </p:cNvPr>
          <p:cNvSpPr/>
          <p:nvPr/>
        </p:nvSpPr>
        <p:spPr>
          <a:xfrm>
            <a:off x="266283" y="669518"/>
            <a:ext cx="8569107" cy="5747727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library(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bayesutils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library(loo)</a:t>
            </a:r>
          </a:p>
          <a:p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M &lt;- c(1154, 1062, 1203, 1125, 1091, 1120, 1202, 1129, 1103, 1098, 1169, 1142, 1174, 1111, 1148,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1134, 1146, 1179, 1165, 1076, 1152, 1209, 1205, 1139, 1227, 1145, 1140, 1220, 1059, 1165)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A &lt;- c(1326, 1362, 1297, 1350, 1324, 1384, 1343, 1373, 1345, 1399, 1364, 1380, 1303, 1232, 1330,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1306, 1309, 1336, 1367, 1291, 1325, 1348, 1318, 1351, 1382, 1340, 1305, 1306, 1333, 1337)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N &lt;- c(1251, 1234, 1337, 1235, 1189, 1289, 1318, 1190, 1307, 1224, 1279, 1331, 1310, 1244, 1246,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1168, 1267, 1274, 1262, 1254, 1139, 1236, 1310, 1227, 1310, 1255, 1230 ,1327, 1242, 1269)</a:t>
            </a:r>
          </a:p>
          <a:p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s &lt;- array(c(M,A,N), c(length(c(M,A,N)), 1))  </a:t>
            </a:r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 Model a. One lambda. Feed data in as a column vector</a:t>
            </a:r>
          </a:p>
          <a:p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#s   &lt;- </a:t>
            </a:r>
            <a:r>
              <a:rPr lang="en-US" sz="1050" dirty="0" err="1">
                <a:solidFill>
                  <a:srgbClr val="FFFF00"/>
                </a:solidFill>
                <a:latin typeface="Courier"/>
                <a:cs typeface="Courier"/>
              </a:rPr>
              <a:t>cbind</a:t>
            </a:r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(M,A,N)                          # Model b. Three lambdas</a:t>
            </a:r>
          </a:p>
          <a:p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#s   &lt;- </a:t>
            </a:r>
            <a:r>
              <a:rPr lang="en-US" sz="1050" dirty="0" err="1">
                <a:solidFill>
                  <a:srgbClr val="FFFF00"/>
                </a:solidFill>
                <a:latin typeface="Courier"/>
                <a:cs typeface="Courier"/>
              </a:rPr>
              <a:t>rbind</a:t>
            </a:r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(M,A,N)                          # Model c. 30 lambdas. One for each day.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&lt;- list(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"n"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nrow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(s),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"m"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ncol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(s),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"s"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s,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"a"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25/16,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"b"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1/16000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inits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&lt;- function (){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list(lambda=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runif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ncol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(s)))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rgbClr val="FFFF00"/>
                </a:solidFill>
                <a:latin typeface="Courier"/>
                <a:cs typeface="Courier"/>
              </a:rPr>
              <a:t># Run the model: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fit1 &lt;- jags(data=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    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inits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inits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    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parameters.to.save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c(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"lambda"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050" dirty="0" err="1">
                <a:solidFill>
                  <a:srgbClr val="00B050"/>
                </a:solidFill>
                <a:latin typeface="Courier"/>
                <a:cs typeface="Courier"/>
              </a:rPr>
              <a:t>log_lik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),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    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n.iter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=20000,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n.burnin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500,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n.thin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10,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    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n.chains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=4,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    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model.file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050" dirty="0" err="1">
                <a:solidFill>
                  <a:schemeClr val="bg1"/>
                </a:solidFill>
                <a:latin typeface="Courier"/>
                <a:cs typeface="Courier"/>
              </a:rPr>
              <a:t>system.file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"jags/</a:t>
            </a:r>
            <a:r>
              <a:rPr lang="en-US" sz="1050" dirty="0" err="1">
                <a:solidFill>
                  <a:srgbClr val="00B050"/>
                </a:solidFill>
                <a:latin typeface="Courier"/>
                <a:cs typeface="Courier"/>
              </a:rPr>
              <a:t>poisson-gamma_multiple_wloglik.bug.R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                                                                          package = 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050" dirty="0" err="1">
                <a:solidFill>
                  <a:srgbClr val="00B050"/>
                </a:solidFill>
                <a:latin typeface="Courier"/>
                <a:cs typeface="Courier"/>
              </a:rPr>
              <a:t>bayesutils</a:t>
            </a:r>
            <a:r>
              <a:rPr lang="en-US" sz="105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))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/>
                <a:cs typeface="Courier"/>
              </a:rPr>
              <a:t>fit1</a:t>
            </a:r>
          </a:p>
          <a:p>
            <a:endParaRPr lang="en-US" sz="105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16D760-6CAC-770B-44F6-68982DFBE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6B5BF7-84D1-CB7E-99C0-F66FB3180C9F}"/>
              </a:ext>
            </a:extLst>
          </p:cNvPr>
          <p:cNvSpPr txBox="1"/>
          <p:nvPr/>
        </p:nvSpPr>
        <p:spPr>
          <a:xfrm>
            <a:off x="3793693" y="32519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JAGS code:</a:t>
            </a:r>
          </a:p>
        </p:txBody>
      </p:sp>
    </p:spTree>
    <p:extLst>
      <p:ext uri="{BB962C8B-B14F-4D97-AF65-F5344CB8AC3E}">
        <p14:creationId xmlns:p14="http://schemas.microsoft.com/office/powerpoint/2010/main" val="3585540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5973DA-1589-8AF4-9239-27995146BB87}"/>
              </a:ext>
            </a:extLst>
          </p:cNvPr>
          <p:cNvSpPr/>
          <p:nvPr/>
        </p:nvSpPr>
        <p:spPr>
          <a:xfrm>
            <a:off x="254853" y="680948"/>
            <a:ext cx="8569107" cy="590931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Model a. adequacy metrics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log.lik1 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extract.log.lik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(fit1)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r.eff1   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relative_eff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(exp(log.lik1), cores = 2)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loo.est1  &lt;- loo(log.lik1,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r_eff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= r.eff1, cores = 2)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waic.est1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waic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(log.lik1)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print(loo.est1)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print(waic.est1)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Model b. adequacy metrics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log.lik2 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extract.log.lik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(fit2)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r.eff2   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relative_eff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(exp(log.lik2), cores = 2)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loo.est2  &lt;- loo(log.lik2,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r_eff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= r.eff2, cores = 2)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waic.est2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waic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(log.lik2)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print(loo.est2)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print(waic.est2)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Model c. adequacy metrics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log.lik3 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extract.log.lik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(fit3)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r.eff3   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relative_eff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(exp(log.lik3), cores = 2)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loo.est3  &lt;- loo(log.lik3,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r_eff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= r.eff3, cores = 2)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waic.est3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waic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(log.lik3)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print(loo.est3)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print(waic.est3)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plot(loo.est3,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label_points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= F)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Intercompare models. Best on top: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loo_compare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(loo.est1, loo.est2, loo.est3)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C38D67-552D-1D29-DA77-E780D73EE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63AC62-85F3-F898-5826-2D3643611B24}"/>
              </a:ext>
            </a:extLst>
          </p:cNvPr>
          <p:cNvSpPr txBox="1"/>
          <p:nvPr/>
        </p:nvSpPr>
        <p:spPr>
          <a:xfrm>
            <a:off x="3793693" y="32519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130DE1-4040-FF53-BBDF-7E877EC72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736" y="5450267"/>
            <a:ext cx="4348683" cy="123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2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0286A7-05AC-2F67-8B37-563356002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9043167-5375-438A-4255-FB45703829A2}"/>
              </a:ext>
            </a:extLst>
          </p:cNvPr>
          <p:cNvSpPr txBox="1">
            <a:spLocks/>
          </p:cNvSpPr>
          <p:nvPr/>
        </p:nvSpPr>
        <p:spPr>
          <a:xfrm>
            <a:off x="457200" y="287712"/>
            <a:ext cx="8229600" cy="80009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/>
                <a:cs typeface="Times New Roman"/>
              </a:rPr>
              <a:t>Example: Regression Model Refinement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74F4E9-BB23-B6E4-DA04-EA425A83CA5B}"/>
              </a:ext>
            </a:extLst>
          </p:cNvPr>
          <p:cNvSpPr/>
          <p:nvPr/>
        </p:nvSpPr>
        <p:spPr>
          <a:xfrm>
            <a:off x="246158" y="969503"/>
            <a:ext cx="87342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 the Gustafson dataset where we used 6 dental features to fit a multivariate regression model to predict age at time of death. Here are the posteriors for the regression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coefs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5B9D2-CD36-5228-8380-AB3680FA2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58" y="2146037"/>
            <a:ext cx="5013213" cy="44814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380FA6-8071-2FEA-7E85-4C4A06CBC12F}"/>
              </a:ext>
            </a:extLst>
          </p:cNvPr>
          <p:cNvSpPr txBox="1"/>
          <p:nvPr/>
        </p:nvSpPr>
        <p:spPr>
          <a:xfrm>
            <a:off x="824531" y="2761867"/>
            <a:ext cx="398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09810C-F110-2F6A-E150-05837E4891D5}"/>
              </a:ext>
            </a:extLst>
          </p:cNvPr>
          <p:cNvSpPr txBox="1"/>
          <p:nvPr/>
        </p:nvSpPr>
        <p:spPr>
          <a:xfrm>
            <a:off x="824531" y="3357470"/>
            <a:ext cx="398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976145-B038-DC30-FCB1-5958B673A113}"/>
              </a:ext>
            </a:extLst>
          </p:cNvPr>
          <p:cNvSpPr txBox="1"/>
          <p:nvPr/>
        </p:nvSpPr>
        <p:spPr>
          <a:xfrm>
            <a:off x="824531" y="3819080"/>
            <a:ext cx="398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60751-D869-C41B-8644-179C69CD73C0}"/>
              </a:ext>
            </a:extLst>
          </p:cNvPr>
          <p:cNvSpPr txBox="1"/>
          <p:nvPr/>
        </p:nvSpPr>
        <p:spPr>
          <a:xfrm>
            <a:off x="824531" y="4414683"/>
            <a:ext cx="398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FF468B-2148-314A-7C0B-43C73A30FEE0}"/>
              </a:ext>
            </a:extLst>
          </p:cNvPr>
          <p:cNvSpPr txBox="1"/>
          <p:nvPr/>
        </p:nvSpPr>
        <p:spPr>
          <a:xfrm>
            <a:off x="824531" y="4889272"/>
            <a:ext cx="524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D3B7AC-5AED-BDB5-220D-384F91AF212D}"/>
              </a:ext>
            </a:extLst>
          </p:cNvPr>
          <p:cNvSpPr txBox="1"/>
          <p:nvPr/>
        </p:nvSpPr>
        <p:spPr>
          <a:xfrm>
            <a:off x="824531" y="5484875"/>
            <a:ext cx="398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127C65-4A90-F612-CBD0-7C98BFC3BEAF}"/>
              </a:ext>
            </a:extLst>
          </p:cNvPr>
          <p:cNvSpPr txBox="1"/>
          <p:nvPr/>
        </p:nvSpPr>
        <p:spPr>
          <a:xfrm>
            <a:off x="4733591" y="3307228"/>
            <a:ext cx="3989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A, S, P look a little iffy (may be = 0). 🤔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0028EF-A24B-7C13-C144-3214F12DB6D6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3223260" y="3211830"/>
            <a:ext cx="1510331" cy="280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89F8E1-FCE7-C4D4-1ED9-A3E078372E03}"/>
              </a:ext>
            </a:extLst>
          </p:cNvPr>
          <p:cNvCxnSpPr>
            <a:cxnSpLocks/>
          </p:cNvCxnSpPr>
          <p:nvPr/>
        </p:nvCxnSpPr>
        <p:spPr>
          <a:xfrm flipH="1">
            <a:off x="3223260" y="3491894"/>
            <a:ext cx="1510331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51C5DE-D727-E73C-133F-7F43874A7A9C}"/>
              </a:ext>
            </a:extLst>
          </p:cNvPr>
          <p:cNvCxnSpPr>
            <a:cxnSpLocks/>
          </p:cNvCxnSpPr>
          <p:nvPr/>
        </p:nvCxnSpPr>
        <p:spPr>
          <a:xfrm flipH="1">
            <a:off x="3223259" y="3514907"/>
            <a:ext cx="1510332" cy="550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BA7EE09-4B48-9BD3-8B5E-0E29A50B4EF4}"/>
              </a:ext>
            </a:extLst>
          </p:cNvPr>
          <p:cNvSpPr txBox="1"/>
          <p:nvPr/>
        </p:nvSpPr>
        <p:spPr>
          <a:xfrm>
            <a:off x="4572000" y="4377296"/>
            <a:ext cx="45719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LcPeriod"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log-likelihood calculations to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multivariate_linear_regression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the regression with all six features to a regression with only C, TT and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70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8C3F86-9A4E-56AD-FFCC-D81F06B95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3E1ABF-40D3-1538-92A3-37C2CEB08EF2}"/>
              </a:ext>
            </a:extLst>
          </p:cNvPr>
          <p:cNvSpPr txBox="1"/>
          <p:nvPr/>
        </p:nvSpPr>
        <p:spPr>
          <a:xfrm>
            <a:off x="187008" y="3348990"/>
            <a:ext cx="2423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chunk here to compute log likelihood for each data point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5CAB9F-FEAD-44EA-1407-A29A13F27A55}"/>
              </a:ext>
            </a:extLst>
          </p:cNvPr>
          <p:cNvSpPr/>
          <p:nvPr/>
        </p:nvSpPr>
        <p:spPr>
          <a:xfrm>
            <a:off x="2839381" y="423595"/>
            <a:ext cx="5996010" cy="637866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950" dirty="0">
                <a:solidFill>
                  <a:schemeClr val="accent6"/>
                </a:solidFill>
                <a:latin typeface="Courier"/>
                <a:cs typeface="Courier"/>
              </a:rPr>
              <a:t>data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int&lt;lower=1&gt;  n;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int&lt;lower=1&gt;  p;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matrix[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n,p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]   X;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real          y[n];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int&lt;lower=1&gt; 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nu_alpha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real         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mu_alpha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real&lt;lower=0&gt;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sig_alpha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int&lt;lower=1&gt; 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nu_beta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real         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mu_beta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real&lt;lower=0&gt;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sig_beta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real         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mu_sigma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real&lt;lower=0&gt;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sig_sigma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950" dirty="0">
                <a:solidFill>
                  <a:schemeClr val="accent6"/>
                </a:solidFill>
                <a:latin typeface="Courier"/>
                <a:cs typeface="Courier"/>
              </a:rPr>
              <a:t>parameters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real          alpha;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vector[p]     beta;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real&lt;lower=0&gt; sigma;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950" dirty="0">
                <a:solidFill>
                  <a:schemeClr val="accent6"/>
                </a:solidFill>
                <a:latin typeface="Courier"/>
                <a:cs typeface="Courier"/>
              </a:rPr>
              <a:t>model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{</a:t>
            </a:r>
          </a:p>
          <a:p>
            <a:endParaRPr lang="en-US" sz="9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50" dirty="0">
                <a:solidFill>
                  <a:srgbClr val="FFFF00"/>
                </a:solidFill>
                <a:latin typeface="Courier"/>
                <a:cs typeface="Courier"/>
              </a:rPr>
              <a:t>//Priors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target +=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student_t_lpdf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(alpha |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nu_alpha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mu_alpha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sig_alpha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for(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in 1:p) {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  target +=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student_t_lpdf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(beta[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] |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nu_beta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mu_beta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                                             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sig_beta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}  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target +=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normal_lpdf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(sigma |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mu_sigma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sig_sigma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);</a:t>
            </a:r>
          </a:p>
          <a:p>
            <a:endParaRPr lang="en-US" sz="9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50" dirty="0">
                <a:solidFill>
                  <a:srgbClr val="FFFF00"/>
                </a:solidFill>
                <a:latin typeface="Courier"/>
                <a:cs typeface="Courier"/>
              </a:rPr>
              <a:t>//Likelihood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for(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in 1:n) {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 target +=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normal_lpdf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(y[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] | alpha +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dot_product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(beta, X[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,]),    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                                                        sigma);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}</a:t>
            </a:r>
          </a:p>
          <a:p>
            <a:endParaRPr lang="en-US" sz="9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950" dirty="0">
                <a:solidFill>
                  <a:schemeClr val="accent6"/>
                </a:solidFill>
                <a:latin typeface="Courier"/>
                <a:cs typeface="Courier"/>
              </a:rPr>
              <a:t>generated quantities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real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log_lik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[n];</a:t>
            </a:r>
          </a:p>
          <a:p>
            <a:endParaRPr lang="en-US" sz="95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for(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in 1:n){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 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log_lik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[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] =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normal_lpdf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(y[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] | alpha + 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dot_product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(beta, X[</a:t>
            </a:r>
            <a:r>
              <a:rPr lang="en-US" sz="95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,]), sigma);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  }</a:t>
            </a:r>
          </a:p>
          <a:p>
            <a:r>
              <a:rPr lang="en-US" sz="95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CD519B-9446-0338-DE1B-E773DAB1EB6C}"/>
              </a:ext>
            </a:extLst>
          </p:cNvPr>
          <p:cNvSpPr/>
          <p:nvPr/>
        </p:nvSpPr>
        <p:spPr>
          <a:xfrm>
            <a:off x="2708910" y="5650161"/>
            <a:ext cx="6275070" cy="1113592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F70B097-D02E-706C-5DBE-3EB5857A0B55}"/>
              </a:ext>
            </a:extLst>
          </p:cNvPr>
          <p:cNvSpPr/>
          <p:nvPr/>
        </p:nvSpPr>
        <p:spPr>
          <a:xfrm rot="1956516">
            <a:off x="1104084" y="4867599"/>
            <a:ext cx="2514600" cy="2012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42B1FB-22C4-AE4E-7BD2-1A5CC97C9362}"/>
              </a:ext>
            </a:extLst>
          </p:cNvPr>
          <p:cNvSpPr txBox="1"/>
          <p:nvPr/>
        </p:nvSpPr>
        <p:spPr>
          <a:xfrm>
            <a:off x="564200" y="1521449"/>
            <a:ext cx="1668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/>
                <a:cs typeface="Times New Roman"/>
              </a:rPr>
              <a:t>Stan model</a:t>
            </a:r>
            <a:r>
              <a:rPr lang="en-US" sz="1800" dirty="0">
                <a:latin typeface="Times New Roman"/>
                <a:cs typeface="Times New Roman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42605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8C3F86-9A4E-56AD-FFCC-D81F06B95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1001A6-3616-8774-7011-341E05CF7AA6}"/>
              </a:ext>
            </a:extLst>
          </p:cNvPr>
          <p:cNvSpPr/>
          <p:nvPr/>
        </p:nvSpPr>
        <p:spPr>
          <a:xfrm>
            <a:off x="335207" y="1127471"/>
            <a:ext cx="8431992" cy="353943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model{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Priors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alpha ~ dt(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mu_alpha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1/sig_alpha^2,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nu_alpha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for(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in 1:p)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beta[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] ~ dt(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mu_beta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1/sig_beta^2,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nu_beta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}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sigma ~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dnorm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mu_sigma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1/sig_sigma^2)T(0.0,)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Likelihood and Log-likelihood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for(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in 1:n)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y[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] ~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dnorm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(alpha +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inprod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(beta, X[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,]), 1/sigma^2);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log_lik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[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] &lt;- log(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dnorm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(y[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], alpha +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inprod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(beta, X[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,]), 1/sigma^2) 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}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E3757-5201-4825-D5B3-C1B82808AA63}"/>
              </a:ext>
            </a:extLst>
          </p:cNvPr>
          <p:cNvSpPr txBox="1"/>
          <p:nvPr/>
        </p:nvSpPr>
        <p:spPr>
          <a:xfrm>
            <a:off x="3751106" y="702936"/>
            <a:ext cx="1668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/>
                <a:cs typeface="Times New Roman"/>
              </a:rPr>
              <a:t>JAGS model</a:t>
            </a:r>
            <a:r>
              <a:rPr lang="en-US" sz="180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87D21E-3A71-9788-7CD9-D47D1898A578}"/>
              </a:ext>
            </a:extLst>
          </p:cNvPr>
          <p:cNvSpPr/>
          <p:nvPr/>
        </p:nvSpPr>
        <p:spPr>
          <a:xfrm>
            <a:off x="239641" y="3738460"/>
            <a:ext cx="8625911" cy="23918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5F79A7-0086-B383-BC67-37DD62FB1D1D}"/>
              </a:ext>
            </a:extLst>
          </p:cNvPr>
          <p:cNvSpPr txBox="1"/>
          <p:nvPr/>
        </p:nvSpPr>
        <p:spPr>
          <a:xfrm>
            <a:off x="2939571" y="5042350"/>
            <a:ext cx="2423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chunk here to compute log likelihood for each data point</a:t>
            </a:r>
            <a:endParaRPr lang="en-US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C534435-0B91-A15E-3822-8F69E9A22C36}"/>
              </a:ext>
            </a:extLst>
          </p:cNvPr>
          <p:cNvSpPr/>
          <p:nvPr/>
        </p:nvSpPr>
        <p:spPr>
          <a:xfrm rot="18936698">
            <a:off x="3598327" y="4399551"/>
            <a:ext cx="1375755" cy="2551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5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999789" y="3649579"/>
            <a:ext cx="29028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Times New Roman"/>
                <a:cs typeface="Times New Roman"/>
              </a:rPr>
              <a:t>Checks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222F48-D1E4-6C4A-1A3D-594AEFA497F6}"/>
              </a:ext>
            </a:extLst>
          </p:cNvPr>
          <p:cNvSpPr txBox="1"/>
          <p:nvPr/>
        </p:nvSpPr>
        <p:spPr>
          <a:xfrm>
            <a:off x="575967" y="1162419"/>
            <a:ext cx="7326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measure of model adequacy is how well it predicts data once it is fit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996F45-FB0D-839F-7FF1-FF74194B5DEA}"/>
              </a:ext>
            </a:extLst>
          </p:cNvPr>
          <p:cNvSpPr txBox="1"/>
          <p:nvPr/>
        </p:nvSpPr>
        <p:spPr>
          <a:xfrm>
            <a:off x="908685" y="2104564"/>
            <a:ext cx="732663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serve as measure of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data: Training accuracy/goodness-of-fit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Held out test data: Test/forecasting accuracy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5BF39-7092-CA79-C59F-6EF48C5BCC0C}"/>
              </a:ext>
            </a:extLst>
          </p:cNvPr>
          <p:cNvSpPr txBox="1"/>
          <p:nvPr/>
        </p:nvSpPr>
        <p:spPr>
          <a:xfrm>
            <a:off x="1561704" y="363093"/>
            <a:ext cx="5997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Overview: Model Adequacy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0EA40-5ACF-9745-0634-A217D3059EBE}"/>
              </a:ext>
            </a:extLst>
          </p:cNvPr>
          <p:cNvSpPr txBox="1"/>
          <p:nvPr/>
        </p:nvSpPr>
        <p:spPr>
          <a:xfrm>
            <a:off x="575967" y="4897531"/>
            <a:ext cx="732663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adequacy metrics can also be used to compare different model to each 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well do different models on the data perform relative to each other?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3559AD-FAEB-565D-9135-18D87A7CDB07}"/>
              </a:ext>
            </a:extLst>
          </p:cNvPr>
          <p:cNvSpPr txBox="1"/>
          <p:nvPr/>
        </p:nvSpPr>
        <p:spPr>
          <a:xfrm>
            <a:off x="922179" y="3239846"/>
            <a:ext cx="732663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adequacy metrics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Residuals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rates (for discrete predictions)</a:t>
            </a:r>
          </a:p>
        </p:txBody>
      </p:sp>
    </p:spTree>
    <p:extLst>
      <p:ext uri="{BB962C8B-B14F-4D97-AF65-F5344CB8AC3E}">
        <p14:creationId xmlns:p14="http://schemas.microsoft.com/office/powerpoint/2010/main" val="3387661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7CDFE6-CCE0-58C1-B556-A124EDF670AA}"/>
              </a:ext>
            </a:extLst>
          </p:cNvPr>
          <p:cNvSpPr/>
          <p:nvPr/>
        </p:nvSpPr>
        <p:spPr>
          <a:xfrm>
            <a:off x="266283" y="623798"/>
            <a:ext cx="8569107" cy="618630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library(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bayesutils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library(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dafs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# Extra options to set for Stan: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options(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mc.cores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= 1)</a:t>
            </a:r>
          </a:p>
          <a:p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rstan_options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auto_write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= TRUE)</a:t>
            </a:r>
          </a:p>
          <a:p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# Load a Stan model:</a:t>
            </a:r>
          </a:p>
          <a:p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stan.code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&lt;- paste(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readLines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system.file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"stan/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multivariate_linear_regression_wloglik.stan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 package =                                                                                          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                                                                              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bayesutils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)),collapse=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'\n'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# Translate Stan code into C++</a:t>
            </a:r>
          </a:p>
          <a:p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model.c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stanc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model_code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stan.code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model_name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'model'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 verbose=T)</a:t>
            </a:r>
          </a:p>
          <a:p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# Compile the Stan C++ model:</a:t>
            </a:r>
          </a:p>
          <a:p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sm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stan_model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stanc_ret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model.c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 verbose = T)</a:t>
            </a:r>
          </a:p>
          <a:p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# Data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data("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gustafson.df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")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Age &lt;-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gustafson.df$Age</a:t>
            </a:r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A   &lt;-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gustafson.df$A</a:t>
            </a:r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S   &lt;-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gustafson.df$S</a:t>
            </a:r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P   &lt;-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gustafson.df$P</a:t>
            </a:r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C   &lt;-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gustafson.df$C</a:t>
            </a:r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TT  &lt;-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gustafson.df$T</a:t>
            </a:r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R   &lt;-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gustafson.df$R</a:t>
            </a:r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X   &lt;-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cbind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(A,S,P,C,TT,R) </a:t>
            </a:r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# for fit 1</a:t>
            </a:r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#X   &lt;- </a:t>
            </a:r>
            <a:r>
              <a:rPr lang="en-US" sz="900" dirty="0" err="1">
                <a:solidFill>
                  <a:srgbClr val="FFFF00"/>
                </a:solidFill>
                <a:latin typeface="Courier"/>
                <a:cs typeface="Courier"/>
              </a:rPr>
              <a:t>cbind</a:t>
            </a:r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(C,TT,R)      # for fit 2</a:t>
            </a:r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&lt;- list(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"n"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     =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nrow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(X),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"p"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     =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ncol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(X),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"X"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     = X,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"y"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     = Age,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#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nu_alpha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= 3,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mu_alpha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= 0,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sig_alpha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= 1,</a:t>
            </a:r>
            <a:endParaRPr lang="en-US" sz="9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nu_beta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= 3,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mu_beta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= 0,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sig_beta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= 1,</a:t>
            </a:r>
            <a:endParaRPr lang="en-US" sz="9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mu_sigma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= 0,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sig_sigma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= 1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# Run the model: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fit1 &lt;- sampling(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sm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 data =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iter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=5000, thin = 1, chains = 4); fit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6A6BA-43F2-0208-AB5B-29272E7B2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16B23F-4D00-8988-01B5-2B11DAC4C1A3}"/>
              </a:ext>
            </a:extLst>
          </p:cNvPr>
          <p:cNvSpPr txBox="1"/>
          <p:nvPr/>
        </p:nvSpPr>
        <p:spPr>
          <a:xfrm>
            <a:off x="3793693" y="32519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Stan code:</a:t>
            </a:r>
          </a:p>
        </p:txBody>
      </p:sp>
    </p:spTree>
    <p:extLst>
      <p:ext uri="{BB962C8B-B14F-4D97-AF65-F5344CB8AC3E}">
        <p14:creationId xmlns:p14="http://schemas.microsoft.com/office/powerpoint/2010/main" val="81116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7CDFE6-CCE0-58C1-B556-A124EDF670AA}"/>
              </a:ext>
            </a:extLst>
          </p:cNvPr>
          <p:cNvSpPr/>
          <p:nvPr/>
        </p:nvSpPr>
        <p:spPr>
          <a:xfrm>
            <a:off x="300940" y="615379"/>
            <a:ext cx="8569107" cy="618630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library(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bayesutils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library(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dafs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# Data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data("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gustafson.df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")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Age &lt;-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gustafson.df$Age</a:t>
            </a:r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A   &lt;-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gustafson.df$A</a:t>
            </a:r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S   &lt;-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gustafson.df$S</a:t>
            </a:r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P   &lt;-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gustafson.df$P</a:t>
            </a:r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C   &lt;-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gustafson.df$C</a:t>
            </a:r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TT  &lt;-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gustafson.df$T</a:t>
            </a:r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R   &lt;-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gustafson.df$R</a:t>
            </a:r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X   &lt;-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cbind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(A,S,P,C,TT,R) # for fit 1</a:t>
            </a:r>
          </a:p>
          <a:p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#X   &lt;- </a:t>
            </a:r>
            <a:r>
              <a:rPr lang="en-US" sz="900" dirty="0" err="1">
                <a:solidFill>
                  <a:srgbClr val="FFFF00"/>
                </a:solidFill>
                <a:latin typeface="Courier"/>
                <a:cs typeface="Courier"/>
              </a:rPr>
              <a:t>cbind</a:t>
            </a:r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(C,TT,R)      # for fit 2</a:t>
            </a:r>
          </a:p>
          <a:p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&lt;- list(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"n"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     =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nrow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(X),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"p"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     =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ncol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(X),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"X"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     = X,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"y"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     = Age,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#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nu_alpha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= 3,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mu_alpha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= 0,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sig_alpha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= 1,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#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nu_beta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= 3,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mu_beta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= 0,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sig_beta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= 1,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#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mu_sigma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= 0,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sig_sigma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= 1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inits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&lt;- function (){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list(alpha=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rnorm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(1), beta=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rnorm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ncol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(X)), sigma=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runif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(1))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endParaRPr lang="en-US" sz="9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900" dirty="0">
                <a:solidFill>
                  <a:srgbClr val="FFFF00"/>
                </a:solidFill>
                <a:latin typeface="Courier"/>
                <a:cs typeface="Courier"/>
              </a:rPr>
              <a:t>#Run the model: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fit1 &lt;- jags(data=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       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inits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inits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       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parameters.to.save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= c(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"alpha"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"beta"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"sigma"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"mu"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),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       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n.iter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=20000,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n.burnin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= 500,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n.thin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= 10,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       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n.chains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=4,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          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model.file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Courier"/>
                <a:cs typeface="Courier"/>
              </a:rPr>
              <a:t>system.file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"jags/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multivariate_linear_regression_wloglik.bug.R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, package = 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 err="1">
                <a:solidFill>
                  <a:srgbClr val="00B050"/>
                </a:solidFill>
                <a:latin typeface="Courier"/>
                <a:cs typeface="Courier"/>
              </a:rPr>
              <a:t>bayesutils</a:t>
            </a:r>
            <a:r>
              <a:rPr lang="en-US" sz="9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))</a:t>
            </a:r>
          </a:p>
          <a:p>
            <a:r>
              <a:rPr lang="en-US" sz="900" dirty="0">
                <a:solidFill>
                  <a:schemeClr val="bg1"/>
                </a:solidFill>
                <a:latin typeface="Courier"/>
                <a:cs typeface="Courier"/>
              </a:rPr>
              <a:t>fit1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6A6BA-43F2-0208-AB5B-29272E7B2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16B23F-4D00-8988-01B5-2B11DAC4C1A3}"/>
              </a:ext>
            </a:extLst>
          </p:cNvPr>
          <p:cNvSpPr txBox="1"/>
          <p:nvPr/>
        </p:nvSpPr>
        <p:spPr>
          <a:xfrm>
            <a:off x="3652517" y="24604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JAGS code:</a:t>
            </a:r>
          </a:p>
        </p:txBody>
      </p:sp>
    </p:spTree>
    <p:extLst>
      <p:ext uri="{BB962C8B-B14F-4D97-AF65-F5344CB8AC3E}">
        <p14:creationId xmlns:p14="http://schemas.microsoft.com/office/powerpoint/2010/main" val="522101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5973DA-1589-8AF4-9239-27995146BB87}"/>
              </a:ext>
            </a:extLst>
          </p:cNvPr>
          <p:cNvSpPr/>
          <p:nvPr/>
        </p:nvSpPr>
        <p:spPr>
          <a:xfrm>
            <a:off x="254853" y="680948"/>
            <a:ext cx="8569107" cy="3970318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Model fit1 adequacy metrics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log.lik1 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extract.log.lik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(fit1)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r.eff1   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relative_eff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(exp(log.lik1), cores = 2)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loo.est1  &lt;- loo(log.lik1,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r_eff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= r.eff1, cores = 2)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waic.est1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waic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(log.lik1)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print(loo.est1)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print(waic.est1)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Model fit2 adequacy metrics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log.lik2 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extract.log.lik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(fit2)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r.eff2   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relative_eff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(exp(log.lik2), cores = 2)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loo.est2  &lt;- loo(log.lik2,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r_eff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= r.eff2, cores = 2)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waic.est2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waic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(log.lik2)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print(loo.est2)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print(waic.est2)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Intercompare models. Best on top: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loo_compare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(loo.est1, loo.est2, loo.est3)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C38D67-552D-1D29-DA77-E780D73EE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63AC62-85F3-F898-5826-2D3643611B24}"/>
              </a:ext>
            </a:extLst>
          </p:cNvPr>
          <p:cNvSpPr txBox="1"/>
          <p:nvPr/>
        </p:nvSpPr>
        <p:spPr>
          <a:xfrm>
            <a:off x="3793693" y="32519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F4C2EB-46FB-5099-E0B4-2AC166997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346" y="5008880"/>
            <a:ext cx="4343400" cy="1435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9E3525-ABAD-65CD-B160-BFF255D4F3BC}"/>
              </a:ext>
            </a:extLst>
          </p:cNvPr>
          <p:cNvSpPr txBox="1"/>
          <p:nvPr/>
        </p:nvSpPr>
        <p:spPr>
          <a:xfrm>
            <a:off x="0" y="4871720"/>
            <a:ext cx="28346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that 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A, S, P help in this model, but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a 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little. 🤔</a:t>
            </a:r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AFF482F-6073-FF5D-86BE-7322B629AF2D}"/>
              </a:ext>
            </a:extLst>
          </p:cNvPr>
          <p:cNvSpPr/>
          <p:nvPr/>
        </p:nvSpPr>
        <p:spPr>
          <a:xfrm rot="1139197">
            <a:off x="1526572" y="5668032"/>
            <a:ext cx="1375755" cy="137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5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02192C-71F9-12C4-316E-E1FD6400B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1CFFA8-6E2B-5A01-27AF-30ECE6AF3F12}"/>
              </a:ext>
            </a:extLst>
          </p:cNvPr>
          <p:cNvSpPr txBox="1"/>
          <p:nvPr/>
        </p:nvSpPr>
        <p:spPr>
          <a:xfrm>
            <a:off x="2172791" y="483989"/>
            <a:ext cx="5056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Adequacy Lingo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84EA9-D614-DABE-62D5-D9CFCCC32D26}"/>
              </a:ext>
            </a:extLst>
          </p:cNvPr>
          <p:cNvSpPr txBox="1"/>
          <p:nvPr/>
        </p:nvSpPr>
        <p:spPr>
          <a:xfrm>
            <a:off x="459264" y="1418992"/>
            <a:ext cx="8202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Measures of probabilistic model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predictive accuracy are called scoring rules.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7E82B-B97F-9004-8820-88105066657B}"/>
              </a:ext>
            </a:extLst>
          </p:cNvPr>
          <p:cNvSpPr txBox="1"/>
          <p:nvPr/>
        </p:nvSpPr>
        <p:spPr>
          <a:xfrm>
            <a:off x="1268730" y="3793768"/>
            <a:ext cx="74180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Logarithms of predictive densities are called (log) 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35DEEB-99B6-4F75-296A-7D5DB239BABB}"/>
              </a:ext>
            </a:extLst>
          </p:cNvPr>
          <p:cNvSpPr txBox="1"/>
          <p:nvPr/>
        </p:nvSpPr>
        <p:spPr>
          <a:xfrm>
            <a:off x="1243805" y="3184992"/>
            <a:ext cx="74180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Likelihoods of fit models are called 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predictive densities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58A68E-05D8-3DFE-818F-8C135169A20F}"/>
              </a:ext>
            </a:extLst>
          </p:cNvPr>
          <p:cNvSpPr txBox="1"/>
          <p:nvPr/>
        </p:nvSpPr>
        <p:spPr>
          <a:xfrm>
            <a:off x="1017270" y="2304768"/>
            <a:ext cx="69223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 are “fit” when their parameters or parameter densities are determined</a:t>
            </a:r>
            <a:endParaRPr lang="en-US" sz="2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E3D274-50B2-C715-C88B-7FF70A96D63A}"/>
              </a:ext>
            </a:extLst>
          </p:cNvPr>
          <p:cNvSpPr txBox="1"/>
          <p:nvPr/>
        </p:nvSpPr>
        <p:spPr>
          <a:xfrm>
            <a:off x="459263" y="4507198"/>
            <a:ext cx="83613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 posterior predictive density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a new datapoint </a:t>
            </a:r>
            <a:r>
              <a:rPr lang="en-US" sz="2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under fit model </a:t>
            </a:r>
            <a:r>
              <a:rPr lang="en-US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is: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26CB23-412A-BC7F-3560-90162029B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850" y="5486288"/>
            <a:ext cx="6298903" cy="5642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942FCF-BA0E-CFE9-9700-675618C4F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738" y="6155220"/>
            <a:ext cx="2176780" cy="29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3752BB-37F1-5297-2DDF-AF4863B54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C4AE9B-8A3C-0EA5-8312-7DEA37C2C43F}"/>
              </a:ext>
            </a:extLst>
          </p:cNvPr>
          <p:cNvSpPr txBox="1"/>
          <p:nvPr/>
        </p:nvSpPr>
        <p:spPr>
          <a:xfrm>
            <a:off x="306744" y="578576"/>
            <a:ext cx="852842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Adequacy: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Kullback-Leibler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Divergence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7E0D7-6855-E1CC-A422-2FA5DC5A7BB0}"/>
              </a:ext>
            </a:extLst>
          </p:cNvPr>
          <p:cNvSpPr txBox="1"/>
          <p:nvPr/>
        </p:nvSpPr>
        <p:spPr>
          <a:xfrm>
            <a:off x="459264" y="1418992"/>
            <a:ext cx="8202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“close” </a:t>
            </a:r>
            <a:r>
              <a:rPr lang="en-US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i="1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aseline="30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is to the true data generating density </a:t>
            </a:r>
            <a:r>
              <a:rPr lang="en-US" sz="2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i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is a good probabilistically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measure of the model’s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adequacy</a:t>
            </a:r>
            <a:r>
              <a:rPr lang="en-US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874CD-6F96-83B3-E137-45C540E506CC}"/>
              </a:ext>
            </a:extLst>
          </p:cNvPr>
          <p:cNvSpPr txBox="1"/>
          <p:nvPr/>
        </p:nvSpPr>
        <p:spPr>
          <a:xfrm>
            <a:off x="712788" y="2924194"/>
            <a:ext cx="820261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Measure “closeness” of two pdfs, </a:t>
            </a:r>
            <a:r>
              <a:rPr lang="en-US" sz="22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i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sz="22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i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with </a:t>
            </a:r>
            <a:r>
              <a:rPr lang="en-US" sz="2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Kullback-Leibler</a:t>
            </a: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divergence:</a:t>
            </a: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7AF1A7-32C5-69FB-0F9E-D117E6052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763" y="4134029"/>
            <a:ext cx="5194253" cy="10867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995CEA-98A0-CCB4-7E8A-55076D2C8373}"/>
              </a:ext>
            </a:extLst>
          </p:cNvPr>
          <p:cNvSpPr txBox="1"/>
          <p:nvPr/>
        </p:nvSpPr>
        <p:spPr>
          <a:xfrm>
            <a:off x="0" y="6287333"/>
            <a:ext cx="67779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full details of the following cf. Gelman et al 2014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https://arxiv.org/pdf/1307.5928.pdf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Vehtari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2016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https://arxiv.org/pdf/1507.04544.pdf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038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3752BB-37F1-5297-2DDF-AF4863B54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C4AE9B-8A3C-0EA5-8312-7DEA37C2C43F}"/>
              </a:ext>
            </a:extLst>
          </p:cNvPr>
          <p:cNvSpPr txBox="1"/>
          <p:nvPr/>
        </p:nvSpPr>
        <p:spPr>
          <a:xfrm>
            <a:off x="306744" y="578576"/>
            <a:ext cx="852842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Adequacy: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Kullback-Leibler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Divergence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7E0D7-6855-E1CC-A422-2FA5DC5A7BB0}"/>
              </a:ext>
            </a:extLst>
          </p:cNvPr>
          <p:cNvSpPr txBox="1"/>
          <p:nvPr/>
        </p:nvSpPr>
        <p:spPr>
          <a:xfrm>
            <a:off x="459264" y="1418992"/>
            <a:ext cx="8202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“close” </a:t>
            </a:r>
            <a:r>
              <a:rPr lang="en-US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i="1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aseline="30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is to the true data generating density </a:t>
            </a:r>
            <a:r>
              <a:rPr lang="en-US" sz="2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i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is a good probabilistically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measure of the model’s adequacy.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874CD-6F96-83B3-E137-45C540E506CC}"/>
              </a:ext>
            </a:extLst>
          </p:cNvPr>
          <p:cNvSpPr txBox="1"/>
          <p:nvPr/>
        </p:nvSpPr>
        <p:spPr>
          <a:xfrm>
            <a:off x="712788" y="2844184"/>
            <a:ext cx="82026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 “closeness” of </a:t>
            </a: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i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aseline="30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i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thus:</a:t>
            </a: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E72CB2-25BF-BFDB-C724-6E46EE714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88" y="3728037"/>
            <a:ext cx="4987608" cy="6881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B0DFE7-BBDE-F5CF-0A8F-3117F21BB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590" y="4838469"/>
            <a:ext cx="7772400" cy="505522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C5963CE8-1730-C305-E157-5092FFDC662C}"/>
              </a:ext>
            </a:extLst>
          </p:cNvPr>
          <p:cNvSpPr/>
          <p:nvPr/>
        </p:nvSpPr>
        <p:spPr>
          <a:xfrm rot="16200000">
            <a:off x="6800850" y="3572341"/>
            <a:ext cx="491490" cy="403479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6A6CD0-B125-8252-ED7C-B338177F7F49}"/>
              </a:ext>
            </a:extLst>
          </p:cNvPr>
          <p:cNvSpPr txBox="1"/>
          <p:nvPr/>
        </p:nvSpPr>
        <p:spPr>
          <a:xfrm>
            <a:off x="3771900" y="5835481"/>
            <a:ext cx="380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log predictive density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E4E9FC-5802-34C8-1C33-318D96568AD7}"/>
              </a:ext>
            </a:extLst>
          </p:cNvPr>
          <p:cNvSpPr txBox="1"/>
          <p:nvPr/>
        </p:nvSpPr>
        <p:spPr>
          <a:xfrm>
            <a:off x="712788" y="6335730"/>
            <a:ext cx="686880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adequacy: Maximize </a:t>
            </a:r>
            <a:r>
              <a:rPr lang="en-US" sz="2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epld</a:t>
            </a: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minimize KLD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2256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FE2499-F4FF-C1A2-10C7-FAACC493E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603FB4-D924-557E-E466-2DE45CBE63B1}"/>
              </a:ext>
            </a:extLst>
          </p:cNvPr>
          <p:cNvSpPr txBox="1"/>
          <p:nvPr/>
        </p:nvSpPr>
        <p:spPr>
          <a:xfrm>
            <a:off x="780468" y="555716"/>
            <a:ext cx="790633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Log Pointwise Predictive Density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8AE7E-15D5-840C-5C68-5498097B7A0F}"/>
              </a:ext>
            </a:extLst>
          </p:cNvPr>
          <p:cNvSpPr txBox="1"/>
          <p:nvPr/>
        </p:nvSpPr>
        <p:spPr>
          <a:xfrm>
            <a:off x="459264" y="1418992"/>
            <a:ext cx="8202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expected log predictive density: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39678-FAA7-11FA-BB5A-5C4B664F6D47}"/>
              </a:ext>
            </a:extLst>
          </p:cNvPr>
          <p:cNvSpPr txBox="1"/>
          <p:nvPr/>
        </p:nvSpPr>
        <p:spPr>
          <a:xfrm>
            <a:off x="493555" y="2963079"/>
            <a:ext cx="8421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hen for a test data set we define expected log pointwise predictive density (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elppd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E9B81-3FCE-98BE-32D7-98814CC6B079}"/>
              </a:ext>
            </a:extLst>
          </p:cNvPr>
          <p:cNvSpPr txBox="1"/>
          <p:nvPr/>
        </p:nvSpPr>
        <p:spPr>
          <a:xfrm>
            <a:off x="645794" y="5381858"/>
            <a:ext cx="8202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from this point of view, the model with the </a:t>
            </a:r>
            <a:r>
              <a:rPr lang="en-US" sz="2400" b="1" i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largest </a:t>
            </a:r>
            <a:r>
              <a:rPr lang="en-US" sz="2400" b="1" i="1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elppd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 “</a:t>
            </a:r>
            <a:r>
              <a:rPr lang="en-US" sz="2400" b="1" i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adequate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B104C0-5FD5-ED6E-DFD3-AA3CEF097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94" y="2107722"/>
            <a:ext cx="7772400" cy="5143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EB71C5-2B45-9C50-16CF-A5B645A4C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427" y="4177564"/>
            <a:ext cx="4257146" cy="69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0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93710C-1295-08D9-16A9-F4E82DBB0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D375CB-592E-A500-7E2A-BB77C1140415}"/>
              </a:ext>
            </a:extLst>
          </p:cNvPr>
          <p:cNvSpPr txBox="1"/>
          <p:nvPr/>
        </p:nvSpPr>
        <p:spPr>
          <a:xfrm>
            <a:off x="335936" y="450453"/>
            <a:ext cx="8636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Model Adequacy Measures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7589E-6991-7A99-19F8-04BA9BB00767}"/>
              </a:ext>
            </a:extLst>
          </p:cNvPr>
          <p:cNvSpPr txBox="1"/>
          <p:nvPr/>
        </p:nvSpPr>
        <p:spPr>
          <a:xfrm>
            <a:off x="459264" y="1418992"/>
            <a:ext cx="8202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problem is that we don’t have the true data generating density </a:t>
            </a:r>
            <a:r>
              <a:rPr lang="en-US" sz="2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i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nor often </a:t>
            </a:r>
            <a:r>
              <a:rPr lang="en-US" sz="2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40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needed for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elppd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907CD-8CA3-C536-1406-EB4ACD92F5F7}"/>
              </a:ext>
            </a:extLst>
          </p:cNvPr>
          <p:cNvSpPr txBox="1"/>
          <p:nvPr/>
        </p:nvSpPr>
        <p:spPr>
          <a:xfrm>
            <a:off x="678498" y="2598002"/>
            <a:ext cx="820261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2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elppd</a:t>
            </a: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related metrics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approximated leads to different concrete measures of model adequacy that can be used for model comparison</a:t>
            </a: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BF8831-75EF-A548-D654-03B593CE3B92}"/>
              </a:ext>
            </a:extLst>
          </p:cNvPr>
          <p:cNvSpPr txBox="1"/>
          <p:nvPr/>
        </p:nvSpPr>
        <p:spPr>
          <a:xfrm>
            <a:off x="941389" y="3978081"/>
            <a:ext cx="80654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Replace                                             with                                       to obtain the “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widely applicable information criterion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(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WAIC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1C70F2-6C56-04E6-BE0A-623E85245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969" y="4042581"/>
            <a:ext cx="2614931" cy="287004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FAC8FF-F8C8-356D-F1AB-99CE18693C74}"/>
              </a:ext>
            </a:extLst>
          </p:cNvPr>
          <p:cNvCxnSpPr>
            <a:cxnSpLocks/>
          </p:cNvCxnSpPr>
          <p:nvPr/>
        </p:nvCxnSpPr>
        <p:spPr>
          <a:xfrm flipV="1">
            <a:off x="6967853" y="5500999"/>
            <a:ext cx="0" cy="328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091DE35-0739-27CD-1679-8F0EAF667714}"/>
              </a:ext>
            </a:extLst>
          </p:cNvPr>
          <p:cNvSpPr txBox="1"/>
          <p:nvPr/>
        </p:nvSpPr>
        <p:spPr>
          <a:xfrm>
            <a:off x="5760720" y="5775771"/>
            <a:ext cx="34486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correction for effective number of parameters to adjust for overfitting (because </a:t>
            </a:r>
            <a:r>
              <a:rPr lang="en-US" sz="18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i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aseline="30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was used)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1CD36EC-F440-6EB9-B05D-237AAE0D9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663" y="4059217"/>
            <a:ext cx="2381637" cy="28203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851BFB3-DA1A-0816-47F9-52924855B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775" y="4980910"/>
            <a:ext cx="6116450" cy="76167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52AC3C7-A46E-A9A7-44FC-5D369E8AAC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6707" y="6068536"/>
            <a:ext cx="2966784" cy="32716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7FCE215-FD71-6654-A26B-EE9925F6298F}"/>
              </a:ext>
            </a:extLst>
          </p:cNvPr>
          <p:cNvSpPr txBox="1"/>
          <p:nvPr/>
        </p:nvSpPr>
        <p:spPr>
          <a:xfrm>
            <a:off x="1855784" y="6481088"/>
            <a:ext cx="34486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 WAIC ⟶ more adequate model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BD0890-2F98-4628-35E8-9C297EDE9350}"/>
              </a:ext>
            </a:extLst>
          </p:cNvPr>
          <p:cNvSpPr/>
          <p:nvPr/>
        </p:nvSpPr>
        <p:spPr>
          <a:xfrm>
            <a:off x="1837052" y="6026092"/>
            <a:ext cx="3448629" cy="763327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B61F07B0-5827-BD58-E110-B990D6EFD01F}"/>
              </a:ext>
            </a:extLst>
          </p:cNvPr>
          <p:cNvSpPr/>
          <p:nvPr/>
        </p:nvSpPr>
        <p:spPr>
          <a:xfrm rot="5400000">
            <a:off x="6788462" y="3012924"/>
            <a:ext cx="196225" cy="186309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A0548F9-0814-49E5-7F48-00F1F390F0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2209" y="3619006"/>
            <a:ext cx="1371701" cy="20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93710C-1295-08D9-16A9-F4E82DBB0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D375CB-592E-A500-7E2A-BB77C1140415}"/>
              </a:ext>
            </a:extLst>
          </p:cNvPr>
          <p:cNvSpPr txBox="1"/>
          <p:nvPr/>
        </p:nvSpPr>
        <p:spPr>
          <a:xfrm>
            <a:off x="335936" y="450453"/>
            <a:ext cx="8636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Model Adequacy Measures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7589E-6991-7A99-19F8-04BA9BB00767}"/>
              </a:ext>
            </a:extLst>
          </p:cNvPr>
          <p:cNvSpPr txBox="1"/>
          <p:nvPr/>
        </p:nvSpPr>
        <p:spPr>
          <a:xfrm>
            <a:off x="459264" y="1418992"/>
            <a:ext cx="8202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problem is that we don’t have the true data generating density </a:t>
            </a:r>
            <a:r>
              <a:rPr lang="en-US" sz="2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i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nor often </a:t>
            </a:r>
            <a:r>
              <a:rPr lang="en-US" sz="2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40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needed for </a:t>
            </a:r>
            <a:r>
              <a:rPr lang="en-US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elppd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907CD-8CA3-C536-1406-EB4ACD92F5F7}"/>
              </a:ext>
            </a:extLst>
          </p:cNvPr>
          <p:cNvSpPr txBox="1"/>
          <p:nvPr/>
        </p:nvSpPr>
        <p:spPr>
          <a:xfrm>
            <a:off x="678498" y="2598002"/>
            <a:ext cx="820261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2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elppd</a:t>
            </a: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related metrics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approximated leads to different concrete measures of model adequacy that cab be used for model comparison</a:t>
            </a: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BF8831-75EF-A548-D654-03B593CE3B92}"/>
              </a:ext>
            </a:extLst>
          </p:cNvPr>
          <p:cNvSpPr txBox="1"/>
          <p:nvPr/>
        </p:nvSpPr>
        <p:spPr>
          <a:xfrm>
            <a:off x="941389" y="3978081"/>
            <a:ext cx="80654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Alternatively replace                                             with                                       to obtain the “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 one out information criterion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LOOIC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1C70F2-6C56-04E6-BE0A-623E85245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989" y="4042581"/>
            <a:ext cx="2614931" cy="2870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4C3D73-8719-A90C-2E84-F71F2785C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471" y="4057196"/>
            <a:ext cx="1865630" cy="3066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2EE533-1089-62D9-6BFC-7B64A2DF4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7574" y="4992340"/>
            <a:ext cx="4293870" cy="73418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FE497F-0BBF-0351-F026-75CDA02A915D}"/>
              </a:ext>
            </a:extLst>
          </p:cNvPr>
          <p:cNvCxnSpPr>
            <a:cxnSpLocks/>
          </p:cNvCxnSpPr>
          <p:nvPr/>
        </p:nvCxnSpPr>
        <p:spPr>
          <a:xfrm flipV="1">
            <a:off x="6064883" y="5562374"/>
            <a:ext cx="0" cy="328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92A9C0-5C10-80A9-4F3B-23166F0A420F}"/>
              </a:ext>
            </a:extLst>
          </p:cNvPr>
          <p:cNvSpPr txBox="1"/>
          <p:nvPr/>
        </p:nvSpPr>
        <p:spPr>
          <a:xfrm>
            <a:off x="5582633" y="5817468"/>
            <a:ext cx="34486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Successively fit model without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point </a:t>
            </a:r>
            <a:r>
              <a:rPr lang="en-US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Use data point </a:t>
            </a:r>
            <a:r>
              <a:rPr lang="en-US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the test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8F208A-25E4-9E04-0AA4-E4D30C721F88}"/>
              </a:ext>
            </a:extLst>
          </p:cNvPr>
          <p:cNvSpPr txBox="1"/>
          <p:nvPr/>
        </p:nvSpPr>
        <p:spPr>
          <a:xfrm>
            <a:off x="1798634" y="6481088"/>
            <a:ext cx="36191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 LOOIC ⟶ more adequate model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FDFBBF-E487-EA33-9308-2867F1F8EC50}"/>
              </a:ext>
            </a:extLst>
          </p:cNvPr>
          <p:cNvSpPr/>
          <p:nvPr/>
        </p:nvSpPr>
        <p:spPr>
          <a:xfrm>
            <a:off x="1837052" y="6026092"/>
            <a:ext cx="3448629" cy="763327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E41F55-CF8E-C163-6CCD-F499CCFF6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4036" y="6113276"/>
            <a:ext cx="2994660" cy="30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73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93710C-1295-08D9-16A9-F4E82DBB0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D375CB-592E-A500-7E2A-BB77C1140415}"/>
              </a:ext>
            </a:extLst>
          </p:cNvPr>
          <p:cNvSpPr txBox="1"/>
          <p:nvPr/>
        </p:nvSpPr>
        <p:spPr>
          <a:xfrm>
            <a:off x="335936" y="450453"/>
            <a:ext cx="8636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Model Adequacy Measures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7589E-6991-7A99-19F8-04BA9BB00767}"/>
              </a:ext>
            </a:extLst>
          </p:cNvPr>
          <p:cNvSpPr txBox="1"/>
          <p:nvPr/>
        </p:nvSpPr>
        <p:spPr>
          <a:xfrm>
            <a:off x="459264" y="3030622"/>
            <a:ext cx="8202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issue with LOOIC is that it requires successive re-fitting of the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907CD-8CA3-C536-1406-EB4ACD92F5F7}"/>
              </a:ext>
            </a:extLst>
          </p:cNvPr>
          <p:cNvSpPr txBox="1"/>
          <p:nvPr/>
        </p:nvSpPr>
        <p:spPr>
          <a:xfrm>
            <a:off x="678498" y="3946742"/>
            <a:ext cx="82026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can be VERY time consuming</a:t>
            </a:r>
            <a:endParaRPr lang="en-US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95368C-FB0B-46DB-FF75-1FD3180F5C33}"/>
              </a:ext>
            </a:extLst>
          </p:cNvPr>
          <p:cNvSpPr txBox="1"/>
          <p:nvPr/>
        </p:nvSpPr>
        <p:spPr>
          <a:xfrm>
            <a:off x="451644" y="1285642"/>
            <a:ext cx="8202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LOOIC mitigates the issue to assessing the model with the same data it was trained with (hence no bias correction term needed).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96A110-1F21-4706-6FEF-B655F8179B18}"/>
              </a:ext>
            </a:extLst>
          </p:cNvPr>
          <p:cNvSpPr txBox="1"/>
          <p:nvPr/>
        </p:nvSpPr>
        <p:spPr>
          <a:xfrm>
            <a:off x="737394" y="2520082"/>
            <a:ext cx="82026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LOOIC preferred over WAIC when we can get 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CC5C4-7B39-1608-B9C7-E1546BB7A3C3}"/>
              </a:ext>
            </a:extLst>
          </p:cNvPr>
          <p:cNvSpPr txBox="1"/>
          <p:nvPr/>
        </p:nvSpPr>
        <p:spPr>
          <a:xfrm>
            <a:off x="678497" y="4544912"/>
            <a:ext cx="82026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Luckily several sampling/smoothing tricks exist to approximate the </a:t>
            </a:r>
            <a:endParaRPr lang="en-US" sz="2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9F1BCB-57A9-E832-33B3-AAD472D25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220" y="5038062"/>
            <a:ext cx="1320800" cy="29215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D82642B-412D-235B-5AC6-A0EB033C48F9}"/>
              </a:ext>
            </a:extLst>
          </p:cNvPr>
          <p:cNvSpPr txBox="1"/>
          <p:nvPr/>
        </p:nvSpPr>
        <p:spPr>
          <a:xfrm>
            <a:off x="2461258" y="4952939"/>
            <a:ext cx="665988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ithout having to go through the LOO/re-fitting process.</a:t>
            </a:r>
            <a:endParaRPr lang="en-US" sz="2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F569FC-2E80-802D-2BAD-21A2B5D6EF00}"/>
              </a:ext>
            </a:extLst>
          </p:cNvPr>
          <p:cNvSpPr txBox="1"/>
          <p:nvPr/>
        </p:nvSpPr>
        <p:spPr>
          <a:xfrm>
            <a:off x="1125220" y="5472698"/>
            <a:ext cx="82026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Pareto-smoothed importance sampling (PSIS) - LOO</a:t>
            </a:r>
            <a:endParaRPr lang="en-US" sz="2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5A915F-4A05-F5F4-F65B-882BFAF49BFD}"/>
              </a:ext>
            </a:extLst>
          </p:cNvPr>
          <p:cNvSpPr txBox="1"/>
          <p:nvPr/>
        </p:nvSpPr>
        <p:spPr>
          <a:xfrm>
            <a:off x="673894" y="5980434"/>
            <a:ext cx="820261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 more luckily WAIC, LOO, PSIS-LOO implemented in the </a:t>
            </a: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 package</a:t>
            </a: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 Just need log-likelihood of the data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calculated.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8137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9045</TotalTime>
  <Words>4110</Words>
  <Application>Microsoft Macintosh PowerPoint</Application>
  <PresentationFormat>On-screen Show (4:3)</PresentationFormat>
  <Paragraphs>413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106</cp:revision>
  <dcterms:created xsi:type="dcterms:W3CDTF">2015-03-01T13:43:13Z</dcterms:created>
  <dcterms:modified xsi:type="dcterms:W3CDTF">2023-03-10T16:51:33Z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1855b2-0a05-4494-a903-f3f23f3f98e0_Enabled">
    <vt:lpwstr>true</vt:lpwstr>
  </property>
  <property fmtid="{D5CDD505-2E9C-101B-9397-08002B2CF9AE}" pid="3" name="MSIP_Label_fa1855b2-0a05-4494-a903-f3f23f3f98e0_SetDate">
    <vt:lpwstr>2023-03-10T16:45:25Z</vt:lpwstr>
  </property>
  <property fmtid="{D5CDD505-2E9C-101B-9397-08002B2CF9AE}" pid="4" name="MSIP_Label_fa1855b2-0a05-4494-a903-f3f23f3f98e0_Method">
    <vt:lpwstr>Standard</vt:lpwstr>
  </property>
  <property fmtid="{D5CDD505-2E9C-101B-9397-08002B2CF9AE}" pid="5" name="MSIP_Label_fa1855b2-0a05-4494-a903-f3f23f3f98e0_Name">
    <vt:lpwstr>defa4170-0d19-0005-0004-bc88714345d2</vt:lpwstr>
  </property>
  <property fmtid="{D5CDD505-2E9C-101B-9397-08002B2CF9AE}" pid="6" name="MSIP_Label_fa1855b2-0a05-4494-a903-f3f23f3f98e0_SiteId">
    <vt:lpwstr>6f60f0b3-5f06-4e09-9715-989dba8cc7d8</vt:lpwstr>
  </property>
  <property fmtid="{D5CDD505-2E9C-101B-9397-08002B2CF9AE}" pid="7" name="MSIP_Label_fa1855b2-0a05-4494-a903-f3f23f3f98e0_ActionId">
    <vt:lpwstr>5923a2ff-193c-45f7-ab76-227b69432101</vt:lpwstr>
  </property>
  <property fmtid="{D5CDD505-2E9C-101B-9397-08002B2CF9AE}" pid="8" name="MSIP_Label_fa1855b2-0a05-4494-a903-f3f23f3f98e0_ContentBits">
    <vt:lpwstr>0</vt:lpwstr>
  </property>
</Properties>
</file>