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1" r:id="rId2"/>
    <p:sldId id="256" r:id="rId3"/>
    <p:sldId id="269" r:id="rId4"/>
    <p:sldId id="270" r:id="rId5"/>
    <p:sldId id="271" r:id="rId6"/>
    <p:sldId id="272" r:id="rId7"/>
    <p:sldId id="286" r:id="rId8"/>
    <p:sldId id="273" r:id="rId9"/>
    <p:sldId id="316" r:id="rId10"/>
    <p:sldId id="325" r:id="rId11"/>
    <p:sldId id="321" r:id="rId12"/>
    <p:sldId id="322" r:id="rId13"/>
    <p:sldId id="323" r:id="rId14"/>
    <p:sldId id="326" r:id="rId15"/>
    <p:sldId id="327" r:id="rId16"/>
    <p:sldId id="328" r:id="rId17"/>
    <p:sldId id="329" r:id="rId18"/>
    <p:sldId id="331" r:id="rId19"/>
    <p:sldId id="330" r:id="rId20"/>
    <p:sldId id="312" r:id="rId21"/>
    <p:sldId id="332" r:id="rId22"/>
    <p:sldId id="333" r:id="rId23"/>
    <p:sldId id="337" r:id="rId24"/>
    <p:sldId id="338" r:id="rId25"/>
    <p:sldId id="341" r:id="rId26"/>
    <p:sldId id="342" r:id="rId27"/>
    <p:sldId id="334" r:id="rId28"/>
    <p:sldId id="335" r:id="rId29"/>
    <p:sldId id="343" r:id="rId30"/>
    <p:sldId id="347" r:id="rId31"/>
    <p:sldId id="348" r:id="rId32"/>
    <p:sldId id="350" r:id="rId33"/>
    <p:sldId id="34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9" autoAdjust="0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3C861-DEA7-604B-9A9F-AE1504F6BD41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78B62-0B5A-EB4D-AF10-92D09401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78B62-0B5A-EB4D-AF10-92D094018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8B62-0B5A-EB4D-AF10-92D094018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8B62-0B5A-EB4D-AF10-92D0940186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6580-46C3-134B-896E-D18A8AB222C3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28B6-0890-6244-B4E2-FD0DC08F7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ountbayesie.com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16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1.png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hyperlink" Target="https://cran.r-project.org/web/packages/bridgesampling/vignettes/bridgesampling_tutori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10.08162.pdf" TargetMode="External"/><Relationship Id="rId5" Type="http://schemas.openxmlformats.org/officeDocument/2006/relationships/image" Target="../media/image23.em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.columbia.edu/~gelman/research/published/path2.pdf" TargetMode="External"/><Relationship Id="rId4" Type="http://schemas.openxmlformats.org/officeDocument/2006/relationships/hyperlink" Target="https://arxiv.org/abs/1111.195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bridgesampling/vignettes/bridgesampling_tutorial.pdf" TargetMode="Externa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Model Comparison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Marginal Likelihoods and Bayes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8663-F203-AD01-D296-F52C0A03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70" y="2338100"/>
            <a:ext cx="6056555" cy="3404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0F56A-D227-E764-B5D9-B7D24720FC74}"/>
              </a:ext>
            </a:extLst>
          </p:cNvPr>
          <p:cNvSpPr txBox="1"/>
          <p:nvPr/>
        </p:nvSpPr>
        <p:spPr>
          <a:xfrm>
            <a:off x="5749290" y="5726524"/>
            <a:ext cx="19202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https://www.countbayesie.com/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03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EC52-69A9-4246-AF2C-24E445F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B5106-3E22-4F41-A33B-FD4B1FA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69" y="2387226"/>
            <a:ext cx="4899877" cy="7042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DB4ED4A-BDE2-FF45-8B90-E2F6B45F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70041-967C-6C4F-8FFA-E08EDE3AD18A}"/>
              </a:ext>
            </a:extLst>
          </p:cNvPr>
          <p:cNvSpPr txBox="1"/>
          <p:nvPr/>
        </p:nvSpPr>
        <p:spPr>
          <a:xfrm>
            <a:off x="791737" y="1417638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through the identity by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A67B7-F107-DE44-B64E-B4D8F21B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92" y="4574643"/>
            <a:ext cx="6524726" cy="808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342D2B-52AC-4244-AE4E-CAB79DC5BFE2}"/>
              </a:ext>
            </a:extLst>
          </p:cNvPr>
          <p:cNvSpPr txBox="1"/>
          <p:nvPr/>
        </p:nvSpPr>
        <p:spPr>
          <a:xfrm>
            <a:off x="791736" y="384652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2082A5-2C56-5C49-8836-5AC17F442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805" y="5649205"/>
            <a:ext cx="3054213" cy="6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9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AF2D7C-AB94-454F-AD48-B7B353E0A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5" t="1" r="-905" b="-16040"/>
          <a:stretch/>
        </p:blipFill>
        <p:spPr>
          <a:xfrm>
            <a:off x="2641756" y="4181925"/>
            <a:ext cx="3166946" cy="8072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555D9AF-A1DF-C348-AB3E-7F158D80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2F8DD44-6A6D-0943-9B9A-52212F11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106847-C7B1-9C45-B21D-9A6CED424373}"/>
              </a:ext>
            </a:extLst>
          </p:cNvPr>
          <p:cNvSpPr txBox="1"/>
          <p:nvPr/>
        </p:nvSpPr>
        <p:spPr>
          <a:xfrm>
            <a:off x="791737" y="1417638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lets now re-express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881415-817C-764C-BC08-9053D0354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61" b="-7112"/>
          <a:stretch/>
        </p:blipFill>
        <p:spPr>
          <a:xfrm>
            <a:off x="2619454" y="3062559"/>
            <a:ext cx="6067346" cy="6220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D0E98-C89C-0C48-90DC-04317D32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095" y="2114726"/>
            <a:ext cx="4328430" cy="622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63ED04-1D02-7544-AB5D-79D9D86A9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657" y="5830225"/>
            <a:ext cx="4828006" cy="753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DA9A17-FB91-8C4E-A560-B42F4634EB04}"/>
              </a:ext>
            </a:extLst>
          </p:cNvPr>
          <p:cNvSpPr txBox="1"/>
          <p:nvPr/>
        </p:nvSpPr>
        <p:spPr>
          <a:xfrm>
            <a:off x="791737" y="5127225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written as:</a:t>
            </a:r>
          </a:p>
        </p:txBody>
      </p:sp>
    </p:spTree>
    <p:extLst>
      <p:ext uri="{BB962C8B-B14F-4D97-AF65-F5344CB8AC3E}">
        <p14:creationId xmlns:p14="http://schemas.microsoft.com/office/powerpoint/2010/main" val="223505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52764-F610-DB45-B210-F71CAB1F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14" y="2780393"/>
            <a:ext cx="4084952" cy="75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6DFC9-6026-2C40-9FA4-A8129C44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3" y="4252613"/>
            <a:ext cx="546404" cy="315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D52AC-257D-9440-A25A-7ACB4045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21" y="4595018"/>
            <a:ext cx="546404" cy="31103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1A64E6-1674-BA4F-9D4A-2D789EAE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331828E-BC77-714B-A6D4-EA4DE69E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956823-93F2-6E40-BA3D-05222A685DFC}"/>
              </a:ext>
            </a:extLst>
          </p:cNvPr>
          <p:cNvSpPr txBox="1"/>
          <p:nvPr/>
        </p:nvSpPr>
        <p:spPr>
          <a:xfrm>
            <a:off x="457200" y="1539876"/>
            <a:ext cx="789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just a ratio two expectations over two (accessible) distributions: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56460-FB10-D348-B888-62CD6B955664}"/>
              </a:ext>
            </a:extLst>
          </p:cNvPr>
          <p:cNvSpPr txBox="1"/>
          <p:nvPr/>
        </p:nvSpPr>
        <p:spPr>
          <a:xfrm>
            <a:off x="925554" y="3834440"/>
            <a:ext cx="710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posterior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 called the “proposal density”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is called the “bridge function”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C9EEAA-924A-754A-87E9-36CAD8080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398" y="5873446"/>
            <a:ext cx="4256513" cy="8307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A43E13-9E79-EC46-9B42-F0A0B64A1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893" y="5634474"/>
            <a:ext cx="1103974" cy="3296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B8FDDC-D6E0-D743-AD69-9C1A0DF22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4397" y="6157428"/>
            <a:ext cx="1448966" cy="3296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6F25FA-0DEF-2741-A54F-86576CF1E0F9}"/>
              </a:ext>
            </a:extLst>
          </p:cNvPr>
          <p:cNvSpPr txBox="1"/>
          <p:nvPr/>
        </p:nvSpPr>
        <p:spPr>
          <a:xfrm>
            <a:off x="529686" y="5224572"/>
            <a:ext cx="339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approximate:</a:t>
            </a:r>
          </a:p>
        </p:txBody>
      </p:sp>
    </p:spTree>
    <p:extLst>
      <p:ext uri="{BB962C8B-B14F-4D97-AF65-F5344CB8AC3E}">
        <p14:creationId xmlns:p14="http://schemas.microsoft.com/office/powerpoint/2010/main" val="283007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8F7DB4-2C88-1846-932A-F5988640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61" y="2910141"/>
            <a:ext cx="5698273" cy="81299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8BB3479-6CFB-AC4E-BC48-4E0EDC5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3D5E2BC-0433-2C46-9CB2-2B5E917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933B40-DB92-FC41-A79C-CAACA11B5E19}"/>
              </a:ext>
            </a:extLst>
          </p:cNvPr>
          <p:cNvSpPr txBox="1"/>
          <p:nvPr/>
        </p:nvSpPr>
        <p:spPr>
          <a:xfrm>
            <a:off x="457200" y="141763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2 for bridge sampling: Considering minimum mean square error for the approximation gives an expression for the “optimal” bridging function: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FDFE-BA3A-E741-9BB2-865DFC49E3C7}"/>
              </a:ext>
            </a:extLst>
          </p:cNvPr>
          <p:cNvSpPr txBox="1"/>
          <p:nvPr/>
        </p:nvSpPr>
        <p:spPr>
          <a:xfrm>
            <a:off x="1059366" y="4123667"/>
            <a:ext cx="7627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constant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cancel in the ratio, so its value is irrelevant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54C4D-7D33-6E40-BCAF-15B5973EDFE8}"/>
              </a:ext>
            </a:extLst>
          </p:cNvPr>
          <p:cNvSpPr txBox="1"/>
          <p:nvPr/>
        </p:nvSpPr>
        <p:spPr>
          <a:xfrm>
            <a:off x="457200" y="496285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3 for bridge sampling: Choosing multivariate normal density for the proposal         , with parameters fit from the posterior sample usually gives good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CAACFC-9206-A641-8DD2-09BF8958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029" y="5405077"/>
            <a:ext cx="546404" cy="315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E7C7E-01E7-A026-8C61-6BDE4C03D880}"/>
              </a:ext>
            </a:extLst>
          </p:cNvPr>
          <p:cNvSpPr txBox="1"/>
          <p:nvPr/>
        </p:nvSpPr>
        <p:spPr>
          <a:xfrm>
            <a:off x="57034" y="6367918"/>
            <a:ext cx="6046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://arxiv.org/pdf/1710.08162.pdf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://cran.r-project.org/web/packages/bridgesampling/vignettes/bridgesampling_tutorial.pdf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8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8BB3479-6CFB-AC4E-BC48-4E0EDC5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3D5E2BC-0433-2C46-9CB2-2B5E917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933B40-DB92-FC41-A79C-CAACA11B5E19}"/>
              </a:ext>
            </a:extLst>
          </p:cNvPr>
          <p:cNvSpPr txBox="1"/>
          <p:nvPr/>
        </p:nvSpPr>
        <p:spPr>
          <a:xfrm>
            <a:off x="455855" y="1706025"/>
            <a:ext cx="8229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iteratively because marginal likelihood appears in the approximation for the marginal likelihood (al-la the optimal bridge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Sums in the denominator damp ill effects due to tail disagreement of proposal distribution relative to the posterior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effects plague importance sampling and harmonic mean estimators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and proposal still need to have reasonable overlap…..</a:t>
            </a:r>
          </a:p>
        </p:txBody>
      </p:sp>
    </p:spTree>
    <p:extLst>
      <p:ext uri="{BB962C8B-B14F-4D97-AF65-F5344CB8AC3E}">
        <p14:creationId xmlns:p14="http://schemas.microsoft.com/office/powerpoint/2010/main" val="250705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8BB3479-6CFB-AC4E-BC48-4E0EDC5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3D5E2BC-0433-2C46-9CB2-2B5E91748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933B40-DB92-FC41-A79C-CAACA11B5E19}"/>
              </a:ext>
            </a:extLst>
          </p:cNvPr>
          <p:cNvSpPr txBox="1"/>
          <p:nvPr/>
        </p:nvSpPr>
        <p:spPr>
          <a:xfrm>
            <a:off x="455855" y="1640235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Though, it’s clearly not perfect, bridge sampling is fairly general and the package provides the current most general “black box” solution if you just want to stick with 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an estimate for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just about any model that runs in Stan: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4E99F345-6310-5C44-BEE6-E7BD3A772C52}"/>
              </a:ext>
            </a:extLst>
          </p:cNvPr>
          <p:cNvSpPr txBox="1"/>
          <p:nvPr/>
        </p:nvSpPr>
        <p:spPr>
          <a:xfrm>
            <a:off x="1469943" y="4066181"/>
            <a:ext cx="6201423" cy="1569660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rstan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bidgesampling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*** First fit stan model as usual. Then: ***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Z.info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(fit, silent = 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2E882-ABEF-6E41-9B5C-B38F9A0C81A7}"/>
              </a:ext>
            </a:extLst>
          </p:cNvPr>
          <p:cNvSpPr txBox="1"/>
          <p:nvPr/>
        </p:nvSpPr>
        <p:spPr>
          <a:xfrm>
            <a:off x="2894255" y="6048076"/>
            <a:ext cx="2882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that’s it!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246D4-1331-864D-07A6-4A17F2A1C426}"/>
              </a:ext>
            </a:extLst>
          </p:cNvPr>
          <p:cNvSpPr txBox="1"/>
          <p:nvPr/>
        </p:nvSpPr>
        <p:spPr>
          <a:xfrm>
            <a:off x="5310554" y="6519446"/>
            <a:ext cx="392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JAGS it’s much more of a pain 😩</a:t>
            </a:r>
          </a:p>
        </p:txBody>
      </p:sp>
    </p:spTree>
    <p:extLst>
      <p:ext uri="{BB962C8B-B14F-4D97-AF65-F5344CB8AC3E}">
        <p14:creationId xmlns:p14="http://schemas.microsoft.com/office/powerpoint/2010/main" val="91504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79EE0B-0055-4DD2-6871-50D21131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600" dirty="0">
                <a:latin typeface="Times New Roman"/>
                <a:cs typeface="Times New Roman"/>
              </a:rPr>
              <a:t>“twitter personality” yet again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5E796C-2418-7C3B-7388-0F9251C2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01395B-E782-79E1-88AB-AECB32884E6A}"/>
              </a:ext>
            </a:extLst>
          </p:cNvPr>
          <p:cNvSpPr/>
          <p:nvPr/>
        </p:nvSpPr>
        <p:spPr>
          <a:xfrm>
            <a:off x="203520" y="1417638"/>
            <a:ext cx="8734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We’ve been through this data set/models a few times and LOOIC/WAIC did a perfectly good job picking the models apart: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However, based on how we set it up in Stan, it’s all ready to go though the </a:t>
            </a:r>
            <a:r>
              <a:rPr lang="en-US" sz="2000" dirty="0" err="1">
                <a:latin typeface="Times New Roman"/>
                <a:cs typeface="Times New Roman"/>
              </a:rPr>
              <a:t>bridgesampling</a:t>
            </a:r>
            <a:r>
              <a:rPr lang="en-US" sz="2000" dirty="0">
                <a:latin typeface="Times New Roman"/>
                <a:cs typeface="Times New Roman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Also with this example we’ll se what extras are needed to obtain marginal likelihoods with </a:t>
            </a:r>
            <a:r>
              <a:rPr lang="en-US" sz="2000" dirty="0" err="1">
                <a:latin typeface="Times New Roman"/>
                <a:cs typeface="Times New Roman"/>
              </a:rPr>
              <a:t>bridgesampling</a:t>
            </a:r>
            <a:r>
              <a:rPr lang="en-US" sz="2000" dirty="0">
                <a:latin typeface="Times New Roman"/>
                <a:cs typeface="Times New Roman"/>
              </a:rPr>
              <a:t> for JAGS based models.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046B-52D1-F9F8-F748-894CBE096564}"/>
              </a:ext>
            </a:extLst>
          </p:cNvPr>
          <p:cNvSpPr/>
          <p:nvPr/>
        </p:nvSpPr>
        <p:spPr>
          <a:xfrm>
            <a:off x="350007" y="3787458"/>
            <a:ext cx="87342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Using Stan and </a:t>
            </a:r>
            <a:r>
              <a:rPr lang="en-US" sz="2000" dirty="0" err="1">
                <a:latin typeface="Times New Roman"/>
                <a:cs typeface="Times New Roman"/>
              </a:rPr>
              <a:t>bridgesampling</a:t>
            </a:r>
            <a:r>
              <a:rPr lang="en-US" sz="2000" dirty="0">
                <a:latin typeface="Times New Roman"/>
                <a:cs typeface="Times New Roman"/>
              </a:rPr>
              <a:t>, obtain the log marginal likelihoods, log(</a:t>
            </a:r>
            <a:r>
              <a:rPr lang="en-US" sz="2000" i="1" dirty="0">
                <a:latin typeface="Times New Roman"/>
                <a:cs typeface="Times New Roman"/>
              </a:rPr>
              <a:t>Z</a:t>
            </a:r>
            <a:r>
              <a:rPr lang="en-US" sz="2000" i="1" baseline="-2500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 = log(p(</a:t>
            </a:r>
            <a:r>
              <a:rPr lang="en-US" sz="2000" i="1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| </a:t>
            </a:r>
            <a:r>
              <a:rPr lang="en-US" sz="2000" i="1" dirty="0">
                <a:latin typeface="Times New Roman"/>
                <a:cs typeface="Times New Roman"/>
              </a:rPr>
              <a:t>H</a:t>
            </a:r>
            <a:r>
              <a:rPr lang="en-US" sz="2000" i="1" baseline="-25000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)), for each of the three models we fit to the “twitter personality” data set.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Perform the same exercise using JAGS instead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Obtain Bayes Factors to intercompare each model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Compare conclusions obtained with these BFs with those obtained with LOOIC and WAIC metrics</a:t>
            </a:r>
          </a:p>
        </p:txBody>
      </p:sp>
    </p:spTree>
    <p:extLst>
      <p:ext uri="{BB962C8B-B14F-4D97-AF65-F5344CB8AC3E}">
        <p14:creationId xmlns:p14="http://schemas.microsoft.com/office/powerpoint/2010/main" val="146466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65252-C1EE-C27A-6117-1940707FFE0B}"/>
              </a:ext>
            </a:extLst>
          </p:cNvPr>
          <p:cNvSpPr/>
          <p:nvPr/>
        </p:nvSpPr>
        <p:spPr>
          <a:xfrm>
            <a:off x="254853" y="680948"/>
            <a:ext cx="8569107" cy="57477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library(loo)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&lt;- paste(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poisson-gamma_multiple_wloglik.stan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    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'model', verbose=T)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 &lt;- c(1154, 1062, 1203, 1125, 1091, 1120, 1202, 1129, 1103, 1098, 1169, 1142, 1174, 1111, 1148,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1134, 1146, 1179, 1165, 1076, 1152, 1209, 1205, 1139, 1227, 1145, 1140, 1220, 1059, 1165)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A &lt;- c(1326, 1362, 1297, 1350, 1324, 1384, 1343, 1373, 1345, 1399, 1364, 1380, 1303, 1232, 1330,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1306, 1309, 1336, 1367, 1291, 1325, 1348, 1318, 1351, 1382, 1340, 1305, 1306, 1333, 1337)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N &lt;- c(1251, 1234, 1337, 1235, 1189, 1289, 1318, 1190, 1307, 1224, 1279, 1331, 1310, 1244, 1246,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1168, 1267, 1274, 1262, 1254, 1139, 1236, 1310, 1227, 1310, 1255, 1230 ,1327, 1242, 1269)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 &lt;- array(c(M,A,N), c(length(c(M,A,N)), 1))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a. One lambda. Feed data in as a column vector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cbind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b. Three lambdas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rbind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c. 30 lambdas. One for each day.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"m"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 &lt;- sampling(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6D3F-89DA-0C57-3871-54858C3C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58F3B-82D5-D649-FFCA-5EC4E4AB2D06}"/>
              </a:ext>
            </a:extLst>
          </p:cNvPr>
          <p:cNvSpPr txBox="1"/>
          <p:nvPr/>
        </p:nvSpPr>
        <p:spPr>
          <a:xfrm>
            <a:off x="2433523" y="33177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 (exactly the same as last time):</a:t>
            </a:r>
          </a:p>
        </p:txBody>
      </p:sp>
    </p:spTree>
    <p:extLst>
      <p:ext uri="{BB962C8B-B14F-4D97-AF65-F5344CB8AC3E}">
        <p14:creationId xmlns:p14="http://schemas.microsoft.com/office/powerpoint/2010/main" val="354408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1D4DF-B1EC-28A4-2C62-6649F376AEEC}"/>
              </a:ext>
            </a:extLst>
          </p:cNvPr>
          <p:cNvSpPr/>
          <p:nvPr/>
        </p:nvSpPr>
        <p:spPr>
          <a:xfrm>
            <a:off x="287447" y="744374"/>
            <a:ext cx="6021914" cy="581697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log marginal likelihood 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logZ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for each model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(fit1, silent = F,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use_neff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logZinfo.fit2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(fit2, silent = F,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use_neff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logZinfo.fit3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(fit3, silent = F,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use_neff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logZinfo.fit1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logZinfo.fit3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Some approximate error measures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error_measures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(logZinfo.fit1)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error_measures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(logZinfo.fit2)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error_measures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(logZinfo.fit3)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log Bayes factors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logBF21 &lt;- bf(logZinfo.fit2, logZinfo.fit1,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logBF23 &lt;- bf(logZinfo.fit2, logZinfo.fit3,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logBF13 &lt;- bf(logZinfo.fit1, logZinfo.fit3, log = T)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logBF21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logBF23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logBF13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p(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M_i|D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vs p(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M_j|D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assuming P(M) = 0.5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post_prob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(logZinfo.fit2, logZinfo.fit1)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pM23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post_prob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(logZinfo.fit2, logZinfo.fit3)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pM13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post_prob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(logZinfo.fit1, logZinfo.fit3)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pM21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pM23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451A2-BBA8-4F00-CDE6-E733090E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E7D6A-8779-8DC0-395F-07D4DF858AB2}"/>
              </a:ext>
            </a:extLst>
          </p:cNvPr>
          <p:cNvSpPr txBox="1"/>
          <p:nvPr/>
        </p:nvSpPr>
        <p:spPr>
          <a:xfrm>
            <a:off x="3622243" y="31376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Stan: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92183-3263-14F7-88A9-32A76DD2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01" y="1600200"/>
            <a:ext cx="3632589" cy="1175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DDF6E-2CDD-9BB0-5E04-3111AFED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105412"/>
            <a:ext cx="4834890" cy="87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45A1C-0760-BC53-E9E9-241EE1CF7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240" y="5257800"/>
            <a:ext cx="1919750" cy="150143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E20E2D4-AA28-2CDB-508D-648CB6518437}"/>
              </a:ext>
            </a:extLst>
          </p:cNvPr>
          <p:cNvSpPr/>
          <p:nvPr/>
        </p:nvSpPr>
        <p:spPr>
          <a:xfrm>
            <a:off x="1703316" y="1820800"/>
            <a:ext cx="3669030" cy="27432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B75841E-A817-E99A-D3BA-7FB8BE70C27A}"/>
              </a:ext>
            </a:extLst>
          </p:cNvPr>
          <p:cNvSpPr/>
          <p:nvPr/>
        </p:nvSpPr>
        <p:spPr>
          <a:xfrm>
            <a:off x="1128885" y="4405725"/>
            <a:ext cx="2997638" cy="27432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72B903C-00EA-E2EF-D425-693C1FAD9338}"/>
              </a:ext>
            </a:extLst>
          </p:cNvPr>
          <p:cNvSpPr/>
          <p:nvPr/>
        </p:nvSpPr>
        <p:spPr>
          <a:xfrm>
            <a:off x="856078" y="6036001"/>
            <a:ext cx="6201214" cy="27432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8782B-104A-E135-4017-84A5EBA3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FE87F07-34CA-F12B-3C76-9F98611E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600" dirty="0">
                <a:latin typeface="Times New Roman"/>
                <a:cs typeface="Times New Roman"/>
              </a:rPr>
              <a:t>“twitter personality” yet again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05A90-7D69-1075-89A8-04FF1B1FE97A}"/>
              </a:ext>
            </a:extLst>
          </p:cNvPr>
          <p:cNvSpPr txBox="1"/>
          <p:nvPr/>
        </p:nvSpPr>
        <p:spPr>
          <a:xfrm>
            <a:off x="339970" y="1627799"/>
            <a:ext cx="760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bridge sampling on JAGS output is MUCH more of a pain!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DC1D5-18D3-DB17-4041-7CF2FBE9CB0A}"/>
              </a:ext>
            </a:extLst>
          </p:cNvPr>
          <p:cNvSpPr txBox="1"/>
          <p:nvPr/>
        </p:nvSpPr>
        <p:spPr>
          <a:xfrm>
            <a:off x="668216" y="2629268"/>
            <a:ext cx="76082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preliminary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stand alone function for log posterior of EACH model to be examined by porting JAGS model code over to R code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Caution: Format must be exactly what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bridgesampling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expects.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vectors of lower and upper bounds for all parameters of EACH model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Caution: Format must be exactly what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bridgesampling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expects.</a:t>
            </a:r>
          </a:p>
        </p:txBody>
      </p:sp>
    </p:spTree>
    <p:extLst>
      <p:ext uri="{BB962C8B-B14F-4D97-AF65-F5344CB8AC3E}">
        <p14:creationId xmlns:p14="http://schemas.microsoft.com/office/powerpoint/2010/main" val="119952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2" y="2138319"/>
            <a:ext cx="4681730" cy="828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4366" y="228281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Discrete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50" y="3619436"/>
            <a:ext cx="4530492" cy="837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2323" y="3752846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Continuous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8" y="4926546"/>
            <a:ext cx="7865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Weight of evidence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other</a:t>
            </a:r>
            <a:r>
              <a:rPr lang="en-GB" sz="2400" baseline="30000" dirty="0" err="1">
                <a:solidFill>
                  <a:srgbClr val="000000"/>
                </a:solidFill>
                <a:latin typeface="Times New Roman" pitchFamily="18" charset="0"/>
              </a:rPr>
              <a:t>Jeffereys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, Turing, Good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99116" y="4501925"/>
            <a:ext cx="12829" cy="459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11945" y="3012443"/>
            <a:ext cx="0" cy="514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9816" y="1275592"/>
            <a:ext cx="8423861" cy="5787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Recall the odds form of Bayes theorem: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5688" y="507474"/>
            <a:ext cx="505458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Odds form of Bayes’ theorem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4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7D705D-8CC1-A8EF-B52C-7D5EB3758FA5}"/>
              </a:ext>
            </a:extLst>
          </p:cNvPr>
          <p:cNvSpPr/>
          <p:nvPr/>
        </p:nvSpPr>
        <p:spPr>
          <a:xfrm>
            <a:off x="266283" y="669518"/>
            <a:ext cx="8569107" cy="590931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bridgesampling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 &lt;- c(1154, 1062, 1203, 1125, 1091, 1120, 1202, 1129, 1103, 1098, 1169, 1142, 1174, 1111, 1148,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1134, 1146, 1179, 1165, 1076, 1152, 1209, 1205, 1139, 1227, 1145, 1140, 1220, 1059, 1165)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A &lt;- c(1326, 1362, 1297, 1350, 1324, 1384, 1343, 1373, 1345, 1399, 1364, 1380, 1303, 1232, 1330,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1306, 1309, 1336, 1367, 1291, 1325, 1348, 1318, 1351, 1382, 1340, 1305, 1306, 1333, 1337)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N &lt;- c(1251, 1234, 1337, 1235, 1189, 1289, 1318, 1190, 1307, 1224, 1279, 1331, 1310, 1244, 1246,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1168, 1267, 1274, 1262, 1254, 1139, 1236, 1310, 1227, 1310, 1255, 1230 ,1327, 1242, 1269)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s1 &lt;- c(M,A,N)     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a. One lambda.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dat1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length(s1),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s2  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(M,A,N)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b. Three lambdas. One for M, A, N.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dat2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(s2),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"m"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(s2),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s2,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s3  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(M,A,N)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c. 30 lambdas. One for each day.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dat3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(s3),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"m"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(s3),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s3,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6D760-6CAC-770B-44F6-68982DFB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B5BF7-84D1-CB7E-99C0-F66FB3180C9F}"/>
              </a:ext>
            </a:extLst>
          </p:cNvPr>
          <p:cNvSpPr txBox="1"/>
          <p:nvPr/>
        </p:nvSpPr>
        <p:spPr>
          <a:xfrm>
            <a:off x="1405103" y="303921"/>
            <a:ext cx="629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begin: Run JAGS code for each model we want to compare</a:t>
            </a:r>
          </a:p>
        </p:txBody>
      </p:sp>
    </p:spTree>
    <p:extLst>
      <p:ext uri="{BB962C8B-B14F-4D97-AF65-F5344CB8AC3E}">
        <p14:creationId xmlns:p14="http://schemas.microsoft.com/office/powerpoint/2010/main" val="358554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0DFFA-9446-F620-91AC-BED56EAEFA15}"/>
              </a:ext>
            </a:extLst>
          </p:cNvPr>
          <p:cNvSpPr/>
          <p:nvPr/>
        </p:nvSpPr>
        <p:spPr>
          <a:xfrm>
            <a:off x="266283" y="875258"/>
            <a:ext cx="8569107" cy="542456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Initalizations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 for each model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inits1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list(lambda=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inits2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list(lambda=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(s2)))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inits3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list(lambda=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(s3)))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models: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 &lt;- jags(data=dat1,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=inits1,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fit2 &lt;- jags(data=dat2,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=inits2,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poisson-gamma_multiple.bug.R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fit3 &lt;- jags(data=dat3,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=inits3,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poisson-gamma_multiple.bug.R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1CD7B-4DA5-1621-6718-ABEB8CB0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557C8-C337-383E-F33F-C7118624FBB0}"/>
              </a:ext>
            </a:extLst>
          </p:cNvPr>
          <p:cNvSpPr txBox="1"/>
          <p:nvPr/>
        </p:nvSpPr>
        <p:spPr>
          <a:xfrm>
            <a:off x="1405103" y="349641"/>
            <a:ext cx="629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begin: Run JAGS code for each model we want to compare</a:t>
            </a:r>
          </a:p>
        </p:txBody>
      </p:sp>
    </p:spTree>
    <p:extLst>
      <p:ext uri="{BB962C8B-B14F-4D97-AF65-F5344CB8AC3E}">
        <p14:creationId xmlns:p14="http://schemas.microsoft.com/office/powerpoint/2010/main" val="69789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AD3D6-DD94-A612-5C29-EE5445B2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96D96D-3310-B40F-DD3E-592601B02141}"/>
              </a:ext>
            </a:extLst>
          </p:cNvPr>
          <p:cNvSpPr txBox="1"/>
          <p:nvPr/>
        </p:nvSpPr>
        <p:spPr>
          <a:xfrm>
            <a:off x="1405103" y="303921"/>
            <a:ext cx="622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JAGS models to R code to compute log posterior density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48ECD-07DE-2228-D88D-0B1F21A4CCB5}"/>
              </a:ext>
            </a:extLst>
          </p:cNvPr>
          <p:cNvSpPr/>
          <p:nvPr/>
        </p:nvSpPr>
        <p:spPr>
          <a:xfrm>
            <a:off x="3842579" y="898118"/>
            <a:ext cx="5187122" cy="37856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lpf.poisson.gamma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sample.row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data){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*****NOTE these MUST be the arguments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 # Extract parameter values: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 # *****NOTE these MUST be in this named format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lambda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sample.row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[[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]]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 # This format does not work :(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 #lambda &lt;-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sample.row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[2]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Initialize log posterior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-1e-12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dgamma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(lambda,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log = T)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Likelihood and Log-likelihood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1:data$n){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], lambda,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DD79-D8EC-ED50-4A0C-C3C40328D182}"/>
              </a:ext>
            </a:extLst>
          </p:cNvPr>
          <p:cNvSpPr/>
          <p:nvPr/>
        </p:nvSpPr>
        <p:spPr>
          <a:xfrm>
            <a:off x="217922" y="2889379"/>
            <a:ext cx="3521034" cy="286232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model{</a:t>
            </a: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lambda ~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dgamma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(a, b)</a:t>
            </a: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for(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  s[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] ~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dpois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(lambda)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497AB-46E7-527D-67BF-A6E463E4B30D}"/>
              </a:ext>
            </a:extLst>
          </p:cNvPr>
          <p:cNvSpPr txBox="1"/>
          <p:nvPr/>
        </p:nvSpPr>
        <p:spPr>
          <a:xfrm>
            <a:off x="114299" y="2520047"/>
            <a:ext cx="196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JAGS </a:t>
            </a:r>
            <a:r>
              <a:rPr lang="en-US" sz="1800" b="1" u="sng" dirty="0">
                <a:latin typeface="Times New Roman"/>
                <a:cs typeface="Times New Roman"/>
              </a:rPr>
              <a:t>model a.</a:t>
            </a:r>
            <a:endParaRPr lang="en-US" sz="1800" u="sng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15232-57EE-2604-2FF9-F1637A958149}"/>
              </a:ext>
            </a:extLst>
          </p:cNvPr>
          <p:cNvSpPr txBox="1"/>
          <p:nvPr/>
        </p:nvSpPr>
        <p:spPr>
          <a:xfrm>
            <a:off x="4730093" y="4683770"/>
            <a:ext cx="436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Port to R to compute log posterior density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6BC62-E606-77D1-246B-635338027930}"/>
              </a:ext>
            </a:extLst>
          </p:cNvPr>
          <p:cNvCxnSpPr/>
          <p:nvPr/>
        </p:nvCxnSpPr>
        <p:spPr>
          <a:xfrm flipV="1">
            <a:off x="3474720" y="3646170"/>
            <a:ext cx="582930" cy="205740"/>
          </a:xfrm>
          <a:prstGeom prst="straightConnector1">
            <a:avLst/>
          </a:prstGeom>
          <a:ln w="41275">
            <a:solidFill>
              <a:srgbClr val="00C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3CFCF1-60D3-EE75-7D1B-705EBFC7E04F}"/>
              </a:ext>
            </a:extLst>
          </p:cNvPr>
          <p:cNvCxnSpPr>
            <a:cxnSpLocks/>
          </p:cNvCxnSpPr>
          <p:nvPr/>
        </p:nvCxnSpPr>
        <p:spPr>
          <a:xfrm flipV="1">
            <a:off x="3598985" y="4443553"/>
            <a:ext cx="1752220" cy="515309"/>
          </a:xfrm>
          <a:prstGeom prst="straightConnector1">
            <a:avLst/>
          </a:prstGeom>
          <a:ln w="41275">
            <a:solidFill>
              <a:srgbClr val="00C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F4994-04AB-D7DE-763D-146B8BEBA648}"/>
              </a:ext>
            </a:extLst>
          </p:cNvPr>
          <p:cNvSpPr/>
          <p:nvPr/>
        </p:nvSpPr>
        <p:spPr>
          <a:xfrm>
            <a:off x="7924800" y="3429000"/>
            <a:ext cx="839877" cy="344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A4B2F-5D46-43A4-F26C-0A63C809B67D}"/>
              </a:ext>
            </a:extLst>
          </p:cNvPr>
          <p:cNvSpPr/>
          <p:nvPr/>
        </p:nvSpPr>
        <p:spPr>
          <a:xfrm>
            <a:off x="7565136" y="4142232"/>
            <a:ext cx="839877" cy="344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AD3D6-DD94-A612-5C29-EE5445B2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96D96D-3310-B40F-DD3E-592601B02141}"/>
              </a:ext>
            </a:extLst>
          </p:cNvPr>
          <p:cNvSpPr txBox="1"/>
          <p:nvPr/>
        </p:nvSpPr>
        <p:spPr>
          <a:xfrm>
            <a:off x="1405103" y="303921"/>
            <a:ext cx="622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JAGS models to R code to compute log posterior density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497AB-46E7-527D-67BF-A6E463E4B30D}"/>
              </a:ext>
            </a:extLst>
          </p:cNvPr>
          <p:cNvSpPr txBox="1"/>
          <p:nvPr/>
        </p:nvSpPr>
        <p:spPr>
          <a:xfrm>
            <a:off x="114299" y="2520047"/>
            <a:ext cx="196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JAGS </a:t>
            </a:r>
            <a:r>
              <a:rPr lang="en-US" sz="1800" b="1" u="sng" dirty="0">
                <a:latin typeface="Times New Roman"/>
                <a:cs typeface="Times New Roman"/>
              </a:rPr>
              <a:t>model b, c.</a:t>
            </a:r>
            <a:endParaRPr lang="en-US" sz="1800" u="sng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15232-57EE-2604-2FF9-F1637A958149}"/>
              </a:ext>
            </a:extLst>
          </p:cNvPr>
          <p:cNvSpPr txBox="1"/>
          <p:nvPr/>
        </p:nvSpPr>
        <p:spPr>
          <a:xfrm>
            <a:off x="4454770" y="4871959"/>
            <a:ext cx="436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Port to R to compute log posterior density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0FD05-F26C-B6CF-B4E6-B00FA67BC68D}"/>
              </a:ext>
            </a:extLst>
          </p:cNvPr>
          <p:cNvSpPr/>
          <p:nvPr/>
        </p:nvSpPr>
        <p:spPr>
          <a:xfrm>
            <a:off x="3549604" y="673253"/>
            <a:ext cx="5576642" cy="415498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lpf.poisson.gamma_multiple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function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sample.row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data){    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Extract parameter values: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lambda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sample.row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 paste0(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"lambda["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1:data$m,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"]"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]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Initialize log posterior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-1e-12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for(j in 1:data$m){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dgamma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(lambda[j],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Likelihood and Log-likelihood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for(j in 1:data$m){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for(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in 1:data$n){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dpois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data$s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i,j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], lambda[j],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return(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D054F-E7B1-B10B-F92A-45EEBB8BD183}"/>
              </a:ext>
            </a:extLst>
          </p:cNvPr>
          <p:cNvSpPr/>
          <p:nvPr/>
        </p:nvSpPr>
        <p:spPr>
          <a:xfrm>
            <a:off x="-6599" y="2941293"/>
            <a:ext cx="3521034" cy="28931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  lambda[j] ~ </a:t>
            </a:r>
            <a:r>
              <a:rPr lang="en-US" sz="1400" dirty="0" err="1">
                <a:solidFill>
                  <a:srgbClr val="FFFFFF"/>
                </a:solidFill>
                <a:latin typeface="Courier"/>
                <a:cs typeface="Courier"/>
              </a:rPr>
              <a:t>dgamma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(a, b)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}</a:t>
            </a:r>
          </a:p>
          <a:p>
            <a:endParaRPr lang="en-US" sz="14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Likelihood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  for(</a:t>
            </a:r>
            <a:r>
              <a:rPr lang="en-US" sz="1400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    s[</a:t>
            </a:r>
            <a:r>
              <a:rPr lang="en-US" sz="1400" dirty="0" err="1">
                <a:solidFill>
                  <a:srgbClr val="FFFFFF"/>
                </a:solidFill>
                <a:latin typeface="Courier"/>
                <a:cs typeface="Courier"/>
              </a:rPr>
              <a:t>i,j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rgbClr val="FFFFFF"/>
                </a:solidFill>
                <a:latin typeface="Courier"/>
                <a:cs typeface="Courier"/>
              </a:rPr>
              <a:t>dpois</a:t>
            </a:r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(lambda[j])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rgbClr val="FFFFFF"/>
                </a:solidFill>
                <a:latin typeface="Courier"/>
                <a:cs typeface="Courier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59926-CD6B-62FF-EF69-04E36ECAD7F2}"/>
              </a:ext>
            </a:extLst>
          </p:cNvPr>
          <p:cNvCxnSpPr>
            <a:cxnSpLocks/>
          </p:cNvCxnSpPr>
          <p:nvPr/>
        </p:nvCxnSpPr>
        <p:spPr>
          <a:xfrm flipV="1">
            <a:off x="3445191" y="3903785"/>
            <a:ext cx="3471424" cy="1130192"/>
          </a:xfrm>
          <a:prstGeom prst="straightConnector1">
            <a:avLst/>
          </a:prstGeom>
          <a:ln w="41275">
            <a:solidFill>
              <a:srgbClr val="00C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FE8AD5-23E5-BABA-DA05-2F059D989076}"/>
              </a:ext>
            </a:extLst>
          </p:cNvPr>
          <p:cNvCxnSpPr>
            <a:cxnSpLocks/>
          </p:cNvCxnSpPr>
          <p:nvPr/>
        </p:nvCxnSpPr>
        <p:spPr>
          <a:xfrm flipV="1">
            <a:off x="2368062" y="2750745"/>
            <a:ext cx="2338374" cy="858493"/>
          </a:xfrm>
          <a:prstGeom prst="straightConnector1">
            <a:avLst/>
          </a:prstGeom>
          <a:ln w="41275">
            <a:solidFill>
              <a:srgbClr val="00C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D861935-17A5-E651-02A7-E63593D7070A}"/>
              </a:ext>
            </a:extLst>
          </p:cNvPr>
          <p:cNvSpPr/>
          <p:nvPr/>
        </p:nvSpPr>
        <p:spPr>
          <a:xfrm>
            <a:off x="8107680" y="2453640"/>
            <a:ext cx="839877" cy="344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126B1-7D9E-7B3D-FB9F-0BDBAADC59B9}"/>
              </a:ext>
            </a:extLst>
          </p:cNvPr>
          <p:cNvSpPr/>
          <p:nvPr/>
        </p:nvSpPr>
        <p:spPr>
          <a:xfrm>
            <a:off x="7918704" y="3557016"/>
            <a:ext cx="839877" cy="3444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1D4DF-B1EC-28A4-2C62-6649F376AEEC}"/>
              </a:ext>
            </a:extLst>
          </p:cNvPr>
          <p:cNvSpPr/>
          <p:nvPr/>
        </p:nvSpPr>
        <p:spPr>
          <a:xfrm>
            <a:off x="674306" y="638867"/>
            <a:ext cx="7707693" cy="610936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rgbClr val="FFFF00"/>
                </a:solidFill>
                <a:latin typeface="Courier"/>
                <a:cs typeface="Courier"/>
              </a:rPr>
              <a:t># Compute log marginal likelihood (</a:t>
            </a:r>
            <a:r>
              <a:rPr lang="en-US" sz="1150" dirty="0" err="1">
                <a:solidFill>
                  <a:srgbClr val="FFFF00"/>
                </a:solidFill>
                <a:latin typeface="Courier"/>
                <a:cs typeface="Courier"/>
              </a:rPr>
              <a:t>logZ</a:t>
            </a:r>
            <a:r>
              <a:rPr lang="en-US" sz="1150" dirty="0">
                <a:solidFill>
                  <a:srgbClr val="FFFF00"/>
                </a:solidFill>
                <a:latin typeface="Courier"/>
                <a:cs typeface="Courier"/>
              </a:rPr>
              <a:t>) for each model</a:t>
            </a:r>
          </a:p>
          <a:p>
            <a:r>
              <a:rPr lang="en-US" sz="1150" dirty="0">
                <a:solidFill>
                  <a:srgbClr val="FFFF00"/>
                </a:solidFill>
                <a:latin typeface="Courier"/>
                <a:cs typeface="Courier"/>
              </a:rPr>
              <a:t># Set up parameter bounds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fit1.pb  &lt;-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parameter.bounds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(fit1,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params.alt.bounds.list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list( </a:t>
            </a:r>
            <a:r>
              <a:rPr lang="en-US" sz="11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=c(0,Inf) ))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fit2.pb  &lt;-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parameter.bounds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(fit2,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params.alt.bounds.list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list( </a:t>
            </a:r>
            <a:r>
              <a:rPr lang="en-US" sz="11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=c(0,Inf) ))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fit3.pb  &lt;-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parameter.bounds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(fit3,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params.alt.bounds.list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list( </a:t>
            </a:r>
            <a:r>
              <a:rPr lang="en-US" sz="11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=c(0,Inf) ))</a:t>
            </a:r>
          </a:p>
          <a:p>
            <a:endParaRPr lang="en-US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50" dirty="0">
                <a:solidFill>
                  <a:srgbClr val="FFFF00"/>
                </a:solidFill>
                <a:latin typeface="Courier"/>
                <a:cs typeface="Courier"/>
              </a:rPr>
              <a:t># Compute log marginal likelihood (</a:t>
            </a:r>
            <a:r>
              <a:rPr lang="en-US" sz="1150" dirty="0" err="1">
                <a:solidFill>
                  <a:srgbClr val="FFFF00"/>
                </a:solidFill>
                <a:latin typeface="Courier"/>
                <a:cs typeface="Courier"/>
              </a:rPr>
              <a:t>logZ</a:t>
            </a:r>
            <a:r>
              <a:rPr lang="en-US" sz="1150" dirty="0">
                <a:solidFill>
                  <a:srgbClr val="FFFF00"/>
                </a:solidFill>
                <a:latin typeface="Courier"/>
                <a:cs typeface="Courier"/>
              </a:rPr>
              <a:t>) for each model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logZinfo.fit1 &lt;- 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(samples       = fit1,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data          = dat1,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log_posterior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lpf.poisson.gamma2,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fit1.pb$lb.vec,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ub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fit1.pb$ub.vec,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silent        = F)</a:t>
            </a:r>
          </a:p>
          <a:p>
            <a:endParaRPr lang="en-US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logZinfo.fit2 &lt;-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(samples       = fit2,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data          = dat2,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log_posterior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lpf.poisson.gamma_multiple2,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fit2.pb$lb.vec,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ub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fit2.pb$ub.vec,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silent        = F)</a:t>
            </a:r>
          </a:p>
          <a:p>
            <a:endParaRPr lang="en-US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logZinfo.fit3 &lt;-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(samples       = fit3,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data          = dat3,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log_posterior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= lpf.poisson.gamma_multiple2,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lb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fit3.pb$lb.vec,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</a:t>
            </a:r>
            <a:r>
              <a:rPr lang="en-US" sz="1150" dirty="0" err="1">
                <a:solidFill>
                  <a:schemeClr val="bg1"/>
                </a:solidFill>
                <a:latin typeface="Courier"/>
                <a:cs typeface="Courier"/>
              </a:rPr>
              <a:t>ub</a:t>
            </a:r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= fit3.pb$ub.vec,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                 silent        = F)</a:t>
            </a:r>
          </a:p>
          <a:p>
            <a:endParaRPr lang="en-US" sz="11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logZinfo.fit1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logZinfo.fit2</a:t>
            </a:r>
          </a:p>
          <a:p>
            <a:r>
              <a:rPr lang="en-US" sz="1150" dirty="0">
                <a:solidFill>
                  <a:schemeClr val="bg1"/>
                </a:solidFill>
                <a:latin typeface="Courier"/>
                <a:cs typeface="Courier"/>
              </a:rPr>
              <a:t>logZinfo.fit3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451A2-BBA8-4F00-CDE6-E733090E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E7D6A-8779-8DC0-395F-07D4DF858AB2}"/>
              </a:ext>
            </a:extLst>
          </p:cNvPr>
          <p:cNvSpPr txBox="1"/>
          <p:nvPr/>
        </p:nvSpPr>
        <p:spPr>
          <a:xfrm>
            <a:off x="3739473" y="26687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JAGS: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E20E2D4-AA28-2CDB-508D-648CB6518437}"/>
              </a:ext>
            </a:extLst>
          </p:cNvPr>
          <p:cNvSpPr/>
          <p:nvPr/>
        </p:nvSpPr>
        <p:spPr>
          <a:xfrm>
            <a:off x="1987123" y="6242579"/>
            <a:ext cx="3159308" cy="18166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C7D7A-CB52-6329-3267-49C68DB6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52" y="5537200"/>
            <a:ext cx="3829050" cy="124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FE0A9A-D455-E3C5-EEC5-523568674716}"/>
              </a:ext>
            </a:extLst>
          </p:cNvPr>
          <p:cNvSpPr txBox="1"/>
          <p:nvPr/>
        </p:nvSpPr>
        <p:spPr>
          <a:xfrm>
            <a:off x="5265798" y="2779235"/>
            <a:ext cx="345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with MUCH more work 😭,  you can do the same thing with JAGS</a:t>
            </a:r>
          </a:p>
        </p:txBody>
      </p:sp>
    </p:spTree>
    <p:extLst>
      <p:ext uri="{BB962C8B-B14F-4D97-AF65-F5344CB8AC3E}">
        <p14:creationId xmlns:p14="http://schemas.microsoft.com/office/powerpoint/2010/main" val="293462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990" y="570002"/>
            <a:ext cx="52790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Example: Lindley “Glass”  again</a:t>
            </a:r>
            <a:endParaRPr lang="en-U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0191" y="1204114"/>
            <a:ext cx="8734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Recall: the Lindley “glass problem”. This time we’ll formally compare the likelihood of the data under two different hypothesis (models):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696A0-64BB-6C7A-89A3-8F7D8A71C95F}"/>
              </a:ext>
            </a:extLst>
          </p:cNvPr>
          <p:cNvSpPr txBox="1"/>
          <p:nvPr/>
        </p:nvSpPr>
        <p:spPr>
          <a:xfrm>
            <a:off x="316226" y="2057562"/>
            <a:ext cx="8442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 “Prosecutors Hypothesis” (</a:t>
            </a:r>
            <a:r>
              <a:rPr lang="en-US" sz="1800" i="1" dirty="0">
                <a:latin typeface="Times New Roman"/>
                <a:cs typeface="Times New Roman"/>
              </a:rPr>
              <a:t>H</a:t>
            </a:r>
            <a:r>
              <a:rPr lang="en-US" sz="1800" i="1" baseline="-2500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) is that the </a:t>
            </a:r>
            <a:r>
              <a:rPr lang="en-US" sz="1800" b="1" u="sng" dirty="0">
                <a:latin typeface="Times New Roman"/>
                <a:cs typeface="Times New Roman"/>
              </a:rPr>
              <a:t>RI mean and standard deviation</a:t>
            </a:r>
            <a:r>
              <a:rPr lang="en-US" sz="1800" dirty="0">
                <a:latin typeface="Times New Roman"/>
                <a:cs typeface="Times New Roman"/>
              </a:rPr>
              <a:t> from the crime scene glass </a:t>
            </a:r>
            <a:r>
              <a:rPr lang="en-US" b="1" i="1" u="sng" dirty="0">
                <a:latin typeface="Times New Roman"/>
                <a:cs typeface="Times New Roman"/>
              </a:rPr>
              <a:t>are</a:t>
            </a:r>
            <a:r>
              <a:rPr lang="en-US" sz="1800" b="1" i="1" u="sng" dirty="0">
                <a:latin typeface="Times New Roman"/>
                <a:cs typeface="Times New Roman"/>
              </a:rPr>
              <a:t> the same</a:t>
            </a:r>
            <a:r>
              <a:rPr lang="en-US" sz="1800" dirty="0">
                <a:latin typeface="Times New Roman"/>
                <a:cs typeface="Times New Roman"/>
              </a:rPr>
              <a:t> as the mean and standard deviation RI from the suspect glass.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3BA52-4BB0-8CA5-65C2-5A1042013554}"/>
              </a:ext>
            </a:extLst>
          </p:cNvPr>
          <p:cNvSpPr txBox="1"/>
          <p:nvPr/>
        </p:nvSpPr>
        <p:spPr>
          <a:xfrm>
            <a:off x="246157" y="3053846"/>
            <a:ext cx="8442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 “Defense Hypothesis” (</a:t>
            </a:r>
            <a:r>
              <a:rPr lang="en-US" sz="1800" i="1" dirty="0" err="1">
                <a:latin typeface="Times New Roman"/>
                <a:cs typeface="Times New Roman"/>
              </a:rPr>
              <a:t>H</a:t>
            </a:r>
            <a:r>
              <a:rPr lang="en-US" sz="1800" i="1" baseline="-25000" dirty="0" err="1">
                <a:latin typeface="Times New Roman"/>
                <a:cs typeface="Times New Roman"/>
              </a:rPr>
              <a:t>d</a:t>
            </a:r>
            <a:r>
              <a:rPr lang="en-US" sz="1800" dirty="0">
                <a:latin typeface="Times New Roman"/>
                <a:cs typeface="Times New Roman"/>
              </a:rPr>
              <a:t>) is that the </a:t>
            </a:r>
            <a:r>
              <a:rPr lang="en-US" sz="1800" b="1" u="sng" dirty="0">
                <a:latin typeface="Times New Roman"/>
                <a:cs typeface="Times New Roman"/>
              </a:rPr>
              <a:t>RI mean and standard deviation</a:t>
            </a:r>
            <a:r>
              <a:rPr lang="en-US" sz="1800" dirty="0">
                <a:latin typeface="Times New Roman"/>
                <a:cs typeface="Times New Roman"/>
              </a:rPr>
              <a:t> from the crime scene glass </a:t>
            </a:r>
            <a:r>
              <a:rPr lang="en-US" sz="1800" b="1" i="1" u="sng" dirty="0">
                <a:latin typeface="Times New Roman"/>
                <a:cs typeface="Times New Roman"/>
              </a:rPr>
              <a:t>are different from</a:t>
            </a:r>
            <a:r>
              <a:rPr lang="en-US" sz="1800" dirty="0">
                <a:latin typeface="Times New Roman"/>
                <a:cs typeface="Times New Roman"/>
              </a:rPr>
              <a:t> the mean and standard deviation RI from the suspect glass.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FAABC-8F8A-5229-2842-E3D88AF1BB36}"/>
              </a:ext>
            </a:extLst>
          </p:cNvPr>
          <p:cNvSpPr/>
          <p:nvPr/>
        </p:nvSpPr>
        <p:spPr>
          <a:xfrm>
            <a:off x="791922" y="4494001"/>
            <a:ext cx="7350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Draw DAGs and compute posteriors for each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Compute marginal likelihoods of the data under each hypothesis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Obtain Bayes 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DFF6A-172E-5EC9-7473-A03251ADC3E1}"/>
              </a:ext>
            </a:extLst>
          </p:cNvPr>
          <p:cNvSpPr/>
          <p:nvPr/>
        </p:nvSpPr>
        <p:spPr>
          <a:xfrm>
            <a:off x="873714" y="5771116"/>
            <a:ext cx="7350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In the interests of keeping down slide bloat we are just going to work this problem with Stan</a:t>
            </a:r>
          </a:p>
        </p:txBody>
      </p:sp>
    </p:spTree>
    <p:extLst>
      <p:ext uri="{BB962C8B-B14F-4D97-AF65-F5344CB8AC3E}">
        <p14:creationId xmlns:p14="http://schemas.microsoft.com/office/powerpoint/2010/main" val="101853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7990" y="570002"/>
            <a:ext cx="52790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Example: Lindley “Glass”  again</a:t>
            </a:r>
            <a:endParaRPr lang="en-U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0191" y="1379959"/>
            <a:ext cx="8734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Recall: the Lindley “glass problem” data (standardized form):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65FB7-8984-054A-EDEC-8B0283F40330}"/>
              </a:ext>
            </a:extLst>
          </p:cNvPr>
          <p:cNvSpPr/>
          <p:nvPr/>
        </p:nvSpPr>
        <p:spPr>
          <a:xfrm>
            <a:off x="457200" y="2394592"/>
            <a:ext cx="640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 crime scene sample RI data standardized (</a:t>
            </a:r>
            <a:r>
              <a:rPr lang="en-US" sz="2200" b="1" i="1" dirty="0">
                <a:latin typeface="Times New Roman"/>
                <a:cs typeface="Times New Roman"/>
              </a:rPr>
              <a:t>X</a:t>
            </a:r>
            <a:r>
              <a:rPr lang="en-US" sz="2200" i="1" baseline="-25000" dirty="0">
                <a:latin typeface="Times New Roman"/>
                <a:cs typeface="Times New Roman"/>
              </a:rPr>
              <a:t>CS</a:t>
            </a:r>
            <a:r>
              <a:rPr lang="en-US" sz="22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1245E-2613-08F2-0838-F447F63EF696}"/>
              </a:ext>
            </a:extLst>
          </p:cNvPr>
          <p:cNvSpPr/>
          <p:nvPr/>
        </p:nvSpPr>
        <p:spPr>
          <a:xfrm>
            <a:off x="457200" y="4236330"/>
            <a:ext cx="59543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 suspect’s sample RI data standardized (</a:t>
            </a:r>
            <a:r>
              <a:rPr lang="en-US" sz="2200" b="1" i="1" dirty="0">
                <a:latin typeface="Times New Roman"/>
                <a:cs typeface="Times New Roman"/>
              </a:rPr>
              <a:t>X</a:t>
            </a:r>
            <a:r>
              <a:rPr lang="en-US" sz="2200" i="1" baseline="-25000" dirty="0">
                <a:latin typeface="Times New Roman"/>
                <a:cs typeface="Times New Roman"/>
              </a:rPr>
              <a:t>SP</a:t>
            </a:r>
            <a:r>
              <a:rPr lang="en-US" sz="22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7E3F2-D7DF-C585-44DD-4CC995A3A6DC}"/>
              </a:ext>
            </a:extLst>
          </p:cNvPr>
          <p:cNvSpPr/>
          <p:nvPr/>
        </p:nvSpPr>
        <p:spPr>
          <a:xfrm>
            <a:off x="1065661" y="4827007"/>
            <a:ext cx="7012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0.6994180,  0.8201751,  0.4126199,  0.4994140, -1.5874196,  0.6352658,  0.7409282,  0.9409322, -2.2817729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4FA70-3463-F8F1-73DB-CEB4CF8D9311}"/>
              </a:ext>
            </a:extLst>
          </p:cNvPr>
          <p:cNvSpPr txBox="1"/>
          <p:nvPr/>
        </p:nvSpPr>
        <p:spPr>
          <a:xfrm>
            <a:off x="170190" y="2994531"/>
            <a:ext cx="873426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-2.221394339,   0.446582786,  2.246618273,  1.990009440,  2.435301238, -0.402490556,  -0.444000809,  -0.364753963, -0.002482671, -0.138334405,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-0.659099389,  -0.617589137,  0.027706604, -0.711930619, -0.417585194, -0.798724783, -0.251544184,  -0.776082827, -0.232675888, -0.387395919,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0.046574900,  -0.281733459,  0.420167171, -0.300601755, -0.364753963, -0.130787087,   1.303203447,  -0.259091503, -0.032671945</a:t>
            </a:r>
          </a:p>
        </p:txBody>
      </p:sp>
    </p:spTree>
    <p:extLst>
      <p:ext uri="{BB962C8B-B14F-4D97-AF65-F5344CB8AC3E}">
        <p14:creationId xmlns:p14="http://schemas.microsoft.com/office/powerpoint/2010/main" val="263712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C2B990-073F-1F9A-734A-2DCAFFE6B9C9}"/>
              </a:ext>
            </a:extLst>
          </p:cNvPr>
          <p:cNvSpPr/>
          <p:nvPr/>
        </p:nvSpPr>
        <p:spPr>
          <a:xfrm>
            <a:off x="2067990" y="570002"/>
            <a:ext cx="52790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Example: Lindley “Glass”  again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95C2A-4C91-2A20-E263-B89AF03E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01B00-B54B-68C2-CC57-FB97EE24EC0E}"/>
              </a:ext>
            </a:extLst>
          </p:cNvPr>
          <p:cNvSpPr txBox="1"/>
          <p:nvPr/>
        </p:nvSpPr>
        <p:spPr>
          <a:xfrm>
            <a:off x="257610" y="1297898"/>
            <a:ext cx="8442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 “Prosecutors Hypothesis” (</a:t>
            </a:r>
            <a:r>
              <a:rPr lang="en-US" sz="1800" b="1" i="1" dirty="0">
                <a:latin typeface="Times New Roman"/>
                <a:cs typeface="Times New Roman"/>
              </a:rPr>
              <a:t>H</a:t>
            </a:r>
            <a:r>
              <a:rPr lang="en-US" sz="1800" b="1" i="1" baseline="-2500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) is that the RI mean and standard deviation from the crime scene glass </a:t>
            </a:r>
            <a:r>
              <a:rPr lang="en-US" b="1" i="1" u="sng" dirty="0">
                <a:latin typeface="Times New Roman"/>
                <a:cs typeface="Times New Roman"/>
              </a:rPr>
              <a:t>are</a:t>
            </a:r>
            <a:r>
              <a:rPr lang="en-US" sz="1800" b="1" i="1" u="sng" dirty="0">
                <a:latin typeface="Times New Roman"/>
                <a:cs typeface="Times New Roman"/>
              </a:rPr>
              <a:t> the same</a:t>
            </a:r>
            <a:r>
              <a:rPr lang="en-US" sz="1800" dirty="0">
                <a:latin typeface="Times New Roman"/>
                <a:cs typeface="Times New Roman"/>
              </a:rPr>
              <a:t> as the mean and standard deviation RI from the suspect glass.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8A0A7E-6EF1-E943-F74F-431D08EA0D22}"/>
              </a:ext>
            </a:extLst>
          </p:cNvPr>
          <p:cNvSpPr/>
          <p:nvPr/>
        </p:nvSpPr>
        <p:spPr>
          <a:xfrm>
            <a:off x="2544383" y="5349519"/>
            <a:ext cx="998212" cy="854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E49125-6A7F-8FBB-BAC8-C5966C81462A}"/>
              </a:ext>
            </a:extLst>
          </p:cNvPr>
          <p:cNvSpPr/>
          <p:nvPr/>
        </p:nvSpPr>
        <p:spPr>
          <a:xfrm>
            <a:off x="2093914" y="3577319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D92AF-90F6-7878-6052-C7DFA614D434}"/>
              </a:ext>
            </a:extLst>
          </p:cNvPr>
          <p:cNvSpPr txBox="1"/>
          <p:nvPr/>
        </p:nvSpPr>
        <p:spPr>
          <a:xfrm>
            <a:off x="2296907" y="3533428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m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C806B0-AB45-C56F-BDA2-86814CC6F81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542184" y="4288519"/>
            <a:ext cx="303019" cy="109231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EAAFB2-E566-83B6-739F-EFD0BA63D1C4}"/>
              </a:ext>
            </a:extLst>
          </p:cNvPr>
          <p:cNvSpPr/>
          <p:nvPr/>
        </p:nvSpPr>
        <p:spPr>
          <a:xfrm>
            <a:off x="5370993" y="3573263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A0B7-1B16-DCFC-48AE-8DB35324B74D}"/>
              </a:ext>
            </a:extLst>
          </p:cNvPr>
          <p:cNvSpPr txBox="1"/>
          <p:nvPr/>
        </p:nvSpPr>
        <p:spPr>
          <a:xfrm>
            <a:off x="5589455" y="3529372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s</a:t>
            </a:r>
            <a:endParaRPr lang="en-US" sz="3600" baseline="-25000" dirty="0">
              <a:latin typeface="Symbol" charset="2"/>
              <a:cs typeface="Symbol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647A0A-0D7C-DCF9-B15F-2798774D47E7}"/>
              </a:ext>
            </a:extLst>
          </p:cNvPr>
          <p:cNvSpPr/>
          <p:nvPr/>
        </p:nvSpPr>
        <p:spPr>
          <a:xfrm>
            <a:off x="4338713" y="2468363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5C22A-7411-6C4F-09EC-58BDECA6A307}"/>
              </a:ext>
            </a:extLst>
          </p:cNvPr>
          <p:cNvSpPr txBox="1"/>
          <p:nvPr/>
        </p:nvSpPr>
        <p:spPr>
          <a:xfrm>
            <a:off x="4449432" y="238083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53B95D-8FD1-68F6-01C0-C81DB884E00F}"/>
              </a:ext>
            </a:extLst>
          </p:cNvPr>
          <p:cNvSpPr/>
          <p:nvPr/>
        </p:nvSpPr>
        <p:spPr>
          <a:xfrm>
            <a:off x="6647266" y="2482432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A9FF2-513D-A04E-9BA3-21F7F8AE008F}"/>
              </a:ext>
            </a:extLst>
          </p:cNvPr>
          <p:cNvSpPr txBox="1"/>
          <p:nvPr/>
        </p:nvSpPr>
        <p:spPr>
          <a:xfrm>
            <a:off x="6790547" y="23949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8BCFF-8599-FBCF-7262-AE17FF3A417C}"/>
              </a:ext>
            </a:extLst>
          </p:cNvPr>
          <p:cNvCxnSpPr>
            <a:stCxn id="11" idx="2"/>
          </p:cNvCxnSpPr>
          <p:nvPr/>
        </p:nvCxnSpPr>
        <p:spPr>
          <a:xfrm>
            <a:off x="4662563" y="3065263"/>
            <a:ext cx="857250" cy="596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CDBB59-9B82-E2B3-B198-01B87CEA7409}"/>
              </a:ext>
            </a:extLst>
          </p:cNvPr>
          <p:cNvCxnSpPr>
            <a:stCxn id="13" idx="2"/>
          </p:cNvCxnSpPr>
          <p:nvPr/>
        </p:nvCxnSpPr>
        <p:spPr>
          <a:xfrm flipH="1">
            <a:off x="6116713" y="3079332"/>
            <a:ext cx="854403" cy="58283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4D2DF2-C6BE-F16D-B652-1D4DFCBB5C34}"/>
              </a:ext>
            </a:extLst>
          </p:cNvPr>
          <p:cNvCxnSpPr>
            <a:cxnSpLocks/>
            <a:stCxn id="9" idx="4"/>
            <a:endCxn id="5" idx="6"/>
          </p:cNvCxnSpPr>
          <p:nvPr/>
        </p:nvCxnSpPr>
        <p:spPr>
          <a:xfrm flipH="1">
            <a:off x="3542595" y="4284463"/>
            <a:ext cx="2276668" cy="149246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8D1933E-B163-0CEA-EAF1-20E4F6D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7" y="4364790"/>
            <a:ext cx="2066895" cy="2801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B2A51D0-C759-27ED-2D66-F507B67BCAA2}"/>
              </a:ext>
            </a:extLst>
          </p:cNvPr>
          <p:cNvSpPr/>
          <p:nvPr/>
        </p:nvSpPr>
        <p:spPr>
          <a:xfrm>
            <a:off x="5496646" y="2486242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6282E7-1F19-169A-A37B-9AD78338B50E}"/>
              </a:ext>
            </a:extLst>
          </p:cNvPr>
          <p:cNvCxnSpPr>
            <a:cxnSpLocks/>
          </p:cNvCxnSpPr>
          <p:nvPr/>
        </p:nvCxnSpPr>
        <p:spPr>
          <a:xfrm>
            <a:off x="5820496" y="3094572"/>
            <a:ext cx="753" cy="45766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E318FF8-CA07-E739-A23A-10799FE9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061" y="4328354"/>
            <a:ext cx="3068182" cy="2803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3E92E5-24CE-08ED-6BAE-BCCE74025B70}"/>
              </a:ext>
            </a:extLst>
          </p:cNvPr>
          <p:cNvSpPr txBox="1"/>
          <p:nvPr/>
        </p:nvSpPr>
        <p:spPr>
          <a:xfrm>
            <a:off x="2624888" y="541859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B9FB7-C554-5A23-3C71-789817F91170}"/>
              </a:ext>
            </a:extLst>
          </p:cNvPr>
          <p:cNvSpPr txBox="1"/>
          <p:nvPr/>
        </p:nvSpPr>
        <p:spPr>
          <a:xfrm>
            <a:off x="5621539" y="24158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EA054-0FEC-6AD9-502E-A20D86A19D75}"/>
              </a:ext>
            </a:extLst>
          </p:cNvPr>
          <p:cNvSpPr/>
          <p:nvPr/>
        </p:nvSpPr>
        <p:spPr>
          <a:xfrm>
            <a:off x="3848450" y="3897406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62C82-FCC5-B7EA-07A3-309C281366B1}"/>
              </a:ext>
            </a:extLst>
          </p:cNvPr>
          <p:cNvSpPr txBox="1"/>
          <p:nvPr/>
        </p:nvSpPr>
        <p:spPr>
          <a:xfrm>
            <a:off x="3952248" y="388197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E970FF-0598-0CCB-CDA3-EF91970D21FA}"/>
              </a:ext>
            </a:extLst>
          </p:cNvPr>
          <p:cNvCxnSpPr>
            <a:cxnSpLocks/>
          </p:cNvCxnSpPr>
          <p:nvPr/>
        </p:nvCxnSpPr>
        <p:spPr>
          <a:xfrm flipH="1">
            <a:off x="3320863" y="4509281"/>
            <a:ext cx="817992" cy="90931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6C26C-E1A9-CCC7-DC3F-545A18CE6C65}"/>
              </a:ext>
            </a:extLst>
          </p:cNvPr>
          <p:cNvSpPr/>
          <p:nvPr/>
        </p:nvSpPr>
        <p:spPr>
          <a:xfrm>
            <a:off x="1077915" y="2472419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49B41B-99C4-4E45-CE76-565FA47C5DA1}"/>
              </a:ext>
            </a:extLst>
          </p:cNvPr>
          <p:cNvSpPr/>
          <p:nvPr/>
        </p:nvSpPr>
        <p:spPr>
          <a:xfrm>
            <a:off x="3386468" y="2486488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837944-108A-6D00-4663-B078BBEA794C}"/>
              </a:ext>
            </a:extLst>
          </p:cNvPr>
          <p:cNvSpPr txBox="1"/>
          <p:nvPr/>
        </p:nvSpPr>
        <p:spPr>
          <a:xfrm>
            <a:off x="3415782" y="239895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ECFEB1-0A1A-3C59-2258-A90986709F12}"/>
              </a:ext>
            </a:extLst>
          </p:cNvPr>
          <p:cNvCxnSpPr>
            <a:stCxn id="27" idx="2"/>
          </p:cNvCxnSpPr>
          <p:nvPr/>
        </p:nvCxnSpPr>
        <p:spPr>
          <a:xfrm>
            <a:off x="1401765" y="3069319"/>
            <a:ext cx="857250" cy="596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345609-5AFA-EFFD-1CBA-CFD4B8C1D1B6}"/>
              </a:ext>
            </a:extLst>
          </p:cNvPr>
          <p:cNvCxnSpPr>
            <a:stCxn id="28" idx="2"/>
          </p:cNvCxnSpPr>
          <p:nvPr/>
        </p:nvCxnSpPr>
        <p:spPr>
          <a:xfrm flipH="1">
            <a:off x="2855915" y="3083388"/>
            <a:ext cx="854403" cy="58283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99958D-7C92-BE32-DE51-71F0E7A71D22}"/>
              </a:ext>
            </a:extLst>
          </p:cNvPr>
          <p:cNvSpPr txBox="1"/>
          <p:nvPr/>
        </p:nvSpPr>
        <p:spPr>
          <a:xfrm>
            <a:off x="1223013" y="240074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B74147-9149-801D-4000-C508456B30EB}"/>
              </a:ext>
            </a:extLst>
          </p:cNvPr>
          <p:cNvSpPr/>
          <p:nvPr/>
        </p:nvSpPr>
        <p:spPr>
          <a:xfrm>
            <a:off x="4662563" y="5349519"/>
            <a:ext cx="998212" cy="854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EEC921-6D8B-63B1-FCD3-651D76131FCF}"/>
              </a:ext>
            </a:extLst>
          </p:cNvPr>
          <p:cNvSpPr txBox="1"/>
          <p:nvPr/>
        </p:nvSpPr>
        <p:spPr>
          <a:xfrm>
            <a:off x="4743068" y="5418593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SP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2BDCA4-D439-9722-8E2C-17FC1391ECF9}"/>
              </a:ext>
            </a:extLst>
          </p:cNvPr>
          <p:cNvCxnSpPr>
            <a:cxnSpLocks/>
            <a:stCxn id="6" idx="4"/>
            <a:endCxn id="33" idx="2"/>
          </p:cNvCxnSpPr>
          <p:nvPr/>
        </p:nvCxnSpPr>
        <p:spPr>
          <a:xfrm>
            <a:off x="2542184" y="4288519"/>
            <a:ext cx="2120379" cy="148840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F1011D-7646-9BC1-2230-A8E714C523CF}"/>
              </a:ext>
            </a:extLst>
          </p:cNvPr>
          <p:cNvCxnSpPr>
            <a:cxnSpLocks/>
            <a:stCxn id="9" idx="4"/>
            <a:endCxn id="33" idx="0"/>
          </p:cNvCxnSpPr>
          <p:nvPr/>
        </p:nvCxnSpPr>
        <p:spPr>
          <a:xfrm flipH="1">
            <a:off x="5161669" y="4284463"/>
            <a:ext cx="657594" cy="106505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986A2A-B785-471F-A4C7-5CB9ACC0AE9E}"/>
              </a:ext>
            </a:extLst>
          </p:cNvPr>
          <p:cNvCxnSpPr>
            <a:cxnSpLocks/>
          </p:cNvCxnSpPr>
          <p:nvPr/>
        </p:nvCxnSpPr>
        <p:spPr>
          <a:xfrm>
            <a:off x="4136551" y="4504855"/>
            <a:ext cx="754903" cy="9287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CE43F012-D4C2-618E-E1A6-CA5CDF85A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5" y="6475499"/>
            <a:ext cx="2995140" cy="2819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D2D9B0-70DB-43B2-688A-B4099C957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772" y="6475498"/>
            <a:ext cx="2987519" cy="2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5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2E311-F076-A735-54E5-3F705BC15501}"/>
              </a:ext>
            </a:extLst>
          </p:cNvPr>
          <p:cNvSpPr/>
          <p:nvPr/>
        </p:nvSpPr>
        <p:spPr>
          <a:xfrm>
            <a:off x="1336431" y="1252258"/>
            <a:ext cx="6471138" cy="4708981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 DA[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         DB[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mu_n_hyp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sigma_n_hyp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 mu;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(mu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mu_n_hyp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sigma_n_hyp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(sigma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mu_t_hyp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sigma_t_hyp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// Likelihood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(DA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mu, sigma);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(DB |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mu, sigma);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4AAAD-25CB-E64A-6653-7CB16AA28B0F}"/>
              </a:ext>
            </a:extLst>
          </p:cNvPr>
          <p:cNvSpPr txBox="1"/>
          <p:nvPr/>
        </p:nvSpPr>
        <p:spPr>
          <a:xfrm>
            <a:off x="3175561" y="712095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code for Model 1: 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053-BE9C-2A23-C857-8B6ECE6FF4D7}"/>
              </a:ext>
            </a:extLst>
          </p:cNvPr>
          <p:cNvSpPr txBox="1"/>
          <p:nvPr/>
        </p:nvSpPr>
        <p:spPr>
          <a:xfrm>
            <a:off x="1146885" y="61459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similar to T-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norm_T_multiple.stan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3EA59-9AAF-2C93-F569-B17E0AEC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93785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9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662F1-3770-5CC4-E552-F9D5F494B195}"/>
              </a:ext>
            </a:extLst>
          </p:cNvPr>
          <p:cNvSpPr/>
          <p:nvPr/>
        </p:nvSpPr>
        <p:spPr>
          <a:xfrm>
            <a:off x="2067990" y="570002"/>
            <a:ext cx="52790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Example: Lindley “Glass”  again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5312-6408-77DD-5004-45D057A7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07EA-677C-D6DC-7876-B6D046508958}"/>
              </a:ext>
            </a:extLst>
          </p:cNvPr>
          <p:cNvSpPr txBox="1"/>
          <p:nvPr/>
        </p:nvSpPr>
        <p:spPr>
          <a:xfrm>
            <a:off x="246157" y="1330556"/>
            <a:ext cx="8442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 “Defense Hypothesis” (</a:t>
            </a:r>
            <a:r>
              <a:rPr lang="en-US" sz="1800" b="1" i="1" dirty="0" err="1">
                <a:latin typeface="Times New Roman"/>
                <a:cs typeface="Times New Roman"/>
              </a:rPr>
              <a:t>H</a:t>
            </a:r>
            <a:r>
              <a:rPr lang="en-US" sz="1800" b="1" i="1" baseline="-25000" dirty="0" err="1">
                <a:latin typeface="Times New Roman"/>
                <a:cs typeface="Times New Roman"/>
              </a:rPr>
              <a:t>d</a:t>
            </a:r>
            <a:r>
              <a:rPr lang="en-US" sz="1800" dirty="0">
                <a:latin typeface="Times New Roman"/>
                <a:cs typeface="Times New Roman"/>
              </a:rPr>
              <a:t>) is that the RI mean and standard deviation from the crime scene glass </a:t>
            </a:r>
            <a:r>
              <a:rPr lang="en-US" sz="1800" b="1" i="1" u="sng" dirty="0">
                <a:latin typeface="Times New Roman"/>
                <a:cs typeface="Times New Roman"/>
              </a:rPr>
              <a:t>are different from</a:t>
            </a:r>
            <a:r>
              <a:rPr lang="en-US" sz="1800" dirty="0">
                <a:latin typeface="Times New Roman"/>
                <a:cs typeface="Times New Roman"/>
              </a:rPr>
              <a:t> the mean and standard deviation RI from the suspect glass.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2607B9-6DDE-7DD5-05CC-C993C687F71D}"/>
              </a:ext>
            </a:extLst>
          </p:cNvPr>
          <p:cNvSpPr/>
          <p:nvPr/>
        </p:nvSpPr>
        <p:spPr>
          <a:xfrm>
            <a:off x="2837458" y="5384688"/>
            <a:ext cx="998212" cy="854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D0317F-8D22-E0B4-36B0-CDA6FF7B239B}"/>
              </a:ext>
            </a:extLst>
          </p:cNvPr>
          <p:cNvSpPr/>
          <p:nvPr/>
        </p:nvSpPr>
        <p:spPr>
          <a:xfrm>
            <a:off x="2386989" y="3612488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1F1A4-95C7-ACFF-5E81-D39791BD056B}"/>
              </a:ext>
            </a:extLst>
          </p:cNvPr>
          <p:cNvSpPr txBox="1"/>
          <p:nvPr/>
        </p:nvSpPr>
        <p:spPr>
          <a:xfrm>
            <a:off x="2425860" y="3568597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Symbol" charset="2"/>
                <a:cs typeface="Symbol" charset="2"/>
              </a:rPr>
              <a:t>m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630394-A1FC-742F-0B40-B42E77A8C5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835259" y="4323688"/>
            <a:ext cx="303019" cy="109231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FCC04-0F6F-5DA8-61AA-9DB14DFE5954}"/>
              </a:ext>
            </a:extLst>
          </p:cNvPr>
          <p:cNvSpPr/>
          <p:nvPr/>
        </p:nvSpPr>
        <p:spPr>
          <a:xfrm>
            <a:off x="5664068" y="3608432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6275C-2AA7-17C8-6914-201BB4C94966}"/>
              </a:ext>
            </a:extLst>
          </p:cNvPr>
          <p:cNvSpPr txBox="1"/>
          <p:nvPr/>
        </p:nvSpPr>
        <p:spPr>
          <a:xfrm>
            <a:off x="5718408" y="3564541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Symbol" charset="2"/>
                <a:cs typeface="Symbol" charset="2"/>
              </a:rPr>
              <a:t>s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6207B-BCF6-BD7A-FA13-13DCC9138635}"/>
              </a:ext>
            </a:extLst>
          </p:cNvPr>
          <p:cNvSpPr/>
          <p:nvPr/>
        </p:nvSpPr>
        <p:spPr>
          <a:xfrm>
            <a:off x="4631788" y="2503532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38D27-DBC2-B09D-3632-CCF0D0DD8CA1}"/>
              </a:ext>
            </a:extLst>
          </p:cNvPr>
          <p:cNvSpPr txBox="1"/>
          <p:nvPr/>
        </p:nvSpPr>
        <p:spPr>
          <a:xfrm>
            <a:off x="4742507" y="2416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9BE5A-B5B4-3557-394F-CCF0C00A2456}"/>
              </a:ext>
            </a:extLst>
          </p:cNvPr>
          <p:cNvSpPr/>
          <p:nvPr/>
        </p:nvSpPr>
        <p:spPr>
          <a:xfrm>
            <a:off x="6940341" y="2517601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394ED-E2A1-B8AB-8E62-9F430C602995}"/>
              </a:ext>
            </a:extLst>
          </p:cNvPr>
          <p:cNvSpPr txBox="1"/>
          <p:nvPr/>
        </p:nvSpPr>
        <p:spPr>
          <a:xfrm>
            <a:off x="7083622" y="243007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02B252-CF4D-B3C1-5B46-3ABD0D0223CA}"/>
              </a:ext>
            </a:extLst>
          </p:cNvPr>
          <p:cNvCxnSpPr>
            <a:stCxn id="13" idx="2"/>
          </p:cNvCxnSpPr>
          <p:nvPr/>
        </p:nvCxnSpPr>
        <p:spPr>
          <a:xfrm>
            <a:off x="4955638" y="3100432"/>
            <a:ext cx="857250" cy="596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14372-101B-5BA9-C18D-E69E9A5880C7}"/>
              </a:ext>
            </a:extLst>
          </p:cNvPr>
          <p:cNvCxnSpPr>
            <a:stCxn id="15" idx="2"/>
          </p:cNvCxnSpPr>
          <p:nvPr/>
        </p:nvCxnSpPr>
        <p:spPr>
          <a:xfrm flipH="1">
            <a:off x="6409788" y="3114501"/>
            <a:ext cx="854403" cy="58283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30DFA9A-9590-1DAD-9B23-709FF3C42B92}"/>
              </a:ext>
            </a:extLst>
          </p:cNvPr>
          <p:cNvSpPr/>
          <p:nvPr/>
        </p:nvSpPr>
        <p:spPr>
          <a:xfrm>
            <a:off x="5789721" y="2521411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84F9D0-AA53-A9C2-A36E-6854AA53370D}"/>
              </a:ext>
            </a:extLst>
          </p:cNvPr>
          <p:cNvCxnSpPr>
            <a:cxnSpLocks/>
          </p:cNvCxnSpPr>
          <p:nvPr/>
        </p:nvCxnSpPr>
        <p:spPr>
          <a:xfrm>
            <a:off x="6113571" y="3129741"/>
            <a:ext cx="753" cy="45766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6E2348-202B-E789-1243-3990CA78F6BD}"/>
              </a:ext>
            </a:extLst>
          </p:cNvPr>
          <p:cNvSpPr txBox="1"/>
          <p:nvPr/>
        </p:nvSpPr>
        <p:spPr>
          <a:xfrm>
            <a:off x="2917963" y="5453762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626D4-D89A-B41E-DD4F-C4A9CF6F3D6A}"/>
              </a:ext>
            </a:extLst>
          </p:cNvPr>
          <p:cNvSpPr txBox="1"/>
          <p:nvPr/>
        </p:nvSpPr>
        <p:spPr>
          <a:xfrm>
            <a:off x="5914614" y="245097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85EA7-B6EB-CB69-684A-2BB9898FACEC}"/>
              </a:ext>
            </a:extLst>
          </p:cNvPr>
          <p:cNvSpPr/>
          <p:nvPr/>
        </p:nvSpPr>
        <p:spPr>
          <a:xfrm>
            <a:off x="4141525" y="3932575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C3708-92EC-E864-FF5D-6D92ECC31E2E}"/>
              </a:ext>
            </a:extLst>
          </p:cNvPr>
          <p:cNvSpPr txBox="1"/>
          <p:nvPr/>
        </p:nvSpPr>
        <p:spPr>
          <a:xfrm>
            <a:off x="4245323" y="391713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79D01B-E370-7313-CC9E-2BA8AA041C76}"/>
              </a:ext>
            </a:extLst>
          </p:cNvPr>
          <p:cNvCxnSpPr>
            <a:cxnSpLocks/>
          </p:cNvCxnSpPr>
          <p:nvPr/>
        </p:nvCxnSpPr>
        <p:spPr>
          <a:xfrm flipH="1">
            <a:off x="3613938" y="4544450"/>
            <a:ext cx="817992" cy="90931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49A983-33C9-46C0-A020-212AD333DE11}"/>
              </a:ext>
            </a:extLst>
          </p:cNvPr>
          <p:cNvSpPr/>
          <p:nvPr/>
        </p:nvSpPr>
        <p:spPr>
          <a:xfrm>
            <a:off x="1370990" y="2507588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D752B-1BC5-12B0-C4D1-648373ED9AAD}"/>
              </a:ext>
            </a:extLst>
          </p:cNvPr>
          <p:cNvSpPr/>
          <p:nvPr/>
        </p:nvSpPr>
        <p:spPr>
          <a:xfrm>
            <a:off x="3679543" y="2521657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94C6A-FAF7-8EF3-9D36-A57CC72B8DFD}"/>
              </a:ext>
            </a:extLst>
          </p:cNvPr>
          <p:cNvSpPr txBox="1"/>
          <p:nvPr/>
        </p:nvSpPr>
        <p:spPr>
          <a:xfrm>
            <a:off x="3708857" y="243412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ACC130-403E-0B80-14E8-3BB96AB0C819}"/>
              </a:ext>
            </a:extLst>
          </p:cNvPr>
          <p:cNvCxnSpPr>
            <a:stCxn id="26" idx="2"/>
          </p:cNvCxnSpPr>
          <p:nvPr/>
        </p:nvCxnSpPr>
        <p:spPr>
          <a:xfrm>
            <a:off x="1694840" y="3104488"/>
            <a:ext cx="857250" cy="5969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9C7724-B293-F20F-1754-1EDD0636DE0C}"/>
              </a:ext>
            </a:extLst>
          </p:cNvPr>
          <p:cNvCxnSpPr>
            <a:stCxn id="27" idx="2"/>
          </p:cNvCxnSpPr>
          <p:nvPr/>
        </p:nvCxnSpPr>
        <p:spPr>
          <a:xfrm flipH="1">
            <a:off x="3148990" y="3118557"/>
            <a:ext cx="854403" cy="58283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66A4F0-148B-F5AA-D095-8139850A9C65}"/>
              </a:ext>
            </a:extLst>
          </p:cNvPr>
          <p:cNvSpPr txBox="1"/>
          <p:nvPr/>
        </p:nvSpPr>
        <p:spPr>
          <a:xfrm>
            <a:off x="1516088" y="243591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8B0B0A-112E-257F-4B77-9E992482FD00}"/>
              </a:ext>
            </a:extLst>
          </p:cNvPr>
          <p:cNvSpPr/>
          <p:nvPr/>
        </p:nvSpPr>
        <p:spPr>
          <a:xfrm>
            <a:off x="4955638" y="5384688"/>
            <a:ext cx="998212" cy="854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14658D-F4F2-3E8E-E19C-7994A2E5B939}"/>
              </a:ext>
            </a:extLst>
          </p:cNvPr>
          <p:cNvSpPr txBox="1"/>
          <p:nvPr/>
        </p:nvSpPr>
        <p:spPr>
          <a:xfrm>
            <a:off x="5036143" y="5453762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SP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0A27EA-2351-DBA4-7F1B-FC14FCF6389D}"/>
              </a:ext>
            </a:extLst>
          </p:cNvPr>
          <p:cNvCxnSpPr>
            <a:cxnSpLocks/>
            <a:stCxn id="11" idx="4"/>
            <a:endCxn id="32" idx="0"/>
          </p:cNvCxnSpPr>
          <p:nvPr/>
        </p:nvCxnSpPr>
        <p:spPr>
          <a:xfrm flipH="1">
            <a:off x="5454744" y="4319632"/>
            <a:ext cx="657594" cy="106505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6EB5ED-7294-432A-3E86-CE80479A819D}"/>
              </a:ext>
            </a:extLst>
          </p:cNvPr>
          <p:cNvCxnSpPr>
            <a:cxnSpLocks/>
          </p:cNvCxnSpPr>
          <p:nvPr/>
        </p:nvCxnSpPr>
        <p:spPr>
          <a:xfrm>
            <a:off x="4429626" y="4540024"/>
            <a:ext cx="754903" cy="928713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971B0A6-8E24-84E4-A390-6763E82D9F3C}"/>
              </a:ext>
            </a:extLst>
          </p:cNvPr>
          <p:cNvSpPr/>
          <p:nvPr/>
        </p:nvSpPr>
        <p:spPr>
          <a:xfrm>
            <a:off x="824095" y="5029088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01A250-690A-E036-40B3-C8F7BBA90B3C}"/>
              </a:ext>
            </a:extLst>
          </p:cNvPr>
          <p:cNvSpPr txBox="1"/>
          <p:nvPr/>
        </p:nvSpPr>
        <p:spPr>
          <a:xfrm>
            <a:off x="870321" y="4957784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Symbol" charset="2"/>
                <a:cs typeface="Symbol" charset="2"/>
              </a:rPr>
              <a:t>s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8FA0BF-B22D-718A-4586-CECD3AF19362}"/>
              </a:ext>
            </a:extLst>
          </p:cNvPr>
          <p:cNvSpPr/>
          <p:nvPr/>
        </p:nvSpPr>
        <p:spPr>
          <a:xfrm>
            <a:off x="228692" y="4130721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6DCA3-6FD6-A1DF-01D2-A73A3303662C}"/>
              </a:ext>
            </a:extLst>
          </p:cNvPr>
          <p:cNvSpPr txBox="1"/>
          <p:nvPr/>
        </p:nvSpPr>
        <p:spPr>
          <a:xfrm>
            <a:off x="362360" y="409193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E21CC-6CCD-9A15-733B-307D49CEEE8A}"/>
              </a:ext>
            </a:extLst>
          </p:cNvPr>
          <p:cNvSpPr/>
          <p:nvPr/>
        </p:nvSpPr>
        <p:spPr>
          <a:xfrm>
            <a:off x="1691977" y="4130721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45AA48-6BC3-5EA7-3310-AC180CC80C59}"/>
              </a:ext>
            </a:extLst>
          </p:cNvPr>
          <p:cNvSpPr txBox="1"/>
          <p:nvPr/>
        </p:nvSpPr>
        <p:spPr>
          <a:xfrm>
            <a:off x="1800421" y="409193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0B74BF-A9F5-BB02-EA2F-9C976455495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91977" y="5535828"/>
            <a:ext cx="1145481" cy="27626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65A11-E05B-0BBB-7259-0A06B5A9760B}"/>
              </a:ext>
            </a:extLst>
          </p:cNvPr>
          <p:cNvCxnSpPr>
            <a:cxnSpLocks/>
          </p:cNvCxnSpPr>
          <p:nvPr/>
        </p:nvCxnSpPr>
        <p:spPr>
          <a:xfrm flipH="1">
            <a:off x="1652872" y="4730912"/>
            <a:ext cx="340499" cy="426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8CFBAD1-348A-D305-F743-84C02AB74FC7}"/>
              </a:ext>
            </a:extLst>
          </p:cNvPr>
          <p:cNvSpPr/>
          <p:nvPr/>
        </p:nvSpPr>
        <p:spPr>
          <a:xfrm>
            <a:off x="963385" y="4134531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F7890-22BA-8776-7F3D-26615A7CA92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273730" y="4731431"/>
            <a:ext cx="0" cy="2756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7529B0-B3C3-5686-54AE-E6EDF2A86F86}"/>
              </a:ext>
            </a:extLst>
          </p:cNvPr>
          <p:cNvSpPr txBox="1"/>
          <p:nvPr/>
        </p:nvSpPr>
        <p:spPr>
          <a:xfrm>
            <a:off x="1076250" y="40951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2EB774-5F0F-4D58-50CD-E88A3A93FC26}"/>
              </a:ext>
            </a:extLst>
          </p:cNvPr>
          <p:cNvCxnSpPr>
            <a:cxnSpLocks/>
          </p:cNvCxnSpPr>
          <p:nvPr/>
        </p:nvCxnSpPr>
        <p:spPr>
          <a:xfrm>
            <a:off x="551285" y="4733040"/>
            <a:ext cx="397859" cy="42391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AA45C4D-427A-3C93-AB54-75DC1AC0EFE8}"/>
              </a:ext>
            </a:extLst>
          </p:cNvPr>
          <p:cNvSpPr/>
          <p:nvPr/>
        </p:nvSpPr>
        <p:spPr>
          <a:xfrm>
            <a:off x="7214543" y="5036957"/>
            <a:ext cx="896539" cy="711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72E8AA-9EEB-3FF8-9FB3-F670C73913E8}"/>
              </a:ext>
            </a:extLst>
          </p:cNvPr>
          <p:cNvSpPr txBox="1"/>
          <p:nvPr/>
        </p:nvSpPr>
        <p:spPr>
          <a:xfrm>
            <a:off x="7260769" y="4965653"/>
            <a:ext cx="80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Symbol" charset="2"/>
                <a:cs typeface="Symbol" charset="2"/>
              </a:rPr>
              <a:t>m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3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E92A7B-1B18-F3DB-A039-D52B4440FE47}"/>
              </a:ext>
            </a:extLst>
          </p:cNvPr>
          <p:cNvSpPr/>
          <p:nvPr/>
        </p:nvSpPr>
        <p:spPr>
          <a:xfrm>
            <a:off x="6619140" y="4138590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51F5CF-313C-BD16-96E9-604BAA4E5A73}"/>
              </a:ext>
            </a:extLst>
          </p:cNvPr>
          <p:cNvSpPr txBox="1"/>
          <p:nvPr/>
        </p:nvSpPr>
        <p:spPr>
          <a:xfrm>
            <a:off x="6752808" y="40998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C6ED80-E254-21E1-7BA0-7C047EBE5521}"/>
              </a:ext>
            </a:extLst>
          </p:cNvPr>
          <p:cNvSpPr/>
          <p:nvPr/>
        </p:nvSpPr>
        <p:spPr>
          <a:xfrm>
            <a:off x="8082425" y="4138590"/>
            <a:ext cx="647700" cy="5969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8D0615-81E4-430F-DBF6-468B7D2EA258}"/>
              </a:ext>
            </a:extLst>
          </p:cNvPr>
          <p:cNvSpPr txBox="1"/>
          <p:nvPr/>
        </p:nvSpPr>
        <p:spPr>
          <a:xfrm>
            <a:off x="8085362" y="409980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10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2800CC-A91C-07DF-7501-D4530473D7DF}"/>
              </a:ext>
            </a:extLst>
          </p:cNvPr>
          <p:cNvCxnSpPr>
            <a:cxnSpLocks/>
          </p:cNvCxnSpPr>
          <p:nvPr/>
        </p:nvCxnSpPr>
        <p:spPr>
          <a:xfrm flipH="1">
            <a:off x="5950531" y="5535828"/>
            <a:ext cx="1310238" cy="26776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5A65AD-503A-0FC6-611A-B2FD16014286}"/>
              </a:ext>
            </a:extLst>
          </p:cNvPr>
          <p:cNvCxnSpPr>
            <a:cxnSpLocks/>
          </p:cNvCxnSpPr>
          <p:nvPr/>
        </p:nvCxnSpPr>
        <p:spPr>
          <a:xfrm flipH="1">
            <a:off x="8043320" y="4738781"/>
            <a:ext cx="340499" cy="426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F5D1A2-2FF9-67C0-DA66-BA03ADBF2FF1}"/>
              </a:ext>
            </a:extLst>
          </p:cNvPr>
          <p:cNvCxnSpPr>
            <a:cxnSpLocks/>
          </p:cNvCxnSpPr>
          <p:nvPr/>
        </p:nvCxnSpPr>
        <p:spPr>
          <a:xfrm>
            <a:off x="6941733" y="4740909"/>
            <a:ext cx="397859" cy="42391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2DF64894-0036-3810-E547-B4F71EDD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0" y="6372238"/>
            <a:ext cx="2851614" cy="2211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861A59E-362C-0720-071B-6C1037E9F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38" y="6378570"/>
            <a:ext cx="2990168" cy="23194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24D291F-8DA3-FEC4-D581-91BD5B23E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935" y="3659567"/>
            <a:ext cx="2489489" cy="2065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5A62D9E-B181-39B0-E013-A7EA00914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" y="5830375"/>
            <a:ext cx="2440687" cy="2024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D7B2BA6-4652-4CB3-F28E-C1899D23F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25" y="3662163"/>
            <a:ext cx="1754567" cy="20544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4997785-9B23-EE19-61E0-2370A9001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8377" y="5812097"/>
            <a:ext cx="1774842" cy="2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65688" y="507474"/>
            <a:ext cx="458430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Weight of Evidence Scales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760" y="3339239"/>
            <a:ext cx="5608678" cy="4577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Weight of evidence ranges from 0 to infinity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67" y="2407221"/>
            <a:ext cx="8268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Theory A relative to Theory B</a:t>
            </a:r>
            <a:endParaRPr lang="en-US" sz="2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0212" y="3825166"/>
            <a:ext cx="5608678" cy="1357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VERY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dependent 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Likelihood (data) model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Priors on model parameters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0212" y="5608222"/>
            <a:ext cx="5608678" cy="4577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Controversial even among </a:t>
            </a: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Bayesians!</a:t>
            </a:r>
            <a:r>
              <a:rPr lang="en-GB" sz="2200" baseline="30000" dirty="0" err="1">
                <a:solidFill>
                  <a:srgbClr val="000000"/>
                </a:solidFill>
                <a:latin typeface="Times New Roman" pitchFamily="18" charset="0"/>
              </a:rPr>
              <a:t>Gelman</a:t>
            </a:r>
            <a:endParaRPr lang="en-GB" sz="22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27" y="1497257"/>
            <a:ext cx="6671175" cy="755891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40212" y="5054112"/>
            <a:ext cx="7573098" cy="4577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GB" sz="2200" baseline="-25000" dirty="0" err="1">
                <a:solidFill>
                  <a:srgbClr val="000000"/>
                </a:solidFill>
                <a:latin typeface="Times New Roman" pitchFamily="18" charset="0"/>
              </a:rPr>
              <a:t>continuous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extremely difficult to compute in general!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663" y="6081322"/>
            <a:ext cx="7472013" cy="4577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Many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other legitimate philosophical </a:t>
            </a: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r>
              <a:rPr lang="en-GB" sz="2200" baseline="30000" dirty="0" err="1">
                <a:solidFill>
                  <a:srgbClr val="000000"/>
                </a:solidFill>
                <a:latin typeface="Times New Roman" pitchFamily="18" charset="0"/>
              </a:rPr>
              <a:t>Iyer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, Lund</a:t>
            </a:r>
          </a:p>
        </p:txBody>
      </p:sp>
    </p:spTree>
    <p:extLst>
      <p:ext uri="{BB962C8B-B14F-4D97-AF65-F5344CB8AC3E}">
        <p14:creationId xmlns:p14="http://schemas.microsoft.com/office/powerpoint/2010/main" val="32879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42E311-F076-A735-54E5-3F705BC15501}"/>
              </a:ext>
            </a:extLst>
          </p:cNvPr>
          <p:cNvSpPr/>
          <p:nvPr/>
        </p:nvSpPr>
        <p:spPr>
          <a:xfrm>
            <a:off x="1394686" y="683375"/>
            <a:ext cx="6471138" cy="584775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          DA[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          DB[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int&lt;lower=0&gt;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10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real&lt;lower=0&gt;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10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sigmaB_n_hyp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sigmaB_t_hyp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10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(DA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sigmaA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(DB |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nu_fix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muB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sigmaB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4AAAD-25CB-E64A-6653-7CB16AA28B0F}"/>
              </a:ext>
            </a:extLst>
          </p:cNvPr>
          <p:cNvSpPr txBox="1"/>
          <p:nvPr/>
        </p:nvSpPr>
        <p:spPr>
          <a:xfrm>
            <a:off x="3175561" y="337489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code for Model 2: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053-BE9C-2A23-C857-8B6ECE6FF4D7}"/>
              </a:ext>
            </a:extLst>
          </p:cNvPr>
          <p:cNvSpPr txBox="1"/>
          <p:nvPr/>
        </p:nvSpPr>
        <p:spPr>
          <a:xfrm>
            <a:off x="1475134" y="6497065"/>
            <a:ext cx="6471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basically just two T-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norm_T_multiple.stan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glued together.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3EA59-9AAF-2C93-F569-B17E0AEC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93785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59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65252-C1EE-C27A-6117-1940707FFE0B}"/>
              </a:ext>
            </a:extLst>
          </p:cNvPr>
          <p:cNvSpPr/>
          <p:nvPr/>
        </p:nvSpPr>
        <p:spPr>
          <a:xfrm>
            <a:off x="218866" y="1378178"/>
            <a:ext cx="8707964" cy="450123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bridgesampling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4)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Load a Stan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model1 (Hp)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stan.code1   &lt;- paste(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"stan/</a:t>
            </a:r>
            <a:r>
              <a:rPr lang="en-US" sz="1200" dirty="0" err="1">
                <a:solidFill>
                  <a:srgbClr val="00CC00"/>
                </a:solidFill>
                <a:latin typeface="Courier"/>
                <a:cs typeface="Courier"/>
              </a:rPr>
              <a:t>compare_A-B_assume_same_mu_sig.stan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package = 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CC00"/>
                </a:solidFill>
                <a:latin typeface="Courier"/>
                <a:cs typeface="Courier"/>
              </a:rPr>
              <a:t>bayesutils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'\n'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model.c1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stan.code1,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'model1'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sm1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model.c1, verbose = T)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Load a Stan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model2 (</a:t>
            </a:r>
            <a:r>
              <a:rPr lang="en-US" sz="1200" b="1" dirty="0" err="1">
                <a:solidFill>
                  <a:srgbClr val="FF0000"/>
                </a:solidFill>
                <a:latin typeface="Courier"/>
                <a:cs typeface="Courier"/>
              </a:rPr>
              <a:t>Hd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stan.code2   &lt;- paste(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"stan/</a:t>
            </a:r>
            <a:r>
              <a:rPr lang="en-US" sz="1200" dirty="0" err="1">
                <a:solidFill>
                  <a:srgbClr val="00CC00"/>
                </a:solidFill>
                <a:latin typeface="Courier"/>
                <a:cs typeface="Courier"/>
              </a:rPr>
              <a:t>compare_A-B_assume_different_mu_sig.stan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package = 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CC00"/>
                </a:solidFill>
                <a:latin typeface="Courier"/>
                <a:cs typeface="Courier"/>
              </a:rPr>
              <a:t>bayesutils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'\n'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model.c2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stan.code2,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>
                <a:solidFill>
                  <a:srgbClr val="00CC00"/>
                </a:solidFill>
                <a:latin typeface="Courier"/>
                <a:cs typeface="Courier"/>
              </a:rPr>
              <a:t>'model2'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sm2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model.c2, verbose = T)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6D3F-89DA-0C57-3871-54858C3C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58F3B-82D5-D649-FFCA-5EC4E4AB2D06}"/>
              </a:ext>
            </a:extLst>
          </p:cNvPr>
          <p:cNvSpPr txBox="1"/>
          <p:nvPr/>
        </p:nvSpPr>
        <p:spPr>
          <a:xfrm>
            <a:off x="3660347" y="79392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</a:t>
            </a:r>
          </a:p>
        </p:txBody>
      </p:sp>
    </p:spTree>
    <p:extLst>
      <p:ext uri="{BB962C8B-B14F-4D97-AF65-F5344CB8AC3E}">
        <p14:creationId xmlns:p14="http://schemas.microsoft.com/office/powerpoint/2010/main" val="2527079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65252-C1EE-C27A-6117-1940707FFE0B}"/>
              </a:ext>
            </a:extLst>
          </p:cNvPr>
          <p:cNvSpPr/>
          <p:nvPr/>
        </p:nvSpPr>
        <p:spPr>
          <a:xfrm>
            <a:off x="254853" y="509498"/>
            <a:ext cx="8740557" cy="632480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c(-2.221394339,  0.446582786,   2.246618273,   1.990009440,  2.435301238, -0.402490556,  -0.444000809,  -0.364753963,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-0.002482671, -0.138334405,  -0.659099389,  -0.617589137,  0.027706604, -0.711930619,  -0.417585194,  -0.798724783, 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-0.251544184, -0.776082827,  -0.232675888,  -0.387395919,  0.046574900, -0.281733459,   0.420167171,  -0.300601755,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-0.364753963, -0.130787087,   1.303203447,  -0.259091503, -0.032671945)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c(0.6994180,  0.8201751,  0.4126199,  0.4994140, -1.5874196,  0.6352658,  0.7409282,  0.9409322, -2.2817729)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dat1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nA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length(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nB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length(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"DA"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"DB"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nu_fix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 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= 6,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100,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nu_t_hyp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  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1,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  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5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dat2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nA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length(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nB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length(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"DA"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"DB"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#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nu_fix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= 6,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muA_n_hyp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sigmaA_n_hyp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nuA_t_hyp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3,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muA_t_hyp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sigmaA_t_hyp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#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muB_n_hyp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sigmaB_n_hyp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nuB_t_hyp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3,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muB_t_hyp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= 0,</a:t>
            </a:r>
          </a:p>
          <a:p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  "</a:t>
            </a:r>
            <a:r>
              <a:rPr lang="en-US" sz="900" dirty="0" err="1">
                <a:solidFill>
                  <a:srgbClr val="00CC00"/>
                </a:solidFill>
                <a:latin typeface="Courier"/>
                <a:cs typeface="Courier"/>
              </a:rPr>
              <a:t>sigmaB_t_hyp</a:t>
            </a:r>
            <a:r>
              <a:rPr lang="en-US" sz="900" dirty="0">
                <a:solidFill>
                  <a:srgbClr val="00CC0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fit1 &lt;- sampling(sm1, data = dat1,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fit2 &lt;- sampling(sm2, data = dat2,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fit1; fit2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6D3F-89DA-0C57-3871-54858C3C2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58F3B-82D5-D649-FFCA-5EC4E4AB2D06}"/>
              </a:ext>
            </a:extLst>
          </p:cNvPr>
          <p:cNvSpPr txBox="1"/>
          <p:nvPr/>
        </p:nvSpPr>
        <p:spPr>
          <a:xfrm>
            <a:off x="3728927" y="2108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</a:t>
            </a:r>
          </a:p>
        </p:txBody>
      </p:sp>
    </p:spTree>
    <p:extLst>
      <p:ext uri="{BB962C8B-B14F-4D97-AF65-F5344CB8AC3E}">
        <p14:creationId xmlns:p14="http://schemas.microsoft.com/office/powerpoint/2010/main" val="2566325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1D4DF-B1EC-28A4-2C62-6649F376AEEC}"/>
              </a:ext>
            </a:extLst>
          </p:cNvPr>
          <p:cNvSpPr/>
          <p:nvPr/>
        </p:nvSpPr>
        <p:spPr>
          <a:xfrm>
            <a:off x="1739057" y="390044"/>
            <a:ext cx="6021914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log marginal likelihood 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logZ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for each model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(fit1, silent = F,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use_neff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logZinfo.fit2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bridge_sampler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(fit2, silent = F,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use_neff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logZinfo.fit1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logZinfo.fit2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Bayes factor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logBF12 &lt;- bf(logZinfo.fit1, logZinfo.fit2,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logBF21 &lt;- bf(logZinfo.fit2, logZinfo.fit1, log = 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exp(logBF12$bf)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exp(logBF21$bf)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p(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M_i|D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vs p(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M_j|D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) assuming P(M) = 0.5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pM12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post_prob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(logZinfo.fit1, logZinfo.fit2)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pM21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post_prob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(logZinfo.fit2, logZinfo.fit1)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pM12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pM21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For comparison,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freq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t-test for equivalence of two means: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var.test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t.test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x.sp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alternative =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urier"/>
                <a:cs typeface="Courier"/>
              </a:rPr>
              <a:t>two.sided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var.equal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451A2-BBA8-4F00-CDE6-E733090E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E7D6A-8779-8DC0-395F-07D4DF858AB2}"/>
              </a:ext>
            </a:extLst>
          </p:cNvPr>
          <p:cNvSpPr txBox="1"/>
          <p:nvPr/>
        </p:nvSpPr>
        <p:spPr>
          <a:xfrm>
            <a:off x="68581" y="82427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Stan: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E20E2D4-AA28-2CDB-508D-648CB6518437}"/>
              </a:ext>
            </a:extLst>
          </p:cNvPr>
          <p:cNvSpPr/>
          <p:nvPr/>
        </p:nvSpPr>
        <p:spPr>
          <a:xfrm>
            <a:off x="3261678" y="2098204"/>
            <a:ext cx="3669030" cy="11921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D8DCB-798C-3FD9-FE1C-7FC80DAA41ED}"/>
              </a:ext>
            </a:extLst>
          </p:cNvPr>
          <p:cNvSpPr txBox="1"/>
          <p:nvPr/>
        </p:nvSpPr>
        <p:spPr>
          <a:xfrm>
            <a:off x="68581" y="4394846"/>
            <a:ext cx="9041130" cy="2315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BF ~ 25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/>
              </a:rPr>
              <a:t>Evidence strongly supports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Cauchy(0,5) priors on the sigma’s, posteriors remain about the same but BF goes to ~85!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worse, if we put normal(0,100) priors on the mu’s as well, again posteriors remain about the same but BF goes to almost 900!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SENSITVE TO PRIOR CHOICES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 t-test for equivalence of two means gives the same conclusion as the BF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had not (which does happen in certain circumstances), this is called the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Lindley's paradox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20403-F7B1-4D69-87B1-E265D4FB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18" y="1701964"/>
            <a:ext cx="20193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9DF70-11AD-DF7E-7F86-E982DCCBB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018" y="4042185"/>
            <a:ext cx="1524000" cy="2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65688" y="507474"/>
            <a:ext cx="458430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Weight of Evidence Scales</a:t>
            </a:r>
            <a:endParaRPr lang="en-US" sz="3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7681" y="3406394"/>
            <a:ext cx="5856523" cy="403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Two common and generally accepted scales: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79034"/>
              </p:ext>
            </p:extLst>
          </p:nvPr>
        </p:nvGraphicFramePr>
        <p:xfrm>
          <a:off x="76744" y="3927321"/>
          <a:ext cx="4437448" cy="2311400"/>
        </p:xfrm>
        <a:graphic>
          <a:graphicData uri="http://schemas.openxmlformats.org/drawingml/2006/table">
            <a:tbl>
              <a:tblPr/>
              <a:tblGrid>
                <a:gridCol w="834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Jeffreys Scale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supports for Theory B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to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barely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to 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substantially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to 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strongly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to 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very strongly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&gt; 100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decisively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03552"/>
              </p:ext>
            </p:extLst>
          </p:nvPr>
        </p:nvGraphicFramePr>
        <p:xfrm>
          <a:off x="4682854" y="3988820"/>
          <a:ext cx="4386944" cy="1600200"/>
        </p:xfrm>
        <a:graphic>
          <a:graphicData uri="http://schemas.openxmlformats.org/drawingml/2006/table">
            <a:tbl>
              <a:tblPr/>
              <a:tblGrid>
                <a:gridCol w="88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Kass-Raftery Scale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KR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supports for Theory B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to 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barely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to 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positively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to 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strongly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&gt; 150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Evidence very strongly supports Theory A</a:t>
                      </a:r>
                    </a:p>
                  </a:txBody>
                  <a:tcPr marL="12700" marR="12700" marT="1270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667" y="2471361"/>
            <a:ext cx="8268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no completely accepted scales for weight of evidence!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27" y="1497257"/>
            <a:ext cx="6671175" cy="7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6472" y="571614"/>
            <a:ext cx="575530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Forget About All The Problems…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8667" y="1688853"/>
            <a:ext cx="826839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now,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lets forget about all the problems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only consider “continuous” data (because we want to go Bayes Factors).</a:t>
            </a:r>
          </a:p>
          <a:p>
            <a:pPr marL="742950" lvl="1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So how do we compute these things??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288667" y="3261005"/>
            <a:ext cx="8268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First let</a:t>
            </a:r>
            <a:r>
              <a:rPr lang="fr-FR" sz="24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 pick apart the terms that make up the weight of evidence (now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6199788" y="5809875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Same thing; a little shorter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3968" r="37347"/>
          <a:stretch/>
        </p:blipFill>
        <p:spPr>
          <a:xfrm>
            <a:off x="2399057" y="4335734"/>
            <a:ext cx="4451727" cy="91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62246"/>
          <a:stretch/>
        </p:blipFill>
        <p:spPr>
          <a:xfrm>
            <a:off x="2360563" y="5531398"/>
            <a:ext cx="3452265" cy="916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72" y="4428344"/>
            <a:ext cx="1160586" cy="7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6472" y="494646"/>
            <a:ext cx="532810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Evidence: Marginal Likelihood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88667" y="1214217"/>
            <a:ext cx="8396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Let’s just take a closer look at the top (or bottom) of the fraction: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69" y="1762199"/>
            <a:ext cx="4273111" cy="727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56" y="2804877"/>
            <a:ext cx="7065205" cy="67139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296423" y="2283316"/>
            <a:ext cx="1166779" cy="1423873"/>
          </a:xfrm>
          <a:custGeom>
            <a:avLst/>
            <a:gdLst>
              <a:gd name="connsiteX0" fmla="*/ 513483 w 1257576"/>
              <a:gd name="connsiteY0" fmla="*/ 0 h 2150302"/>
              <a:gd name="connsiteX1" fmla="*/ 316 w 1257576"/>
              <a:gd name="connsiteY1" fmla="*/ 1257113 h 2150302"/>
              <a:gd name="connsiteX2" fmla="*/ 577629 w 1257576"/>
              <a:gd name="connsiteY2" fmla="*/ 2129395 h 2150302"/>
              <a:gd name="connsiteX3" fmla="*/ 1257576 w 1257576"/>
              <a:gd name="connsiteY3" fmla="*/ 1898497 h 2150302"/>
              <a:gd name="connsiteX4" fmla="*/ 1257576 w 1257576"/>
              <a:gd name="connsiteY4" fmla="*/ 1898497 h 215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576" h="2150302">
                <a:moveTo>
                  <a:pt x="513483" y="0"/>
                </a:moveTo>
                <a:cubicBezTo>
                  <a:pt x="251554" y="451107"/>
                  <a:pt x="-10375" y="902214"/>
                  <a:pt x="316" y="1257113"/>
                </a:cubicBezTo>
                <a:cubicBezTo>
                  <a:pt x="11007" y="1612012"/>
                  <a:pt x="368086" y="2022498"/>
                  <a:pt x="577629" y="2129395"/>
                </a:cubicBezTo>
                <a:cubicBezTo>
                  <a:pt x="787172" y="2236292"/>
                  <a:pt x="1257576" y="1898497"/>
                  <a:pt x="1257576" y="1898497"/>
                </a:cubicBezTo>
                <a:lnTo>
                  <a:pt x="1257576" y="1898497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3248" y="3855187"/>
            <a:ext cx="83966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So each term in a Bayes factor is a denominator in a Bayes theorem!</a:t>
            </a:r>
          </a:p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200" i="1" u="sng" dirty="0">
                <a:solidFill>
                  <a:srgbClr val="000000"/>
                </a:solidFill>
                <a:latin typeface="Times New Roman" pitchFamily="18" charset="0"/>
              </a:rPr>
              <a:t>denominator in Bayes theorem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is sometimes called the (Bayes)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evidence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990288" y="4937674"/>
            <a:ext cx="7122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Likelihood of observing the data given the theory (model) is true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19" y="5823769"/>
            <a:ext cx="2393751" cy="3801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90715" y="5329296"/>
            <a:ext cx="4660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marginal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expected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(Bayes) evidence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partition function (statistical mechanics)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39767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98038" y="545152"/>
            <a:ext cx="75510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Bayes Factor: Ratio of Marginal Likelihoods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88667" y="1359747"/>
            <a:ext cx="8396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 ratio of two marginal likelihoods for two different “theories” (models):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21" y="2962282"/>
            <a:ext cx="3588382" cy="869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4875" y="4508439"/>
            <a:ext cx="780699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we can evaluate these (generally high-dimensional and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VERY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DIFFICULT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integrals, we can compare the likelihood of observing data under different hypothesis…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0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10" y="2003752"/>
            <a:ext cx="5712884" cy="80410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06472" y="494646"/>
            <a:ext cx="532810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Evidence: Marginal Likelihood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56801" y="3233763"/>
            <a:ext cx="6537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have been many ideas and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approaches</a:t>
            </a:r>
            <a:r>
              <a:rPr lang="en-GB" sz="2400" baseline="30000" dirty="0" err="1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4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143158" y="3947221"/>
            <a:ext cx="87956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most general, “easy-to-use” and successful way I have found is </a:t>
            </a: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bridge </a:t>
            </a:r>
            <a:r>
              <a:rPr lang="en-GB" sz="2400" b="1" u="sng" dirty="0" err="1">
                <a:solidFill>
                  <a:srgbClr val="000000"/>
                </a:solidFill>
                <a:latin typeface="Times New Roman" pitchFamily="18" charset="0"/>
              </a:rPr>
              <a:t>sampling</a:t>
            </a:r>
            <a:r>
              <a:rPr lang="en-GB" sz="2400" baseline="30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It’s a generalization of importance sampling, but without all the drama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Actually has been around for a while on paper and in toy/custom implementations…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New(-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ish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ly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implement in R package </a:t>
            </a:r>
            <a:r>
              <a:rPr lang="en-GB" sz="2000" b="1" dirty="0" err="1">
                <a:solidFill>
                  <a:srgbClr val="000000"/>
                </a:solidFill>
                <a:latin typeface="Times New Roman" pitchFamily="18" charset="0"/>
              </a:rPr>
              <a:t>bridgesampling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meant to work with Stan among other packages (but is still general) so we’ll talk about it.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2211" y="1282623"/>
            <a:ext cx="6537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how do we do this??:</a:t>
            </a:r>
            <a:endParaRPr lang="en-US" sz="2800"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10C8E-7066-0D92-4A54-3E1699C4540A}"/>
              </a:ext>
            </a:extLst>
          </p:cNvPr>
          <p:cNvSpPr txBox="1"/>
          <p:nvPr/>
        </p:nvSpPr>
        <p:spPr>
          <a:xfrm>
            <a:off x="34290" y="6294953"/>
            <a:ext cx="5166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://arxiv.org/abs/1111.1957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://www.stat.columbia.edu/~gelman/research/published/path2.pdf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EC52-69A9-4246-AF2C-24E445F9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08679-2728-C84C-AB08-65357CDF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62" y="5827032"/>
            <a:ext cx="3434123" cy="63968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DB4ED4A-BDE2-FF45-8B90-E2F6B45F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70041-967C-6C4F-8FFA-E08EDE3AD18A}"/>
              </a:ext>
            </a:extLst>
          </p:cNvPr>
          <p:cNvSpPr txBox="1"/>
          <p:nvPr/>
        </p:nvSpPr>
        <p:spPr>
          <a:xfrm>
            <a:off x="457200" y="1438929"/>
            <a:ext cx="610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integral for marginal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8973F-287B-9240-83AE-8BDF984EE2FB}"/>
              </a:ext>
            </a:extLst>
          </p:cNvPr>
          <p:cNvSpPr txBox="1"/>
          <p:nvPr/>
        </p:nvSpPr>
        <p:spPr>
          <a:xfrm>
            <a:off x="458660" y="3193325"/>
            <a:ext cx="6645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simplify the notation a bit to save my wrists: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FA33A-61A2-2143-8469-911DEAFB059B}"/>
              </a:ext>
            </a:extLst>
          </p:cNvPr>
          <p:cNvSpPr txBox="1"/>
          <p:nvPr/>
        </p:nvSpPr>
        <p:spPr>
          <a:xfrm>
            <a:off x="539049" y="496223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 1 for bridge sampling: Consider the superficially trivial looking identity: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512922-BCFB-F347-AEF8-4DA7A9AA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00" y="2145805"/>
            <a:ext cx="5633689" cy="78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6488D-0EF0-E344-9AFD-38EBB75F6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528" y="3929220"/>
            <a:ext cx="4036432" cy="646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BBA8C-EA4B-0FD5-6DAA-D3285B75198F}"/>
              </a:ext>
            </a:extLst>
          </p:cNvPr>
          <p:cNvSpPr txBox="1"/>
          <p:nvPr/>
        </p:nvSpPr>
        <p:spPr>
          <a:xfrm>
            <a:off x="11314" y="6573658"/>
            <a:ext cx="6046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://cran.r-project.org/web/packages/bridgesampling/vignettes/bridgesampling_tutorial.pdf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23840</TotalTime>
  <Words>5392</Words>
  <Application>Microsoft Macintosh PowerPoint</Application>
  <PresentationFormat>On-screen Show (4:3)</PresentationFormat>
  <Paragraphs>582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Bridge Sampling</vt:lpstr>
      <vt:lpstr>Bridge Sampling</vt:lpstr>
      <vt:lpstr>Bridge Sampling</vt:lpstr>
      <vt:lpstr>Bridge Sampling</vt:lpstr>
      <vt:lpstr>Bridge Sampling</vt:lpstr>
      <vt:lpstr>Bridge Sampling</vt:lpstr>
      <vt:lpstr>Bridge Sampling</vt:lpstr>
      <vt:lpstr>Example: “twitter personality” yet again</vt:lpstr>
      <vt:lpstr>PowerPoint Presentation</vt:lpstr>
      <vt:lpstr>PowerPoint Presentation</vt:lpstr>
      <vt:lpstr>Example: “twitter personality” yet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212</cp:revision>
  <dcterms:created xsi:type="dcterms:W3CDTF">2016-12-25T17:03:01Z</dcterms:created>
  <dcterms:modified xsi:type="dcterms:W3CDTF">2023-05-15T16:55:30Z</dcterms:modified>
</cp:coreProperties>
</file>