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93" r:id="rId4"/>
    <p:sldId id="295" r:id="rId5"/>
    <p:sldId id="296" r:id="rId6"/>
    <p:sldId id="298" r:id="rId7"/>
    <p:sldId id="299" r:id="rId8"/>
    <p:sldId id="300" r:id="rId9"/>
    <p:sldId id="301" r:id="rId10"/>
    <p:sldId id="302" r:id="rId11"/>
    <p:sldId id="303" r:id="rId12"/>
    <p:sldId id="304" r:id="rId13"/>
    <p:sldId id="318" r:id="rId14"/>
    <p:sldId id="306" r:id="rId15"/>
    <p:sldId id="307" r:id="rId16"/>
    <p:sldId id="309" r:id="rId17"/>
    <p:sldId id="310" r:id="rId18"/>
    <p:sldId id="317" r:id="rId19"/>
    <p:sldId id="344" r:id="rId20"/>
    <p:sldId id="311" r:id="rId21"/>
    <p:sldId id="312" r:id="rId22"/>
    <p:sldId id="313" r:id="rId23"/>
    <p:sldId id="315" r:id="rId24"/>
    <p:sldId id="287" r:id="rId25"/>
    <p:sldId id="288" r:id="rId26"/>
    <p:sldId id="289" r:id="rId27"/>
    <p:sldId id="290" r:id="rId28"/>
    <p:sldId id="291" r:id="rId29"/>
    <p:sldId id="320" r:id="rId30"/>
    <p:sldId id="321" r:id="rId31"/>
    <p:sldId id="322" r:id="rId32"/>
    <p:sldId id="323" r:id="rId33"/>
    <p:sldId id="324" r:id="rId34"/>
    <p:sldId id="325" r:id="rId35"/>
    <p:sldId id="326" r:id="rId36"/>
    <p:sldId id="327" r:id="rId37"/>
    <p:sldId id="328" r:id="rId38"/>
    <p:sldId id="329" r:id="rId39"/>
    <p:sldId id="331" r:id="rId40"/>
    <p:sldId id="332" r:id="rId41"/>
    <p:sldId id="340" r:id="rId42"/>
    <p:sldId id="341" r:id="rId43"/>
    <p:sldId id="342" r:id="rId44"/>
    <p:sldId id="343" r:id="rId45"/>
    <p:sldId id="333" r:id="rId46"/>
    <p:sldId id="339" r:id="rId47"/>
    <p:sldId id="334"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D91B9-17BD-4412-BE75-EC1B17E65B89}" v="255" dt="2020-03-03T01:15:54.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203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38DABB-11FD-314F-85CD-661B56F84423}" type="datetimeFigureOut">
              <a:rPr lang="en-US" smtClean="0"/>
              <a:t>3/2/2020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29CE58-398E-8D47-95BF-447F31F23B10}" type="slidenum">
              <a:rPr lang="en-US" smtClean="0"/>
              <a:t>‹#›</a:t>
            </a:fld>
            <a:endParaRPr lang="en-US"/>
          </a:p>
        </p:txBody>
      </p:sp>
    </p:spTree>
    <p:extLst>
      <p:ext uri="{BB962C8B-B14F-4D97-AF65-F5344CB8AC3E}">
        <p14:creationId xmlns:p14="http://schemas.microsoft.com/office/powerpoint/2010/main" val="1559752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5</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15</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17</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18</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21</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22</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23</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26</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27</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28</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29</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6</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30</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E4D0DB6-DE9D-4435-B172-176C803F0473}" type="slidenum">
              <a:rPr lang="en-US"/>
              <a:pPr/>
              <a:t>34</a:t>
            </a:fld>
            <a:endParaRPr lang="en-US"/>
          </a:p>
        </p:txBody>
      </p:sp>
      <p:sp>
        <p:nvSpPr>
          <p:cNvPr id="6146" name="Rectangle 2"/>
          <p:cNvSpPr>
            <a:spLocks noGrp="1" noRot="1" noChangeAspect="1" noChangeArrowheads="1" noTextEdit="1"/>
          </p:cNvSpPr>
          <p:nvPr>
            <p:ph type="sldImg"/>
          </p:nvPr>
        </p:nvSpPr>
        <p:spPr>
          <a:xfrm>
            <a:off x="1144588" y="687388"/>
            <a:ext cx="4570412" cy="3429000"/>
          </a:xfrm>
          <a:ln/>
        </p:spPr>
      </p:sp>
      <p:sp>
        <p:nvSpPr>
          <p:cNvPr id="6147" name="Rectangle 3"/>
          <p:cNvSpPr>
            <a:spLocks noGrp="1" noChangeArrowheads="1"/>
          </p:cNvSpPr>
          <p:nvPr>
            <p:ph type="body" idx="1"/>
          </p:nvPr>
        </p:nvSpPr>
        <p:spPr>
          <a:xfrm>
            <a:off x="912814" y="4343401"/>
            <a:ext cx="5032375" cy="4113213"/>
          </a:xfrm>
        </p:spPr>
        <p:txBody>
          <a:bodyPr lIns="91416" tIns="45709" rIns="91416" bIns="45709"/>
          <a:lstStyle/>
          <a:p>
            <a:r>
              <a:rPr lang="el-GR" b="1" dirty="0">
                <a:solidFill>
                  <a:srgbClr val="00FFFF"/>
                </a:solidFill>
                <a:cs typeface="Arial" charset="0"/>
              </a:rPr>
              <a:t>Figure 4.2</a:t>
            </a:r>
          </a:p>
          <a:p>
            <a:r>
              <a:rPr lang="el-GR" i="1" dirty="0">
                <a:solidFill>
                  <a:srgbClr val="00FFFF"/>
                </a:solidFill>
                <a:cs typeface="Arial" charset="0"/>
              </a:rPr>
              <a:t>P</a:t>
            </a:r>
            <a:r>
              <a:rPr lang="en-US" i="1" dirty="0">
                <a:solidFill>
                  <a:srgbClr val="00FFFF"/>
                </a:solidFill>
                <a:cs typeface="Arial" charset="0"/>
              </a:rPr>
              <a:t> </a:t>
            </a:r>
            <a:r>
              <a:rPr lang="el-GR" dirty="0">
                <a:solidFill>
                  <a:srgbClr val="00FFFF"/>
                </a:solidFill>
                <a:cs typeface="Arial" charset="0"/>
              </a:rPr>
              <a:t>(</a:t>
            </a:r>
            <a:r>
              <a:rPr lang="el-GR" i="1" dirty="0">
                <a:solidFill>
                  <a:srgbClr val="00FFFF"/>
                </a:solidFill>
                <a:cs typeface="Arial" charset="0"/>
              </a:rPr>
              <a:t>a </a:t>
            </a:r>
            <a:r>
              <a:rPr lang="en-US" dirty="0">
                <a:solidFill>
                  <a:srgbClr val="00FFFF"/>
                </a:solidFill>
                <a:cs typeface="Arial" charset="0"/>
              </a:rPr>
              <a:t>≤</a:t>
            </a:r>
            <a:r>
              <a:rPr lang="el-GR" i="1" dirty="0">
                <a:solidFill>
                  <a:srgbClr val="00FFFF"/>
                </a:solidFill>
                <a:cs typeface="Arial" charset="0"/>
              </a:rPr>
              <a:t> X </a:t>
            </a:r>
            <a:r>
              <a:rPr lang="en-US" dirty="0">
                <a:solidFill>
                  <a:srgbClr val="00FFFF"/>
                </a:solidFill>
                <a:cs typeface="Arial" charset="0"/>
              </a:rPr>
              <a:t>≤</a:t>
            </a:r>
            <a:r>
              <a:rPr lang="el-GR" i="1" dirty="0">
                <a:solidFill>
                  <a:srgbClr val="00FFFF"/>
                </a:solidFill>
                <a:cs typeface="Arial" charset="0"/>
              </a:rPr>
              <a:t> b</a:t>
            </a:r>
            <a:r>
              <a:rPr lang="el-GR" dirty="0">
                <a:solidFill>
                  <a:srgbClr val="00FFFF"/>
                </a:solidFill>
                <a:cs typeface="Arial" charset="0"/>
              </a:rPr>
              <a:t>) </a:t>
            </a:r>
            <a:r>
              <a:rPr lang="en-US" dirty="0">
                <a:solidFill>
                  <a:srgbClr val="00FFFF"/>
                </a:solidFill>
                <a:cs typeface="Arial" charset="0"/>
              </a:rPr>
              <a:t>= </a:t>
            </a:r>
            <a:r>
              <a:rPr lang="el-GR" dirty="0">
                <a:solidFill>
                  <a:srgbClr val="00FFFF"/>
                </a:solidFill>
                <a:cs typeface="Arial" charset="0"/>
              </a:rPr>
              <a:t>the area under the density curve between </a:t>
            </a:r>
            <a:r>
              <a:rPr lang="el-GR" i="1" dirty="0">
                <a:solidFill>
                  <a:srgbClr val="00FFFF"/>
                </a:solidFill>
                <a:cs typeface="Arial" charset="0"/>
              </a:rPr>
              <a:t>a </a:t>
            </a:r>
            <a:r>
              <a:rPr lang="el-GR" dirty="0">
                <a:solidFill>
                  <a:srgbClr val="00FFFF"/>
                </a:solidFill>
                <a:cs typeface="Arial" charset="0"/>
              </a:rPr>
              <a:t>and </a:t>
            </a:r>
            <a:r>
              <a:rPr lang="el-GR" i="1" dirty="0">
                <a:solidFill>
                  <a:srgbClr val="00FFFF"/>
                </a:solidFill>
                <a:cs typeface="Arial" charset="0"/>
              </a:rPr>
              <a:t>b.</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35</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36</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37</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38</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39</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40</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42</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48</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7</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49</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50</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8</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9</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10</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11</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12</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14</a:t>
            </a:fld>
            <a:endParaRPr lang="en-US"/>
          </a:p>
        </p:txBody>
      </p:sp>
    </p:spTree>
    <p:extLst>
      <p:ext uri="{BB962C8B-B14F-4D97-AF65-F5344CB8AC3E}">
        <p14:creationId xmlns:p14="http://schemas.microsoft.com/office/powerpoint/2010/main" val="322778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86819C-3215-9F47-92C7-183CBB1615B8}"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329629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6819C-3215-9F47-92C7-183CBB1615B8}"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52405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6819C-3215-9F47-92C7-183CBB1615B8}"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276703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6819C-3215-9F47-92C7-183CBB1615B8}"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171834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86819C-3215-9F47-92C7-183CBB1615B8}"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408910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86819C-3215-9F47-92C7-183CBB1615B8}"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303472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86819C-3215-9F47-92C7-183CBB1615B8}" type="datetimeFigureOut">
              <a:rPr lang="en-US" smtClean="0"/>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334324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86819C-3215-9F47-92C7-183CBB1615B8}" type="datetimeFigureOut">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402693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6819C-3215-9F47-92C7-183CBB1615B8}" type="datetimeFigureOut">
              <a:rPr lang="en-US" smtClean="0"/>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152440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86819C-3215-9F47-92C7-183CBB1615B8}"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297055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86819C-3215-9F47-92C7-183CBB1615B8}"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33535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6819C-3215-9F47-92C7-183CBB1615B8}" type="datetimeFigureOut">
              <a:rPr lang="en-US" smtClean="0"/>
              <a:t>3/2/2020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277C4-B58B-7140-8735-6F1B010E54F2}" type="slidenum">
              <a:rPr lang="en-US" smtClean="0"/>
              <a:t>‹#›</a:t>
            </a:fld>
            <a:endParaRPr lang="en-US"/>
          </a:p>
        </p:txBody>
      </p:sp>
    </p:spTree>
    <p:extLst>
      <p:ext uri="{BB962C8B-B14F-4D97-AF65-F5344CB8AC3E}">
        <p14:creationId xmlns:p14="http://schemas.microsoft.com/office/powerpoint/2010/main" val="1831748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4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png"/><Relationship Id="rId4" Type="http://schemas.openxmlformats.org/officeDocument/2006/relationships/image" Target="../media/image38.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25.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1.png"/><Relationship Id="rId7" Type="http://schemas.openxmlformats.org/officeDocument/2006/relationships/image" Target="../media/image52.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6.emf"/></Relationships>
</file>

<file path=ppt/slides/_rels/slide31.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7.emf"/></Relationships>
</file>

<file path=ppt/slides/_rels/slide32.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65.emf"/><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emf"/><Relationship Id="rId4" Type="http://schemas.openxmlformats.org/officeDocument/2006/relationships/image" Target="../media/image72.emf"/></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emf"/></Relationships>
</file>

<file path=ppt/slides/_rels/slide39.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image" Target="../media/image1.png"/><Relationship Id="rId7" Type="http://schemas.openxmlformats.org/officeDocument/2006/relationships/image" Target="../media/image76.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emf"/><Relationship Id="rId4" Type="http://schemas.openxmlformats.org/officeDocument/2006/relationships/image" Target="../media/image80.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688" y="5639898"/>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a:solidFill>
                  <a:schemeClr val="tx1"/>
                </a:solidFill>
                <a:latin typeface="Times New Roman" pitchFamily="18" charset="0"/>
                <a:cs typeface="Times New Roman" pitchFamily="18" charset="0"/>
              </a:rPr>
              <a:t>Important Probability Distributions</a:t>
            </a:r>
          </a:p>
        </p:txBody>
      </p:sp>
      <p:pic>
        <p:nvPicPr>
          <p:cNvPr id="6"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7" name="Picture 2"/>
          <p:cNvPicPr>
            <a:picLocks noChangeAspect="1" noChangeArrowheads="1"/>
          </p:cNvPicPr>
          <p:nvPr/>
        </p:nvPicPr>
        <p:blipFill>
          <a:blip r:embed="rId2" cstate="print"/>
          <a:srcRect/>
          <a:stretch>
            <a:fillRect/>
          </a:stretch>
        </p:blipFill>
        <p:spPr bwMode="auto">
          <a:xfrm>
            <a:off x="482943" y="6553200"/>
            <a:ext cx="8202612" cy="239712"/>
          </a:xfrm>
          <a:prstGeom prst="rect">
            <a:avLst/>
          </a:prstGeom>
          <a:noFill/>
          <a:ln w="9525">
            <a:noFill/>
            <a:round/>
            <a:headEnd/>
            <a:tailEnd/>
          </a:ln>
        </p:spPr>
      </p:pic>
      <p:grpSp>
        <p:nvGrpSpPr>
          <p:cNvPr id="11" name="Group 10"/>
          <p:cNvGrpSpPr/>
          <p:nvPr/>
        </p:nvGrpSpPr>
        <p:grpSpPr>
          <a:xfrm>
            <a:off x="1943100" y="1016273"/>
            <a:ext cx="5483835" cy="4471225"/>
            <a:chOff x="3544996" y="1632761"/>
            <a:chExt cx="2444458" cy="2338959"/>
          </a:xfrm>
        </p:grpSpPr>
        <p:pic>
          <p:nvPicPr>
            <p:cNvPr id="12"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l="5212"/>
            <a:stretch>
              <a:fillRect/>
            </a:stretch>
          </p:blipFill>
          <p:spPr bwMode="auto">
            <a:xfrm flipH="1">
              <a:off x="3544996" y="1632761"/>
              <a:ext cx="2444458" cy="2338959"/>
            </a:xfrm>
            <a:prstGeom prst="rect">
              <a:avLst/>
            </a:prstGeom>
            <a:noFill/>
            <a:ln w="9525">
              <a:noFill/>
              <a:miter lim="800000"/>
              <a:headEnd/>
              <a:tailEnd/>
            </a:ln>
          </p:spPr>
        </p:pic>
        <p:pic>
          <p:nvPicPr>
            <p:cNvPr id="13" name="Picture 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00971" y="2230212"/>
              <a:ext cx="955848" cy="613655"/>
            </a:xfrm>
            <a:prstGeom prst="rect">
              <a:avLst/>
            </a:prstGeom>
            <a:noFill/>
            <a:ln w="9525">
              <a:noFill/>
              <a:round/>
              <a:headEnd/>
              <a:tailEnd/>
            </a:ln>
          </p:spPr>
        </p:pic>
      </p:grpSp>
    </p:spTree>
    <p:extLst>
      <p:ext uri="{BB962C8B-B14F-4D97-AF65-F5344CB8AC3E}">
        <p14:creationId xmlns:p14="http://schemas.microsoft.com/office/powerpoint/2010/main" val="120634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954107"/>
          </a:xfrm>
          <a:prstGeom prst="rect">
            <a:avLst/>
          </a:prstGeom>
        </p:spPr>
        <p:txBody>
          <a:bodyPr wrap="square">
            <a:spAutoFit/>
          </a:bodyPr>
          <a:lstStyle/>
          <a:p>
            <a:pPr marL="342900" indent="-342900">
              <a:buFont typeface="Arial"/>
              <a:buChar char="•"/>
            </a:pPr>
            <a:r>
              <a:rPr lang="en-US" sz="2800" dirty="0">
                <a:latin typeface="Times New Roman"/>
                <a:cs typeface="Times New Roman"/>
              </a:rPr>
              <a:t>Higher-order moments measure other distribution shape properties:</a:t>
            </a:r>
          </a:p>
        </p:txBody>
      </p:sp>
      <p:sp>
        <p:nvSpPr>
          <p:cNvPr id="17" name="Rectangle 16"/>
          <p:cNvSpPr/>
          <p:nvPr/>
        </p:nvSpPr>
        <p:spPr>
          <a:xfrm>
            <a:off x="0" y="2376878"/>
            <a:ext cx="9144000" cy="830997"/>
          </a:xfrm>
          <a:prstGeom prst="rect">
            <a:avLst/>
          </a:prstGeom>
        </p:spPr>
        <p:txBody>
          <a:bodyPr wrap="square">
            <a:spAutoFit/>
          </a:bodyPr>
          <a:lstStyle/>
          <a:p>
            <a:pPr marL="800100" lvl="1" indent="-342900">
              <a:buFont typeface="Arial"/>
              <a:buChar char="•"/>
            </a:pPr>
            <a:r>
              <a:rPr lang="en-US" sz="2400" dirty="0">
                <a:latin typeface="Times New Roman"/>
                <a:cs typeface="Times New Roman"/>
              </a:rPr>
              <a:t>3</a:t>
            </a:r>
            <a:r>
              <a:rPr lang="en-US" sz="2400" baseline="30000" dirty="0">
                <a:latin typeface="Times New Roman"/>
                <a:cs typeface="Times New Roman"/>
              </a:rPr>
              <a:t>rd</a:t>
            </a:r>
            <a:r>
              <a:rPr lang="en-US" sz="2400" dirty="0">
                <a:latin typeface="Times New Roman"/>
                <a:cs typeface="Times New Roman"/>
              </a:rPr>
              <a:t> order: “</a:t>
            </a:r>
            <a:r>
              <a:rPr lang="en-US" sz="2400" b="1" dirty="0" err="1">
                <a:latin typeface="Times New Roman"/>
                <a:cs typeface="Times New Roman"/>
              </a:rPr>
              <a:t>skewness</a:t>
            </a:r>
            <a:r>
              <a:rPr lang="en-US" sz="2400" dirty="0">
                <a:latin typeface="Times New Roman"/>
                <a:cs typeface="Times New Roman"/>
              </a:rPr>
              <a:t>”</a:t>
            </a:r>
          </a:p>
          <a:p>
            <a:pPr marL="800100" lvl="1" indent="-342900">
              <a:buFont typeface="Arial"/>
              <a:buChar char="•"/>
            </a:pPr>
            <a:r>
              <a:rPr lang="en-US" sz="2400" dirty="0">
                <a:latin typeface="Times New Roman"/>
                <a:cs typeface="Times New Roman"/>
              </a:rPr>
              <a:t>4</a:t>
            </a:r>
            <a:r>
              <a:rPr lang="en-US" sz="2400" baseline="30000" dirty="0">
                <a:latin typeface="Times New Roman"/>
                <a:cs typeface="Times New Roman"/>
              </a:rPr>
              <a:t>th</a:t>
            </a:r>
            <a:r>
              <a:rPr lang="en-US" sz="2400" dirty="0">
                <a:latin typeface="Times New Roman"/>
                <a:cs typeface="Times New Roman"/>
              </a:rPr>
              <a:t> order: “</a:t>
            </a:r>
            <a:r>
              <a:rPr lang="en-US" sz="2400" b="1" dirty="0">
                <a:latin typeface="Times New Roman"/>
                <a:cs typeface="Times New Roman"/>
              </a:rPr>
              <a:t>kurtosis</a:t>
            </a:r>
            <a:r>
              <a:rPr lang="en-US" sz="2400" dirty="0">
                <a:latin typeface="Times New Roman"/>
                <a:cs typeface="Times New Roman"/>
              </a:rPr>
              <a:t>” (pointy-ness/flat-ness)</a:t>
            </a:r>
          </a:p>
        </p:txBody>
      </p:sp>
      <p:pic>
        <p:nvPicPr>
          <p:cNvPr id="3" name="Picture 2"/>
          <p:cNvPicPr>
            <a:picLocks noChangeAspect="1"/>
          </p:cNvPicPr>
          <p:nvPr/>
        </p:nvPicPr>
        <p:blipFill>
          <a:blip r:embed="rId4"/>
          <a:stretch>
            <a:fillRect/>
          </a:stretch>
        </p:blipFill>
        <p:spPr>
          <a:xfrm>
            <a:off x="4532312" y="3962400"/>
            <a:ext cx="4572000" cy="2895600"/>
          </a:xfrm>
          <a:prstGeom prst="rect">
            <a:avLst/>
          </a:prstGeom>
        </p:spPr>
      </p:pic>
      <p:sp>
        <p:nvSpPr>
          <p:cNvPr id="6" name="Rectangle 5"/>
          <p:cNvSpPr/>
          <p:nvPr/>
        </p:nvSpPr>
        <p:spPr>
          <a:xfrm>
            <a:off x="7080267" y="4027993"/>
            <a:ext cx="1274708" cy="369332"/>
          </a:xfrm>
          <a:prstGeom prst="rect">
            <a:avLst/>
          </a:prstGeom>
        </p:spPr>
        <p:txBody>
          <a:bodyPr wrap="none">
            <a:spAutoFit/>
          </a:bodyPr>
          <a:lstStyle/>
          <a:p>
            <a:r>
              <a:rPr lang="en-US" b="1" dirty="0">
                <a:latin typeface="Times New Roman"/>
                <a:cs typeface="Times New Roman"/>
              </a:rPr>
              <a:t>leptokurtic</a:t>
            </a:r>
            <a:endParaRPr lang="en-US" b="1" dirty="0"/>
          </a:p>
        </p:txBody>
      </p:sp>
      <p:sp>
        <p:nvSpPr>
          <p:cNvPr id="9" name="Rectangle 8"/>
          <p:cNvSpPr/>
          <p:nvPr/>
        </p:nvSpPr>
        <p:spPr>
          <a:xfrm>
            <a:off x="4954864" y="5174405"/>
            <a:ext cx="1287544" cy="369332"/>
          </a:xfrm>
          <a:prstGeom prst="rect">
            <a:avLst/>
          </a:prstGeom>
        </p:spPr>
        <p:txBody>
          <a:bodyPr wrap="none">
            <a:spAutoFit/>
          </a:bodyPr>
          <a:lstStyle/>
          <a:p>
            <a:r>
              <a:rPr lang="en-US" b="1" dirty="0" err="1">
                <a:latin typeface="Times New Roman"/>
                <a:cs typeface="Times New Roman"/>
              </a:rPr>
              <a:t>platykurtic</a:t>
            </a:r>
            <a:endParaRPr lang="en-US" b="1" dirty="0"/>
          </a:p>
        </p:txBody>
      </p:sp>
      <p:cxnSp>
        <p:nvCxnSpPr>
          <p:cNvPr id="8" name="Straight Arrow Connector 7"/>
          <p:cNvCxnSpPr/>
          <p:nvPr/>
        </p:nvCxnSpPr>
        <p:spPr>
          <a:xfrm flipH="1">
            <a:off x="7080267" y="4397325"/>
            <a:ext cx="595240" cy="434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273460" y="5543737"/>
            <a:ext cx="345122" cy="296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5"/>
          <a:stretch>
            <a:fillRect/>
          </a:stretch>
        </p:blipFill>
        <p:spPr>
          <a:xfrm>
            <a:off x="0" y="3962400"/>
            <a:ext cx="4572000" cy="2895600"/>
          </a:xfrm>
          <a:prstGeom prst="rect">
            <a:avLst/>
          </a:prstGeom>
        </p:spPr>
      </p:pic>
      <p:sp>
        <p:nvSpPr>
          <p:cNvPr id="15" name="Rectangle 14"/>
          <p:cNvSpPr/>
          <p:nvPr/>
        </p:nvSpPr>
        <p:spPr>
          <a:xfrm>
            <a:off x="1738876" y="3449225"/>
            <a:ext cx="954107" cy="369332"/>
          </a:xfrm>
          <a:prstGeom prst="rect">
            <a:avLst/>
          </a:prstGeom>
        </p:spPr>
        <p:txBody>
          <a:bodyPr wrap="none">
            <a:spAutoFit/>
          </a:bodyPr>
          <a:lstStyle/>
          <a:p>
            <a:r>
              <a:rPr lang="en-US" dirty="0">
                <a:latin typeface="Times New Roman"/>
                <a:cs typeface="Times New Roman"/>
              </a:rPr>
              <a:t>no skew</a:t>
            </a:r>
            <a:endParaRPr lang="en-US" dirty="0"/>
          </a:p>
        </p:txBody>
      </p:sp>
      <p:sp>
        <p:nvSpPr>
          <p:cNvPr id="16" name="Rectangle 15"/>
          <p:cNvSpPr/>
          <p:nvPr/>
        </p:nvSpPr>
        <p:spPr>
          <a:xfrm>
            <a:off x="179472" y="4647342"/>
            <a:ext cx="1031051" cy="369332"/>
          </a:xfrm>
          <a:prstGeom prst="rect">
            <a:avLst/>
          </a:prstGeom>
        </p:spPr>
        <p:txBody>
          <a:bodyPr wrap="none">
            <a:spAutoFit/>
          </a:bodyPr>
          <a:lstStyle/>
          <a:p>
            <a:r>
              <a:rPr lang="en-US" dirty="0">
                <a:latin typeface="Times New Roman"/>
                <a:cs typeface="Times New Roman"/>
              </a:rPr>
              <a:t>left skew</a:t>
            </a:r>
            <a:endParaRPr lang="en-US" dirty="0"/>
          </a:p>
        </p:txBody>
      </p:sp>
      <p:sp>
        <p:nvSpPr>
          <p:cNvPr id="19" name="Rectangle 18"/>
          <p:cNvSpPr/>
          <p:nvPr/>
        </p:nvSpPr>
        <p:spPr>
          <a:xfrm>
            <a:off x="3189481" y="4675488"/>
            <a:ext cx="1159292" cy="369332"/>
          </a:xfrm>
          <a:prstGeom prst="rect">
            <a:avLst/>
          </a:prstGeom>
        </p:spPr>
        <p:txBody>
          <a:bodyPr wrap="none">
            <a:spAutoFit/>
          </a:bodyPr>
          <a:lstStyle/>
          <a:p>
            <a:r>
              <a:rPr lang="en-US" dirty="0">
                <a:latin typeface="Times New Roman"/>
                <a:cs typeface="Times New Roman"/>
              </a:rPr>
              <a:t>right skew</a:t>
            </a:r>
            <a:endParaRPr lang="en-US" dirty="0"/>
          </a:p>
        </p:txBody>
      </p:sp>
      <p:cxnSp>
        <p:nvCxnSpPr>
          <p:cNvPr id="14" name="Straight Arrow Connector 13"/>
          <p:cNvCxnSpPr/>
          <p:nvPr/>
        </p:nvCxnSpPr>
        <p:spPr>
          <a:xfrm flipH="1">
            <a:off x="2263999" y="3763333"/>
            <a:ext cx="7151" cy="3231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3299364" y="5016674"/>
            <a:ext cx="435650" cy="527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02013" y="5044820"/>
            <a:ext cx="508510" cy="527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735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fill="hold"/>
                                        <p:tgtEl>
                                          <p:spTgt spid="9"/>
                                        </p:tgtEl>
                                        <p:attrNameLst>
                                          <p:attrName>ppt_x</p:attrName>
                                        </p:attrNameLst>
                                      </p:cBhvr>
                                      <p:tavLst>
                                        <p:tav tm="0">
                                          <p:val>
                                            <p:strVal val="#ppt_x"/>
                                          </p:val>
                                        </p:tav>
                                        <p:tav tm="100000">
                                          <p:val>
                                            <p:strVal val="#ppt_x"/>
                                          </p:val>
                                        </p:tav>
                                      </p:tavLst>
                                    </p:anim>
                                    <p:anim calcmode="lin" valueType="num">
                                      <p:cBhvr additive="base">
                                        <p:cTn id="66" dur="500" fill="hold"/>
                                        <p:tgtEl>
                                          <p:spTgt spid="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fill="hold"/>
                                        <p:tgtEl>
                                          <p:spTgt spid="11"/>
                                        </p:tgtEl>
                                        <p:attrNameLst>
                                          <p:attrName>ppt_x</p:attrName>
                                        </p:attrNameLst>
                                      </p:cBhvr>
                                      <p:tavLst>
                                        <p:tav tm="0">
                                          <p:val>
                                            <p:strVal val="#ppt_x"/>
                                          </p:val>
                                        </p:tav>
                                        <p:tav tm="100000">
                                          <p:val>
                                            <p:strVal val="#ppt_x"/>
                                          </p:val>
                                        </p:tav>
                                      </p:tavLst>
                                    </p:anim>
                                    <p:anim calcmode="lin" valueType="num">
                                      <p:cBhvr additive="base">
                                        <p:cTn id="7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9" grpId="0"/>
      <p:bldP spid="15" grpId="0"/>
      <p:bldP spid="1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Bernoulli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Bernoulli PMF: “Coin Flipping” distribution</a:t>
            </a:r>
          </a:p>
        </p:txBody>
      </p:sp>
      <p:pic>
        <p:nvPicPr>
          <p:cNvPr id="2" name="Picture 1"/>
          <p:cNvPicPr>
            <a:picLocks noChangeAspect="1"/>
          </p:cNvPicPr>
          <p:nvPr/>
        </p:nvPicPr>
        <p:blipFill>
          <a:blip r:embed="rId4"/>
          <a:stretch>
            <a:fillRect/>
          </a:stretch>
        </p:blipFill>
        <p:spPr>
          <a:xfrm>
            <a:off x="774700" y="2350774"/>
            <a:ext cx="7594600" cy="1384300"/>
          </a:xfrm>
          <a:prstGeom prst="rect">
            <a:avLst/>
          </a:prstGeom>
        </p:spPr>
      </p:pic>
      <p:sp>
        <p:nvSpPr>
          <p:cNvPr id="21" name="Rectangle 20"/>
          <p:cNvSpPr/>
          <p:nvPr/>
        </p:nvSpPr>
        <p:spPr>
          <a:xfrm>
            <a:off x="152400" y="4313199"/>
            <a:ext cx="8816478"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Probability of a “Heads” (success) is </a:t>
            </a:r>
            <a:r>
              <a:rPr lang="en-US" sz="2800" i="1" dirty="0">
                <a:latin typeface="Times New Roman"/>
                <a:cs typeface="Times New Roman"/>
              </a:rPr>
              <a:t>p</a:t>
            </a:r>
          </a:p>
        </p:txBody>
      </p:sp>
      <p:sp>
        <p:nvSpPr>
          <p:cNvPr id="23" name="Rectangle 22"/>
          <p:cNvSpPr/>
          <p:nvPr/>
        </p:nvSpPr>
        <p:spPr>
          <a:xfrm>
            <a:off x="147684" y="4936983"/>
            <a:ext cx="8816478"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Probability of a “Tails” (fail) is 1 − </a:t>
            </a:r>
            <a:r>
              <a:rPr lang="en-US" sz="2800" i="1" dirty="0">
                <a:latin typeface="Times New Roman"/>
                <a:cs typeface="Times New Roman"/>
              </a:rPr>
              <a:t>p</a:t>
            </a:r>
          </a:p>
        </p:txBody>
      </p:sp>
      <p:sp>
        <p:nvSpPr>
          <p:cNvPr id="8" name="Rectangle 7"/>
          <p:cNvSpPr/>
          <p:nvPr/>
        </p:nvSpPr>
        <p:spPr>
          <a:xfrm>
            <a:off x="621535" y="2082800"/>
            <a:ext cx="7877284" cy="1794562"/>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77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Bernoulli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222083" y="1715091"/>
            <a:ext cx="3954162" cy="646331"/>
          </a:xfrm>
          <a:prstGeom prst="rect">
            <a:avLst/>
          </a:prstGeom>
        </p:spPr>
        <p:txBody>
          <a:bodyPr wrap="square">
            <a:spAutoFit/>
          </a:bodyPr>
          <a:lstStyle/>
          <a:p>
            <a:pPr marL="342900" indent="-342900">
              <a:buFont typeface="Arial"/>
              <a:buChar char="•"/>
            </a:pPr>
            <a:r>
              <a:rPr lang="en-US" sz="3600" dirty="0">
                <a:latin typeface="Times New Roman"/>
                <a:cs typeface="Times New Roman"/>
              </a:rPr>
              <a:t>Mean:</a:t>
            </a:r>
          </a:p>
        </p:txBody>
      </p:sp>
      <p:pic>
        <p:nvPicPr>
          <p:cNvPr id="3" name="Picture 2"/>
          <p:cNvPicPr>
            <a:picLocks noChangeAspect="1"/>
          </p:cNvPicPr>
          <p:nvPr/>
        </p:nvPicPr>
        <p:blipFill>
          <a:blip r:embed="rId4"/>
          <a:stretch>
            <a:fillRect/>
          </a:stretch>
        </p:blipFill>
        <p:spPr>
          <a:xfrm>
            <a:off x="2254001" y="1959691"/>
            <a:ext cx="1447800" cy="317500"/>
          </a:xfrm>
          <a:prstGeom prst="rect">
            <a:avLst/>
          </a:prstGeom>
        </p:spPr>
      </p:pic>
      <p:pic>
        <p:nvPicPr>
          <p:cNvPr id="7" name="Picture 6"/>
          <p:cNvPicPr>
            <a:picLocks noChangeAspect="1"/>
          </p:cNvPicPr>
          <p:nvPr/>
        </p:nvPicPr>
        <p:blipFill>
          <a:blip r:embed="rId5"/>
          <a:stretch>
            <a:fillRect/>
          </a:stretch>
        </p:blipFill>
        <p:spPr>
          <a:xfrm>
            <a:off x="2594425" y="2618803"/>
            <a:ext cx="2768600" cy="520700"/>
          </a:xfrm>
          <a:prstGeom prst="rect">
            <a:avLst/>
          </a:prstGeom>
        </p:spPr>
      </p:pic>
      <p:sp>
        <p:nvSpPr>
          <p:cNvPr id="11" name="Rectangle 10"/>
          <p:cNvSpPr/>
          <p:nvPr/>
        </p:nvSpPr>
        <p:spPr>
          <a:xfrm>
            <a:off x="222083" y="2549757"/>
            <a:ext cx="3954162" cy="646331"/>
          </a:xfrm>
          <a:prstGeom prst="rect">
            <a:avLst/>
          </a:prstGeom>
        </p:spPr>
        <p:txBody>
          <a:bodyPr wrap="square">
            <a:spAutoFit/>
          </a:bodyPr>
          <a:lstStyle/>
          <a:p>
            <a:pPr marL="342900" indent="-342900">
              <a:buFont typeface="Arial"/>
              <a:buChar char="•"/>
            </a:pPr>
            <a:r>
              <a:rPr lang="en-US" sz="3600" dirty="0">
                <a:latin typeface="Times New Roman"/>
                <a:cs typeface="Times New Roman"/>
              </a:rPr>
              <a:t>Variance:</a:t>
            </a:r>
          </a:p>
        </p:txBody>
      </p:sp>
      <p:sp>
        <p:nvSpPr>
          <p:cNvPr id="14" name="Rectangle 13"/>
          <p:cNvSpPr/>
          <p:nvPr/>
        </p:nvSpPr>
        <p:spPr>
          <a:xfrm>
            <a:off x="222083" y="1715091"/>
            <a:ext cx="5791200" cy="1578300"/>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4C1BC4-399F-4E79-9E40-A940F73EE88E}"/>
              </a:ext>
            </a:extLst>
          </p:cNvPr>
          <p:cNvSpPr/>
          <p:nvPr/>
        </p:nvSpPr>
        <p:spPr>
          <a:xfrm>
            <a:off x="207818" y="3909551"/>
            <a:ext cx="9144000" cy="646331"/>
          </a:xfrm>
          <a:prstGeom prst="rect">
            <a:avLst/>
          </a:prstGeom>
        </p:spPr>
        <p:txBody>
          <a:bodyPr wrap="square"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3600" dirty="0">
                <a:latin typeface="Times New Roman"/>
                <a:cs typeface="Times New Roman"/>
              </a:rPr>
              <a:t>Cumulative distribution function (CDF):</a:t>
            </a:r>
          </a:p>
        </p:txBody>
      </p:sp>
      <p:pic>
        <p:nvPicPr>
          <p:cNvPr id="16" name="Picture 15">
            <a:extLst>
              <a:ext uri="{FF2B5EF4-FFF2-40B4-BE49-F238E27FC236}">
                <a16:creationId xmlns:a16="http://schemas.microsoft.com/office/drawing/2014/main" id="{8E1ACA36-3922-4FFE-A340-B0D35F7D0157}"/>
              </a:ext>
            </a:extLst>
          </p:cNvPr>
          <p:cNvPicPr>
            <a:picLocks noChangeAspect="1"/>
          </p:cNvPicPr>
          <p:nvPr/>
        </p:nvPicPr>
        <p:blipFill>
          <a:blip r:embed="rId6"/>
          <a:stretch>
            <a:fillRect/>
          </a:stretch>
        </p:blipFill>
        <p:spPr>
          <a:xfrm>
            <a:off x="546757" y="4931581"/>
            <a:ext cx="7834656" cy="1051696"/>
          </a:xfrm>
          <a:prstGeom prst="rect">
            <a:avLst/>
          </a:prstGeom>
        </p:spPr>
      </p:pic>
    </p:spTree>
    <p:extLst>
      <p:ext uri="{BB962C8B-B14F-4D97-AF65-F5344CB8AC3E}">
        <p14:creationId xmlns:p14="http://schemas.microsoft.com/office/powerpoint/2010/main" val="1603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Example</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2" name="TextBox 1"/>
          <p:cNvSpPr txBox="1"/>
          <p:nvPr/>
        </p:nvSpPr>
        <p:spPr>
          <a:xfrm>
            <a:off x="267620" y="1082850"/>
            <a:ext cx="8419180" cy="1107996"/>
          </a:xfrm>
          <a:prstGeom prst="rect">
            <a:avLst/>
          </a:prstGeom>
          <a:noFill/>
        </p:spPr>
        <p:txBody>
          <a:bodyPr wrap="square" rtlCol="0">
            <a:spAutoFit/>
          </a:bodyPr>
          <a:lstStyle/>
          <a:p>
            <a:r>
              <a:rPr lang="en-US" sz="2200" dirty="0">
                <a:latin typeface="Times New Roman"/>
                <a:cs typeface="Times New Roman"/>
              </a:rPr>
              <a:t>Website access requests on a certain server are detected at the rising edge of the system clock with a period of 100ns. The following 3</a:t>
            </a:r>
            <a:r>
              <a:rPr lang="en-US" sz="2200" dirty="0">
                <a:latin typeface="Symbol" charset="2"/>
                <a:cs typeface="Symbol" charset="2"/>
              </a:rPr>
              <a:t>m</a:t>
            </a:r>
            <a:r>
              <a:rPr lang="en-US" sz="2200" dirty="0">
                <a:latin typeface="Times New Roman"/>
                <a:cs typeface="Times New Roman"/>
              </a:rPr>
              <a:t>s sequence of access requests are observed: </a:t>
            </a:r>
          </a:p>
        </p:txBody>
      </p:sp>
      <p:sp>
        <p:nvSpPr>
          <p:cNvPr id="3" name="Rectangle 2"/>
          <p:cNvSpPr/>
          <p:nvPr/>
        </p:nvSpPr>
        <p:spPr>
          <a:xfrm>
            <a:off x="347829" y="2303755"/>
            <a:ext cx="8459283" cy="430887"/>
          </a:xfrm>
          <a:prstGeom prst="rect">
            <a:avLst/>
          </a:prstGeom>
        </p:spPr>
        <p:txBody>
          <a:bodyPr wrap="square">
            <a:spAutoFit/>
          </a:bodyPr>
          <a:lstStyle/>
          <a:p>
            <a:r>
              <a:rPr lang="en-US" sz="2200" dirty="0">
                <a:latin typeface="Times New Roman"/>
                <a:cs typeface="Times New Roman"/>
              </a:rPr>
              <a:t>1, 0, 1, 1, 1, 1, 0, 0, 1, 1, 1, 1, 0, 1, 1, 1, 0, 0, 1, 0, 1, 1, 1, 1, 1, 0, 1, 1, 1, 1</a:t>
            </a:r>
          </a:p>
        </p:txBody>
      </p:sp>
      <p:sp>
        <p:nvSpPr>
          <p:cNvPr id="6" name="TextBox 5"/>
          <p:cNvSpPr txBox="1"/>
          <p:nvPr/>
        </p:nvSpPr>
        <p:spPr>
          <a:xfrm>
            <a:off x="267620" y="2906316"/>
            <a:ext cx="8419180" cy="1107996"/>
          </a:xfrm>
          <a:prstGeom prst="rect">
            <a:avLst/>
          </a:prstGeom>
          <a:noFill/>
        </p:spPr>
        <p:txBody>
          <a:bodyPr wrap="square" rtlCol="0">
            <a:spAutoFit/>
          </a:bodyPr>
          <a:lstStyle/>
          <a:p>
            <a:r>
              <a:rPr lang="en-US" sz="2200" dirty="0">
                <a:latin typeface="Times New Roman"/>
                <a:cs typeface="Times New Roman"/>
              </a:rPr>
              <a:t>Assuming the requests are independent, what is the approximate probability that a request is made within a clock cycle? What is the approximate uncertainty in this probability?</a:t>
            </a:r>
          </a:p>
        </p:txBody>
      </p:sp>
      <p:sp>
        <p:nvSpPr>
          <p:cNvPr id="7" name="TextBox 6"/>
          <p:cNvSpPr txBox="1"/>
          <p:nvPr/>
        </p:nvSpPr>
        <p:spPr>
          <a:xfrm>
            <a:off x="106944" y="4183809"/>
            <a:ext cx="8970208" cy="1200329"/>
          </a:xfrm>
          <a:prstGeom prst="rect">
            <a:avLst/>
          </a:prstGeom>
          <a:solidFill>
            <a:srgbClr val="000045"/>
          </a:solidFill>
        </p:spPr>
        <p:txBody>
          <a:bodyPr wrap="square" rtlCol="0">
            <a:spAutoFit/>
          </a:bodyPr>
          <a:lstStyle/>
          <a:p>
            <a:r>
              <a:rPr lang="en-US" sz="1200" dirty="0">
                <a:solidFill>
                  <a:schemeClr val="bg1"/>
                </a:solidFill>
                <a:latin typeface="Courier"/>
                <a:cs typeface="Courier"/>
              </a:rPr>
              <a:t>x &lt;- c(1, 0, 1, 1, 1, 1, 0, 0, 1, 1, 1, 1, 0, 1, 1, 1, 0, 0, 1, 0, 1, 1, 1, 1, 1, 0, 1, 1, 1, 1)</a:t>
            </a:r>
          </a:p>
          <a:p>
            <a:r>
              <a:rPr lang="en-US" sz="1200" dirty="0" err="1">
                <a:solidFill>
                  <a:schemeClr val="bg1"/>
                </a:solidFill>
                <a:latin typeface="Courier"/>
                <a:cs typeface="Courier"/>
              </a:rPr>
              <a:t>p.hat</a:t>
            </a:r>
            <a:r>
              <a:rPr lang="en-US" sz="1200" dirty="0">
                <a:solidFill>
                  <a:schemeClr val="bg1"/>
                </a:solidFill>
                <a:latin typeface="Courier"/>
                <a:cs typeface="Courier"/>
              </a:rPr>
              <a:t> &lt;- sum(x)/length(x)</a:t>
            </a:r>
          </a:p>
          <a:p>
            <a:r>
              <a:rPr lang="en-US" sz="1200" dirty="0" err="1">
                <a:solidFill>
                  <a:schemeClr val="bg1"/>
                </a:solidFill>
                <a:latin typeface="Courier"/>
                <a:cs typeface="Courier"/>
              </a:rPr>
              <a:t>p.hat</a:t>
            </a:r>
            <a:endParaRPr lang="en-US" sz="1200" dirty="0">
              <a:solidFill>
                <a:schemeClr val="bg1"/>
              </a:solidFill>
              <a:latin typeface="Courier"/>
              <a:cs typeface="Courier"/>
            </a:endParaRPr>
          </a:p>
          <a:p>
            <a:endParaRPr lang="en-US" sz="1200" dirty="0">
              <a:solidFill>
                <a:schemeClr val="bg1"/>
              </a:solidFill>
              <a:latin typeface="Courier"/>
              <a:cs typeface="Courier"/>
            </a:endParaRPr>
          </a:p>
          <a:p>
            <a:r>
              <a:rPr lang="en-US" sz="1200" dirty="0" err="1">
                <a:solidFill>
                  <a:schemeClr val="bg1"/>
                </a:solidFill>
                <a:latin typeface="Courier"/>
                <a:cs typeface="Courier"/>
              </a:rPr>
              <a:t>sigma.hat</a:t>
            </a:r>
            <a:r>
              <a:rPr lang="en-US" sz="1200" dirty="0">
                <a:solidFill>
                  <a:schemeClr val="bg1"/>
                </a:solidFill>
                <a:latin typeface="Courier"/>
                <a:cs typeface="Courier"/>
              </a:rPr>
              <a:t> &lt;- </a:t>
            </a:r>
            <a:r>
              <a:rPr lang="en-US" sz="1200" dirty="0" err="1">
                <a:solidFill>
                  <a:schemeClr val="bg1"/>
                </a:solidFill>
                <a:latin typeface="Courier"/>
                <a:cs typeface="Courier"/>
              </a:rPr>
              <a:t>sqrt</a:t>
            </a:r>
            <a:r>
              <a:rPr lang="en-US" sz="1200" dirty="0">
                <a:solidFill>
                  <a:schemeClr val="bg1"/>
                </a:solidFill>
                <a:latin typeface="Courier"/>
                <a:cs typeface="Courier"/>
              </a:rPr>
              <a:t>(</a:t>
            </a:r>
            <a:r>
              <a:rPr lang="en-US" sz="1200" dirty="0" err="1">
                <a:solidFill>
                  <a:schemeClr val="bg1"/>
                </a:solidFill>
                <a:latin typeface="Courier"/>
                <a:cs typeface="Courier"/>
              </a:rPr>
              <a:t>p.hat</a:t>
            </a:r>
            <a:r>
              <a:rPr lang="en-US" sz="1200" dirty="0">
                <a:solidFill>
                  <a:schemeClr val="bg1"/>
                </a:solidFill>
                <a:latin typeface="Courier"/>
                <a:cs typeface="Courier"/>
              </a:rPr>
              <a:t>*(1-p.hat))</a:t>
            </a:r>
          </a:p>
          <a:p>
            <a:r>
              <a:rPr lang="en-US" sz="1200" dirty="0" err="1">
                <a:solidFill>
                  <a:schemeClr val="bg1"/>
                </a:solidFill>
                <a:latin typeface="Courier"/>
                <a:cs typeface="Courier"/>
              </a:rPr>
              <a:t>sigma.hat</a:t>
            </a:r>
            <a:endParaRPr lang="en-US" sz="1200" dirty="0">
              <a:solidFill>
                <a:schemeClr val="bg1"/>
              </a:solidFill>
              <a:latin typeface="Courier"/>
              <a:cs typeface="Courier"/>
            </a:endParaRPr>
          </a:p>
        </p:txBody>
      </p:sp>
      <p:pic>
        <p:nvPicPr>
          <p:cNvPr id="8" name="Picture 7"/>
          <p:cNvPicPr>
            <a:picLocks noChangeAspect="1"/>
          </p:cNvPicPr>
          <p:nvPr/>
        </p:nvPicPr>
        <p:blipFill>
          <a:blip r:embed="rId3"/>
          <a:stretch>
            <a:fillRect/>
          </a:stretch>
        </p:blipFill>
        <p:spPr>
          <a:xfrm>
            <a:off x="3657600" y="5694939"/>
            <a:ext cx="1435768" cy="963872"/>
          </a:xfrm>
          <a:prstGeom prst="rect">
            <a:avLst/>
          </a:prstGeom>
        </p:spPr>
      </p:pic>
    </p:spTree>
    <p:extLst>
      <p:ext uri="{BB962C8B-B14F-4D97-AF65-F5344CB8AC3E}">
        <p14:creationId xmlns:p14="http://schemas.microsoft.com/office/powerpoint/2010/main" val="28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Binomial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Binomial PMF: Number of “heads” (successes) in </a:t>
            </a:r>
            <a:r>
              <a:rPr lang="en-US" sz="2800" i="1" dirty="0">
                <a:latin typeface="Times New Roman"/>
                <a:cs typeface="Times New Roman"/>
              </a:rPr>
              <a:t>n</a:t>
            </a:r>
            <a:r>
              <a:rPr lang="en-US" sz="2800" dirty="0">
                <a:latin typeface="Times New Roman"/>
                <a:cs typeface="Times New Roman"/>
              </a:rPr>
              <a:t> flips</a:t>
            </a:r>
          </a:p>
        </p:txBody>
      </p:sp>
      <p:sp>
        <p:nvSpPr>
          <p:cNvPr id="21" name="Rectangle 20"/>
          <p:cNvSpPr/>
          <p:nvPr/>
        </p:nvSpPr>
        <p:spPr>
          <a:xfrm>
            <a:off x="152400" y="4991568"/>
            <a:ext cx="8816478"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Probability of a “Heads” is </a:t>
            </a:r>
            <a:r>
              <a:rPr lang="en-US" sz="2800" i="1" dirty="0">
                <a:latin typeface="Times New Roman"/>
                <a:cs typeface="Times New Roman"/>
              </a:rPr>
              <a:t>p</a:t>
            </a:r>
          </a:p>
        </p:txBody>
      </p:sp>
      <p:sp>
        <p:nvSpPr>
          <p:cNvPr id="23" name="Rectangle 22"/>
          <p:cNvSpPr/>
          <p:nvPr/>
        </p:nvSpPr>
        <p:spPr>
          <a:xfrm>
            <a:off x="147684" y="5576070"/>
            <a:ext cx="8816478"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Number of flips (“Bernoulli trials”) is </a:t>
            </a:r>
            <a:r>
              <a:rPr lang="en-US" sz="2800" i="1" dirty="0">
                <a:latin typeface="Times New Roman"/>
                <a:cs typeface="Times New Roman"/>
              </a:rPr>
              <a:t>n</a:t>
            </a:r>
          </a:p>
        </p:txBody>
      </p:sp>
      <p:sp>
        <p:nvSpPr>
          <p:cNvPr id="8" name="Rectangle 7"/>
          <p:cNvSpPr/>
          <p:nvPr/>
        </p:nvSpPr>
        <p:spPr>
          <a:xfrm>
            <a:off x="152400" y="4474283"/>
            <a:ext cx="8816478"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Number of “Heads” (successes) is </a:t>
            </a:r>
            <a:r>
              <a:rPr lang="en-US" sz="2800" i="1" dirty="0">
                <a:latin typeface="Times New Roman"/>
                <a:cs typeface="Times New Roman"/>
              </a:rPr>
              <a:t>x</a:t>
            </a:r>
          </a:p>
        </p:txBody>
      </p:sp>
      <p:pic>
        <p:nvPicPr>
          <p:cNvPr id="3" name="Picture 2"/>
          <p:cNvPicPr>
            <a:picLocks noChangeAspect="1"/>
          </p:cNvPicPr>
          <p:nvPr/>
        </p:nvPicPr>
        <p:blipFill>
          <a:blip r:embed="rId4"/>
          <a:stretch>
            <a:fillRect/>
          </a:stretch>
        </p:blipFill>
        <p:spPr>
          <a:xfrm>
            <a:off x="1905000" y="2741779"/>
            <a:ext cx="5334000" cy="1104900"/>
          </a:xfrm>
          <a:prstGeom prst="rect">
            <a:avLst/>
          </a:prstGeom>
        </p:spPr>
      </p:pic>
      <p:sp>
        <p:nvSpPr>
          <p:cNvPr id="9" name="Rectangle 8"/>
          <p:cNvSpPr/>
          <p:nvPr/>
        </p:nvSpPr>
        <p:spPr>
          <a:xfrm>
            <a:off x="1743001" y="2472325"/>
            <a:ext cx="6029399" cy="1499608"/>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69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8"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Binomial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1632728" y="1433430"/>
            <a:ext cx="3954162" cy="646331"/>
          </a:xfrm>
          <a:prstGeom prst="rect">
            <a:avLst/>
          </a:prstGeom>
        </p:spPr>
        <p:txBody>
          <a:bodyPr wrap="square" anchor="t">
            <a:spAutoFit/>
          </a:bodyPr>
          <a:lstStyle/>
          <a:p>
            <a:pPr marL="342900" indent="-342900">
              <a:buFont typeface="Arial"/>
              <a:buChar char="•"/>
            </a:pPr>
            <a:r>
              <a:rPr lang="en-US" sz="3600" dirty="0">
                <a:latin typeface="Times New Roman"/>
                <a:cs typeface="Times New Roman"/>
              </a:rPr>
              <a:t>Mean:</a:t>
            </a:r>
          </a:p>
        </p:txBody>
      </p:sp>
      <p:sp>
        <p:nvSpPr>
          <p:cNvPr id="11" name="Rectangle 10"/>
          <p:cNvSpPr/>
          <p:nvPr/>
        </p:nvSpPr>
        <p:spPr>
          <a:xfrm>
            <a:off x="1620133" y="2136806"/>
            <a:ext cx="3954162" cy="646331"/>
          </a:xfrm>
          <a:prstGeom prst="rect">
            <a:avLst/>
          </a:prstGeom>
        </p:spPr>
        <p:txBody>
          <a:bodyPr wrap="square" anchor="t">
            <a:spAutoFit/>
          </a:bodyPr>
          <a:lstStyle/>
          <a:p>
            <a:pPr marL="342900" indent="-342900">
              <a:buFont typeface="Arial"/>
              <a:buChar char="•"/>
            </a:pPr>
            <a:r>
              <a:rPr lang="en-US" sz="3600" dirty="0">
                <a:latin typeface="Times New Roman"/>
                <a:cs typeface="Times New Roman"/>
              </a:rPr>
              <a:t>Variance:</a:t>
            </a:r>
          </a:p>
        </p:txBody>
      </p:sp>
      <p:pic>
        <p:nvPicPr>
          <p:cNvPr id="2" name="Picture 1"/>
          <p:cNvPicPr>
            <a:picLocks noChangeAspect="1"/>
          </p:cNvPicPr>
          <p:nvPr/>
        </p:nvPicPr>
        <p:blipFill>
          <a:blip r:embed="rId4"/>
          <a:stretch>
            <a:fillRect/>
          </a:stretch>
        </p:blipFill>
        <p:spPr>
          <a:xfrm>
            <a:off x="3903721" y="1644932"/>
            <a:ext cx="1650395" cy="303195"/>
          </a:xfrm>
          <a:prstGeom prst="rect">
            <a:avLst/>
          </a:prstGeom>
        </p:spPr>
      </p:pic>
      <p:pic>
        <p:nvPicPr>
          <p:cNvPr id="6" name="Picture 5"/>
          <p:cNvPicPr>
            <a:picLocks noChangeAspect="1"/>
          </p:cNvPicPr>
          <p:nvPr/>
        </p:nvPicPr>
        <p:blipFill>
          <a:blip r:embed="rId5"/>
          <a:stretch>
            <a:fillRect/>
          </a:stretch>
        </p:blipFill>
        <p:spPr>
          <a:xfrm>
            <a:off x="3904852" y="2157088"/>
            <a:ext cx="3086385" cy="553837"/>
          </a:xfrm>
          <a:prstGeom prst="rect">
            <a:avLst/>
          </a:prstGeom>
        </p:spPr>
      </p:pic>
      <p:sp>
        <p:nvSpPr>
          <p:cNvPr id="12" name="Rectangle 11"/>
          <p:cNvSpPr/>
          <p:nvPr/>
        </p:nvSpPr>
        <p:spPr>
          <a:xfrm>
            <a:off x="1456397" y="1342335"/>
            <a:ext cx="5851434" cy="1596201"/>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DBA6903-CD9F-46D4-85C9-D0ED08A519EE}"/>
              </a:ext>
            </a:extLst>
          </p:cNvPr>
          <p:cNvPicPr>
            <a:picLocks noChangeAspect="1"/>
          </p:cNvPicPr>
          <p:nvPr/>
        </p:nvPicPr>
        <p:blipFill>
          <a:blip r:embed="rId6"/>
          <a:stretch>
            <a:fillRect/>
          </a:stretch>
        </p:blipFill>
        <p:spPr>
          <a:xfrm>
            <a:off x="2485380" y="3354173"/>
            <a:ext cx="3763568" cy="3405769"/>
          </a:xfrm>
          <a:prstGeom prst="rect">
            <a:avLst/>
          </a:prstGeom>
        </p:spPr>
      </p:pic>
      <p:pic>
        <p:nvPicPr>
          <p:cNvPr id="15" name="Picture 14">
            <a:extLst>
              <a:ext uri="{FF2B5EF4-FFF2-40B4-BE49-F238E27FC236}">
                <a16:creationId xmlns:a16="http://schemas.microsoft.com/office/drawing/2014/main" id="{9AB8E918-23EF-43E1-9992-4CCB89AC5C38}"/>
              </a:ext>
            </a:extLst>
          </p:cNvPr>
          <p:cNvPicPr>
            <a:picLocks noChangeAspect="1"/>
          </p:cNvPicPr>
          <p:nvPr/>
        </p:nvPicPr>
        <p:blipFill>
          <a:blip r:embed="rId7"/>
          <a:stretch>
            <a:fillRect/>
          </a:stretch>
        </p:blipFill>
        <p:spPr>
          <a:xfrm>
            <a:off x="6399011" y="4822479"/>
            <a:ext cx="2419828" cy="460723"/>
          </a:xfrm>
          <a:prstGeom prst="rect">
            <a:avLst/>
          </a:prstGeom>
        </p:spPr>
      </p:pic>
      <p:sp>
        <p:nvSpPr>
          <p:cNvPr id="16" name="TextBox 3">
            <a:extLst>
              <a:ext uri="{FF2B5EF4-FFF2-40B4-BE49-F238E27FC236}">
                <a16:creationId xmlns:a16="http://schemas.microsoft.com/office/drawing/2014/main" id="{6B5359ED-6672-40B5-99FD-A9790CA263C2}"/>
              </a:ext>
            </a:extLst>
          </p:cNvPr>
          <p:cNvSpPr txBox="1"/>
          <p:nvPr/>
        </p:nvSpPr>
        <p:spPr>
          <a:xfrm>
            <a:off x="4981904" y="3816543"/>
            <a:ext cx="872692"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i="1" dirty="0">
                <a:latin typeface="Times New Roman"/>
                <a:cs typeface="Times New Roman"/>
              </a:rPr>
              <a:t>n</a:t>
            </a:r>
            <a:r>
              <a:rPr lang="en-US" dirty="0">
                <a:latin typeface="Times New Roman"/>
                <a:cs typeface="Times New Roman"/>
              </a:rPr>
              <a:t> = 20</a:t>
            </a:r>
          </a:p>
          <a:p>
            <a:r>
              <a:rPr lang="en-US" i="1" dirty="0">
                <a:latin typeface="Times New Roman"/>
                <a:cs typeface="Times New Roman"/>
              </a:rPr>
              <a:t>p</a:t>
            </a:r>
            <a:r>
              <a:rPr lang="en-US" dirty="0">
                <a:latin typeface="Times New Roman"/>
                <a:cs typeface="Times New Roman"/>
              </a:rPr>
              <a:t> = 0.5</a:t>
            </a:r>
          </a:p>
        </p:txBody>
      </p:sp>
    </p:spTree>
    <p:extLst>
      <p:ext uri="{BB962C8B-B14F-4D97-AF65-F5344CB8AC3E}">
        <p14:creationId xmlns:p14="http://schemas.microsoft.com/office/powerpoint/2010/main" val="187647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Binomial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45699"/>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Cumulative distribution function (CDF):</a:t>
            </a:r>
          </a:p>
        </p:txBody>
      </p:sp>
      <p:pic>
        <p:nvPicPr>
          <p:cNvPr id="2" name="Picture 1"/>
          <p:cNvPicPr>
            <a:picLocks noChangeAspect="1"/>
          </p:cNvPicPr>
          <p:nvPr/>
        </p:nvPicPr>
        <p:blipFill>
          <a:blip r:embed="rId4"/>
          <a:stretch>
            <a:fillRect/>
          </a:stretch>
        </p:blipFill>
        <p:spPr>
          <a:xfrm>
            <a:off x="355751" y="1817280"/>
            <a:ext cx="7948822" cy="813450"/>
          </a:xfrm>
          <a:prstGeom prst="rect">
            <a:avLst/>
          </a:prstGeom>
        </p:spPr>
      </p:pic>
      <p:sp>
        <p:nvSpPr>
          <p:cNvPr id="3" name="Right Brace 2"/>
          <p:cNvSpPr/>
          <p:nvPr/>
        </p:nvSpPr>
        <p:spPr>
          <a:xfrm rot="5400000">
            <a:off x="5405129" y="217342"/>
            <a:ext cx="841978" cy="5130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168149" y="3132917"/>
            <a:ext cx="7237340" cy="369332"/>
          </a:xfrm>
          <a:prstGeom prst="rect">
            <a:avLst/>
          </a:prstGeom>
          <a:noFill/>
        </p:spPr>
        <p:txBody>
          <a:bodyPr wrap="none" rtlCol="0">
            <a:spAutoFit/>
          </a:bodyPr>
          <a:lstStyle/>
          <a:p>
            <a:r>
              <a:rPr lang="en-US" dirty="0">
                <a:latin typeface="Times New Roman"/>
                <a:cs typeface="Times New Roman"/>
              </a:rPr>
              <a:t>Don’t worry. Just use this: </a:t>
            </a:r>
            <a:r>
              <a:rPr lang="en-US" b="1" dirty="0" err="1">
                <a:latin typeface="Courier"/>
                <a:cs typeface="Courier"/>
              </a:rPr>
              <a:t>pbinom</a:t>
            </a:r>
            <a:r>
              <a:rPr lang="en-US" b="1" dirty="0">
                <a:latin typeface="Courier"/>
                <a:cs typeface="Courier"/>
              </a:rPr>
              <a:t>(</a:t>
            </a:r>
            <a:r>
              <a:rPr lang="tr-TR" b="1" dirty="0" err="1">
                <a:latin typeface="Courier"/>
                <a:cs typeface="Courier"/>
              </a:rPr>
              <a:t>q</a:t>
            </a:r>
            <a:r>
              <a:rPr lang="tr-TR" b="1" dirty="0">
                <a:latin typeface="Courier"/>
                <a:cs typeface="Courier"/>
              </a:rPr>
              <a:t> = x, size = n, </a:t>
            </a:r>
            <a:r>
              <a:rPr lang="tr-TR" b="1" dirty="0" err="1">
                <a:latin typeface="Courier"/>
                <a:cs typeface="Courier"/>
              </a:rPr>
              <a:t>prob</a:t>
            </a:r>
            <a:r>
              <a:rPr lang="tr-TR" b="1" dirty="0">
                <a:latin typeface="Courier"/>
                <a:cs typeface="Courier"/>
              </a:rPr>
              <a:t> = p</a:t>
            </a:r>
            <a:r>
              <a:rPr lang="en-US" b="1" dirty="0">
                <a:latin typeface="Courier"/>
                <a:cs typeface="Courier"/>
              </a:rPr>
              <a:t>)</a:t>
            </a:r>
          </a:p>
        </p:txBody>
      </p:sp>
      <p:sp>
        <p:nvSpPr>
          <p:cNvPr id="12" name="TextBox 11"/>
          <p:cNvSpPr txBox="1"/>
          <p:nvPr/>
        </p:nvSpPr>
        <p:spPr>
          <a:xfrm>
            <a:off x="0" y="3712002"/>
            <a:ext cx="4878259" cy="369332"/>
          </a:xfrm>
          <a:prstGeom prst="rect">
            <a:avLst/>
          </a:prstGeom>
          <a:noFill/>
        </p:spPr>
        <p:txBody>
          <a:bodyPr wrap="none" rtlCol="0">
            <a:spAutoFit/>
          </a:bodyPr>
          <a:lstStyle/>
          <a:p>
            <a:r>
              <a:rPr lang="en-US" dirty="0">
                <a:latin typeface="Times New Roman"/>
                <a:cs typeface="Times New Roman"/>
              </a:rPr>
              <a:t>“p-functions” in R are the CDFs of the distribution</a:t>
            </a:r>
            <a:endParaRPr lang="en-US" b="1" dirty="0">
              <a:latin typeface="Courier"/>
              <a:cs typeface="Courier"/>
            </a:endParaRPr>
          </a:p>
        </p:txBody>
      </p:sp>
      <p:sp>
        <p:nvSpPr>
          <p:cNvPr id="14" name="TextBox 13"/>
          <p:cNvSpPr txBox="1"/>
          <p:nvPr/>
        </p:nvSpPr>
        <p:spPr>
          <a:xfrm>
            <a:off x="484188" y="4384590"/>
            <a:ext cx="7921301" cy="1754327"/>
          </a:xfrm>
          <a:prstGeom prst="rect">
            <a:avLst/>
          </a:prstGeom>
          <a:noFill/>
        </p:spPr>
        <p:txBody>
          <a:bodyPr wrap="square" rtlCol="0">
            <a:spAutoFit/>
          </a:bodyPr>
          <a:lstStyle/>
          <a:p>
            <a:r>
              <a:rPr lang="en-US" dirty="0">
                <a:latin typeface="Times New Roman"/>
                <a:cs typeface="Times New Roman"/>
              </a:rPr>
              <a:t>And while we’re at it:</a:t>
            </a:r>
          </a:p>
          <a:p>
            <a:pPr marL="742950" lvl="1" indent="-285750">
              <a:buFont typeface="Arial"/>
              <a:buChar char="•"/>
            </a:pPr>
            <a:r>
              <a:rPr lang="en-US" b="1" dirty="0" err="1">
                <a:latin typeface="Courier"/>
                <a:cs typeface="Courier"/>
              </a:rPr>
              <a:t>dbinom</a:t>
            </a:r>
            <a:r>
              <a:rPr lang="en-US" dirty="0">
                <a:latin typeface="Times New Roman"/>
                <a:cs typeface="Times New Roman"/>
              </a:rPr>
              <a:t> “d-function” in R is the density (mass) of the distribution</a:t>
            </a:r>
          </a:p>
          <a:p>
            <a:pPr marL="742950" lvl="1" indent="-285750">
              <a:buFont typeface="Arial"/>
              <a:buChar char="•"/>
            </a:pPr>
            <a:r>
              <a:rPr lang="en-US" b="1" dirty="0" err="1">
                <a:latin typeface="Courier"/>
                <a:cs typeface="Courier"/>
              </a:rPr>
              <a:t>pbinom</a:t>
            </a:r>
            <a:r>
              <a:rPr lang="en-US" dirty="0">
                <a:latin typeface="Times New Roman"/>
                <a:cs typeface="Times New Roman"/>
              </a:rPr>
              <a:t> “p-function” in R is the CDFs of the distribution</a:t>
            </a:r>
            <a:endParaRPr lang="en-US" b="1" dirty="0">
              <a:latin typeface="Courier"/>
              <a:cs typeface="Courier"/>
            </a:endParaRPr>
          </a:p>
          <a:p>
            <a:pPr marL="742950" lvl="1" indent="-285750">
              <a:buFont typeface="Arial"/>
              <a:buChar char="•"/>
            </a:pPr>
            <a:r>
              <a:rPr lang="en-US" b="1" dirty="0" err="1">
                <a:latin typeface="Courier"/>
                <a:cs typeface="Courier"/>
              </a:rPr>
              <a:t>qbinom</a:t>
            </a:r>
            <a:r>
              <a:rPr lang="en-US" dirty="0">
                <a:latin typeface="Times New Roman"/>
                <a:cs typeface="Times New Roman"/>
              </a:rPr>
              <a:t> “q-function” in R give the </a:t>
            </a:r>
            <a:r>
              <a:rPr lang="en-US" dirty="0" err="1">
                <a:latin typeface="Times New Roman"/>
                <a:cs typeface="Times New Roman"/>
              </a:rPr>
              <a:t>quantiles</a:t>
            </a:r>
            <a:r>
              <a:rPr lang="en-US" dirty="0">
                <a:latin typeface="Times New Roman"/>
                <a:cs typeface="Times New Roman"/>
              </a:rPr>
              <a:t> of the distribution (x-values) for a given cumulative probability (p-value)</a:t>
            </a:r>
            <a:endParaRPr lang="en-US" b="1" dirty="0">
              <a:latin typeface="Courier"/>
              <a:cs typeface="Courier"/>
            </a:endParaRPr>
          </a:p>
          <a:p>
            <a:pPr marL="742950" lvl="1" indent="-285750">
              <a:buFont typeface="Arial"/>
              <a:buChar char="•"/>
            </a:pPr>
            <a:r>
              <a:rPr lang="en-US" b="1" dirty="0" err="1">
                <a:latin typeface="Courier"/>
                <a:cs typeface="Courier"/>
              </a:rPr>
              <a:t>rbinom</a:t>
            </a:r>
            <a:r>
              <a:rPr lang="en-US" dirty="0">
                <a:latin typeface="Times New Roman"/>
                <a:cs typeface="Times New Roman"/>
              </a:rPr>
              <a:t> “r-functions” in R gives a random sample from the distribution</a:t>
            </a:r>
            <a:endParaRPr lang="en-US" b="1" dirty="0">
              <a:latin typeface="Courier"/>
              <a:cs typeface="Courier"/>
            </a:endParaRPr>
          </a:p>
        </p:txBody>
      </p:sp>
      <p:cxnSp>
        <p:nvCxnSpPr>
          <p:cNvPr id="15" name="Straight Arrow Connector 14"/>
          <p:cNvCxnSpPr/>
          <p:nvPr/>
        </p:nvCxnSpPr>
        <p:spPr>
          <a:xfrm flipV="1">
            <a:off x="613643" y="3502251"/>
            <a:ext cx="3039676" cy="321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836351" y="6318656"/>
            <a:ext cx="6455613" cy="369332"/>
          </a:xfrm>
          <a:prstGeom prst="rect">
            <a:avLst/>
          </a:prstGeom>
          <a:noFill/>
        </p:spPr>
        <p:txBody>
          <a:bodyPr wrap="none" rtlCol="0">
            <a:spAutoFit/>
          </a:bodyPr>
          <a:lstStyle/>
          <a:p>
            <a:r>
              <a:rPr lang="en-US" b="1" dirty="0">
                <a:latin typeface="Times New Roman"/>
                <a:cs typeface="Times New Roman"/>
              </a:rPr>
              <a:t>*</a:t>
            </a:r>
            <a:r>
              <a:rPr lang="en-US" b="1" u="sng" dirty="0">
                <a:latin typeface="Times New Roman"/>
                <a:cs typeface="Times New Roman"/>
              </a:rPr>
              <a:t>NOTE</a:t>
            </a:r>
            <a:r>
              <a:rPr lang="en-US" dirty="0">
                <a:latin typeface="Times New Roman"/>
                <a:cs typeface="Times New Roman"/>
              </a:rPr>
              <a:t>: “p-functions” and “q-functions” are inverses of each other</a:t>
            </a:r>
            <a:endParaRPr lang="en-US" b="1" dirty="0">
              <a:latin typeface="Courier"/>
              <a:cs typeface="Courier"/>
            </a:endParaRPr>
          </a:p>
        </p:txBody>
      </p:sp>
      <p:sp>
        <p:nvSpPr>
          <p:cNvPr id="13" name="Rectangle 12"/>
          <p:cNvSpPr/>
          <p:nvPr/>
        </p:nvSpPr>
        <p:spPr>
          <a:xfrm>
            <a:off x="777534" y="4698512"/>
            <a:ext cx="7514429" cy="1989476"/>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168149" y="3105896"/>
            <a:ext cx="7136424" cy="474247"/>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4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2" grpId="0"/>
      <p:bldP spid="14" grpId="0"/>
      <p:bldP spid="24" grpId="0"/>
      <p:bldP spid="13"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Binomial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45699"/>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Cumulative distribution function (CDF):</a:t>
            </a:r>
          </a:p>
        </p:txBody>
      </p:sp>
      <p:pic>
        <p:nvPicPr>
          <p:cNvPr id="6" name="Picture 5"/>
          <p:cNvPicPr>
            <a:picLocks noChangeAspect="1"/>
          </p:cNvPicPr>
          <p:nvPr/>
        </p:nvPicPr>
        <p:blipFill>
          <a:blip r:embed="rId4"/>
          <a:stretch>
            <a:fillRect/>
          </a:stretch>
        </p:blipFill>
        <p:spPr>
          <a:xfrm>
            <a:off x="4963020" y="1726112"/>
            <a:ext cx="3413622" cy="3096356"/>
          </a:xfrm>
          <a:prstGeom prst="rect">
            <a:avLst/>
          </a:prstGeom>
        </p:spPr>
      </p:pic>
      <p:pic>
        <p:nvPicPr>
          <p:cNvPr id="7" name="Picture 6"/>
          <p:cNvPicPr>
            <a:picLocks noChangeAspect="1"/>
          </p:cNvPicPr>
          <p:nvPr/>
        </p:nvPicPr>
        <p:blipFill>
          <a:blip r:embed="rId5"/>
          <a:stretch>
            <a:fillRect/>
          </a:stretch>
        </p:blipFill>
        <p:spPr>
          <a:xfrm>
            <a:off x="484188" y="1768919"/>
            <a:ext cx="3265501" cy="2962002"/>
          </a:xfrm>
          <a:prstGeom prst="rect">
            <a:avLst/>
          </a:prstGeom>
        </p:spPr>
      </p:pic>
      <p:sp>
        <p:nvSpPr>
          <p:cNvPr id="9" name="TextBox 8"/>
          <p:cNvSpPr txBox="1"/>
          <p:nvPr/>
        </p:nvSpPr>
        <p:spPr>
          <a:xfrm>
            <a:off x="120745" y="5062681"/>
            <a:ext cx="8943042" cy="1615827"/>
          </a:xfrm>
          <a:prstGeom prst="rect">
            <a:avLst/>
          </a:prstGeom>
          <a:solidFill>
            <a:srgbClr val="000045"/>
          </a:solidFill>
        </p:spPr>
        <p:txBody>
          <a:bodyPr wrap="square" rtlCol="0">
            <a:spAutoFit/>
          </a:bodyPr>
          <a:lstStyle/>
          <a:p>
            <a:r>
              <a:rPr lang="en-US" sz="1100" dirty="0">
                <a:solidFill>
                  <a:srgbClr val="FFFF00"/>
                </a:solidFill>
                <a:latin typeface="Courier"/>
                <a:cs typeface="Courier"/>
              </a:rPr>
              <a:t># Plot the Cumulative Distribution Function:</a:t>
            </a:r>
          </a:p>
          <a:p>
            <a:r>
              <a:rPr lang="en-US" sz="1100" dirty="0" err="1">
                <a:solidFill>
                  <a:schemeClr val="bg1"/>
                </a:solidFill>
                <a:latin typeface="Courier"/>
                <a:cs typeface="Courier"/>
              </a:rPr>
              <a:t>binomial.cdf</a:t>
            </a:r>
            <a:r>
              <a:rPr lang="en-US" sz="1100" dirty="0">
                <a:solidFill>
                  <a:schemeClr val="bg1"/>
                </a:solidFill>
                <a:latin typeface="Courier"/>
                <a:cs typeface="Courier"/>
              </a:rPr>
              <a:t> &lt;- </a:t>
            </a:r>
            <a:r>
              <a:rPr lang="en-US" sz="1100" dirty="0" err="1">
                <a:solidFill>
                  <a:schemeClr val="bg1"/>
                </a:solidFill>
                <a:latin typeface="Courier"/>
                <a:cs typeface="Courier"/>
              </a:rPr>
              <a:t>pbinom</a:t>
            </a:r>
            <a:r>
              <a:rPr lang="en-US" sz="1100" dirty="0">
                <a:solidFill>
                  <a:schemeClr val="bg1"/>
                </a:solidFill>
                <a:latin typeface="Courier"/>
                <a:cs typeface="Courier"/>
              </a:rPr>
              <a:t>(q = 0:20, size = n, </a:t>
            </a:r>
            <a:r>
              <a:rPr lang="en-US" sz="1100" dirty="0" err="1">
                <a:solidFill>
                  <a:schemeClr val="bg1"/>
                </a:solidFill>
                <a:latin typeface="Courier"/>
                <a:cs typeface="Courier"/>
              </a:rPr>
              <a:t>prob</a:t>
            </a:r>
            <a:r>
              <a:rPr lang="en-US" sz="1100" dirty="0">
                <a:solidFill>
                  <a:schemeClr val="bg1"/>
                </a:solidFill>
                <a:latin typeface="Courier"/>
                <a:cs typeface="Courier"/>
              </a:rPr>
              <a:t> = p)</a:t>
            </a:r>
          </a:p>
          <a:p>
            <a:r>
              <a:rPr lang="en-US" sz="1100" dirty="0">
                <a:solidFill>
                  <a:schemeClr val="bg1"/>
                </a:solidFill>
                <a:latin typeface="Courier"/>
                <a:cs typeface="Courier"/>
              </a:rPr>
              <a:t>plot(0:20, </a:t>
            </a:r>
            <a:r>
              <a:rPr lang="en-US" sz="1100" dirty="0" err="1">
                <a:solidFill>
                  <a:schemeClr val="bg1"/>
                </a:solidFill>
                <a:latin typeface="Courier"/>
                <a:cs typeface="Courier"/>
              </a:rPr>
              <a:t>binomial.cdf</a:t>
            </a:r>
            <a:r>
              <a:rPr lang="en-US" sz="1100" dirty="0">
                <a:solidFill>
                  <a:schemeClr val="bg1"/>
                </a:solidFill>
                <a:latin typeface="Courier"/>
                <a:cs typeface="Courier"/>
              </a:rPr>
              <a:t>, </a:t>
            </a:r>
            <a:r>
              <a:rPr lang="en-US" sz="1100" dirty="0" err="1">
                <a:solidFill>
                  <a:schemeClr val="bg1"/>
                </a:solidFill>
                <a:latin typeface="Courier"/>
                <a:cs typeface="Courier"/>
              </a:rPr>
              <a:t>typ</a:t>
            </a:r>
            <a:r>
              <a:rPr lang="en-US" sz="1100" dirty="0">
                <a:solidFill>
                  <a:schemeClr val="bg1"/>
                </a:solidFill>
                <a:latin typeface="Courier"/>
                <a:cs typeface="Courier"/>
              </a:rPr>
              <a:t>="s", main="Binomial CDF", </a:t>
            </a:r>
            <a:r>
              <a:rPr lang="en-US" sz="1100" dirty="0" err="1">
                <a:solidFill>
                  <a:schemeClr val="bg1"/>
                </a:solidFill>
                <a:latin typeface="Courier"/>
                <a:cs typeface="Courier"/>
              </a:rPr>
              <a:t>xlab</a:t>
            </a:r>
            <a:r>
              <a:rPr lang="en-US" sz="1100" dirty="0">
                <a:solidFill>
                  <a:schemeClr val="bg1"/>
                </a:solidFill>
                <a:latin typeface="Courier"/>
                <a:cs typeface="Courier"/>
              </a:rPr>
              <a:t>="#-heads (x)",</a:t>
            </a:r>
            <a:r>
              <a:rPr lang="en-US" sz="1100" dirty="0" err="1">
                <a:solidFill>
                  <a:schemeClr val="bg1"/>
                </a:solidFill>
                <a:latin typeface="Courier"/>
                <a:cs typeface="Courier"/>
              </a:rPr>
              <a:t>ylab</a:t>
            </a:r>
            <a:r>
              <a:rPr lang="en-US" sz="1100" dirty="0">
                <a:solidFill>
                  <a:schemeClr val="bg1"/>
                </a:solidFill>
                <a:latin typeface="Courier"/>
                <a:cs typeface="Courier"/>
              </a:rPr>
              <a:t>="F(x)")</a:t>
            </a:r>
          </a:p>
          <a:p>
            <a:endParaRPr lang="en-US" sz="1100" dirty="0">
              <a:solidFill>
                <a:schemeClr val="bg1"/>
              </a:solidFill>
              <a:latin typeface="Courier"/>
              <a:cs typeface="Courier"/>
            </a:endParaRPr>
          </a:p>
          <a:p>
            <a:r>
              <a:rPr lang="en-US" sz="1100" dirty="0">
                <a:solidFill>
                  <a:srgbClr val="FFFF00"/>
                </a:solidFill>
                <a:latin typeface="Courier"/>
                <a:cs typeface="Courier"/>
              </a:rPr>
              <a:t># Make a prettier CDF plot by getting a big random sample</a:t>
            </a:r>
          </a:p>
          <a:p>
            <a:r>
              <a:rPr lang="en-US" sz="1100" dirty="0">
                <a:solidFill>
                  <a:srgbClr val="FFFF00"/>
                </a:solidFill>
                <a:latin typeface="Courier"/>
                <a:cs typeface="Courier"/>
              </a:rPr>
              <a:t># and plotting the empirical CDF for it:</a:t>
            </a:r>
          </a:p>
          <a:p>
            <a:r>
              <a:rPr lang="en-US" sz="1100" dirty="0" err="1">
                <a:solidFill>
                  <a:schemeClr val="bg1"/>
                </a:solidFill>
                <a:latin typeface="Courier"/>
                <a:cs typeface="Courier"/>
              </a:rPr>
              <a:t>sample.of.binomial</a:t>
            </a:r>
            <a:r>
              <a:rPr lang="en-US" sz="1100" dirty="0">
                <a:solidFill>
                  <a:schemeClr val="bg1"/>
                </a:solidFill>
                <a:latin typeface="Courier"/>
                <a:cs typeface="Courier"/>
              </a:rPr>
              <a:t> &lt;- </a:t>
            </a:r>
            <a:r>
              <a:rPr lang="en-US" sz="1100" dirty="0" err="1">
                <a:solidFill>
                  <a:schemeClr val="bg1"/>
                </a:solidFill>
                <a:latin typeface="Courier"/>
                <a:cs typeface="Courier"/>
              </a:rPr>
              <a:t>rbinom</a:t>
            </a:r>
            <a:r>
              <a:rPr lang="en-US" sz="1100" dirty="0">
                <a:solidFill>
                  <a:schemeClr val="bg1"/>
                </a:solidFill>
                <a:latin typeface="Courier"/>
                <a:cs typeface="Courier"/>
              </a:rPr>
              <a:t>(100000, size = n, </a:t>
            </a:r>
            <a:r>
              <a:rPr lang="en-US" sz="1100" dirty="0" err="1">
                <a:solidFill>
                  <a:schemeClr val="bg1"/>
                </a:solidFill>
                <a:latin typeface="Courier"/>
                <a:cs typeface="Courier"/>
              </a:rPr>
              <a:t>prob</a:t>
            </a:r>
            <a:r>
              <a:rPr lang="en-US" sz="1100" dirty="0">
                <a:solidFill>
                  <a:schemeClr val="bg1"/>
                </a:solidFill>
                <a:latin typeface="Courier"/>
                <a:cs typeface="Courier"/>
              </a:rPr>
              <a:t> = p)</a:t>
            </a:r>
          </a:p>
          <a:p>
            <a:r>
              <a:rPr lang="en-US" sz="1100" dirty="0">
                <a:solidFill>
                  <a:schemeClr val="bg1"/>
                </a:solidFill>
                <a:latin typeface="Courier"/>
                <a:cs typeface="Courier"/>
              </a:rPr>
              <a:t>plot(</a:t>
            </a:r>
            <a:r>
              <a:rPr lang="en-US" sz="1100" dirty="0" err="1">
                <a:solidFill>
                  <a:schemeClr val="bg1"/>
                </a:solidFill>
                <a:latin typeface="Courier"/>
                <a:cs typeface="Courier"/>
              </a:rPr>
              <a:t>ecdf</a:t>
            </a:r>
            <a:r>
              <a:rPr lang="en-US" sz="1100" dirty="0">
                <a:solidFill>
                  <a:schemeClr val="bg1"/>
                </a:solidFill>
                <a:latin typeface="Courier"/>
                <a:cs typeface="Courier"/>
              </a:rPr>
              <a:t>(</a:t>
            </a:r>
            <a:r>
              <a:rPr lang="en-US" sz="1100" dirty="0" err="1">
                <a:solidFill>
                  <a:schemeClr val="bg1"/>
                </a:solidFill>
                <a:latin typeface="Courier"/>
                <a:cs typeface="Courier"/>
              </a:rPr>
              <a:t>sample.of.binomial</a:t>
            </a:r>
            <a:r>
              <a:rPr lang="en-US" sz="1100" dirty="0">
                <a:solidFill>
                  <a:schemeClr val="bg1"/>
                </a:solidFill>
                <a:latin typeface="Courier"/>
                <a:cs typeface="Courier"/>
              </a:rPr>
              <a:t>), main="Binomial CDF from a big random sample", </a:t>
            </a:r>
            <a:r>
              <a:rPr lang="en-US" sz="1100" dirty="0" err="1">
                <a:solidFill>
                  <a:schemeClr val="bg1"/>
                </a:solidFill>
                <a:latin typeface="Courier"/>
                <a:cs typeface="Courier"/>
              </a:rPr>
              <a:t>xlab</a:t>
            </a:r>
            <a:r>
              <a:rPr lang="en-US" sz="1100" dirty="0">
                <a:solidFill>
                  <a:schemeClr val="bg1"/>
                </a:solidFill>
                <a:latin typeface="Courier"/>
                <a:cs typeface="Courier"/>
              </a:rPr>
              <a:t>="#-heads (x)",</a:t>
            </a:r>
          </a:p>
          <a:p>
            <a:r>
              <a:rPr lang="en-US" sz="1100" dirty="0" err="1">
                <a:solidFill>
                  <a:schemeClr val="bg1"/>
                </a:solidFill>
                <a:latin typeface="Courier"/>
                <a:cs typeface="Courier"/>
              </a:rPr>
              <a:t>ylab</a:t>
            </a:r>
            <a:r>
              <a:rPr lang="en-US" sz="1100" dirty="0">
                <a:solidFill>
                  <a:schemeClr val="bg1"/>
                </a:solidFill>
                <a:latin typeface="Courier"/>
                <a:cs typeface="Courier"/>
              </a:rPr>
              <a:t>="F(x)")</a:t>
            </a:r>
          </a:p>
        </p:txBody>
      </p:sp>
    </p:spTree>
    <p:extLst>
      <p:ext uri="{BB962C8B-B14F-4D97-AF65-F5344CB8AC3E}">
        <p14:creationId xmlns:p14="http://schemas.microsoft.com/office/powerpoint/2010/main" val="233614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Example</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3" name="TextBox 2"/>
          <p:cNvSpPr txBox="1"/>
          <p:nvPr/>
        </p:nvSpPr>
        <p:spPr>
          <a:xfrm>
            <a:off x="414669" y="1403681"/>
            <a:ext cx="8379075" cy="1200328"/>
          </a:xfrm>
          <a:prstGeom prst="rect">
            <a:avLst/>
          </a:prstGeom>
          <a:noFill/>
        </p:spPr>
        <p:txBody>
          <a:bodyPr wrap="square" rtlCol="0">
            <a:spAutoFit/>
          </a:bodyPr>
          <a:lstStyle/>
          <a:p>
            <a:r>
              <a:rPr lang="en-US" sz="2400" dirty="0">
                <a:latin typeface="Times New Roman"/>
                <a:cs typeface="Times New Roman"/>
              </a:rPr>
              <a:t>Using data collected by </a:t>
            </a:r>
            <a:r>
              <a:rPr lang="en-US" sz="2400" dirty="0" err="1">
                <a:latin typeface="Times New Roman"/>
                <a:cs typeface="Times New Roman"/>
              </a:rPr>
              <a:t>Besson</a:t>
            </a:r>
            <a:r>
              <a:rPr lang="en-US" sz="2400" dirty="0">
                <a:latin typeface="Times New Roman"/>
                <a:cs typeface="Times New Roman"/>
              </a:rPr>
              <a:t>, </a:t>
            </a:r>
            <a:r>
              <a:rPr lang="en-US" sz="2400" dirty="0" err="1">
                <a:latin typeface="Times New Roman"/>
                <a:cs typeface="Times New Roman"/>
              </a:rPr>
              <a:t>Taroni</a:t>
            </a:r>
            <a:r>
              <a:rPr lang="en-US" sz="2400" dirty="0">
                <a:latin typeface="Times New Roman"/>
                <a:cs typeface="Times New Roman"/>
              </a:rPr>
              <a:t> </a:t>
            </a:r>
            <a:r>
              <a:rPr lang="en-US" sz="2400" i="1" dirty="0">
                <a:latin typeface="Times New Roman"/>
                <a:cs typeface="Times New Roman"/>
              </a:rPr>
              <a:t>et al</a:t>
            </a:r>
            <a:r>
              <a:rPr lang="en-US" sz="2400" dirty="0">
                <a:latin typeface="Times New Roman"/>
                <a:cs typeface="Times New Roman"/>
              </a:rPr>
              <a:t>. suggest that about 36% of bills in general circulation in Europe contain traces of cocaine. </a:t>
            </a:r>
          </a:p>
        </p:txBody>
      </p:sp>
      <p:sp>
        <p:nvSpPr>
          <p:cNvPr id="6" name="TextBox 5"/>
          <p:cNvSpPr txBox="1"/>
          <p:nvPr/>
        </p:nvSpPr>
        <p:spPr>
          <a:xfrm>
            <a:off x="414669" y="2986186"/>
            <a:ext cx="8379075" cy="1938992"/>
          </a:xfrm>
          <a:prstGeom prst="rect">
            <a:avLst/>
          </a:prstGeom>
          <a:noFill/>
        </p:spPr>
        <p:txBody>
          <a:bodyPr wrap="square" rtlCol="0">
            <a:spAutoFit/>
          </a:bodyPr>
          <a:lstStyle/>
          <a:p>
            <a:pPr marL="457200" indent="-457200">
              <a:buAutoNum type="alphaLcPeriod"/>
            </a:pPr>
            <a:r>
              <a:rPr lang="en-US" sz="2000" dirty="0">
                <a:latin typeface="Times New Roman"/>
                <a:cs typeface="Times New Roman"/>
              </a:rPr>
              <a:t>What is the distribution of the number of European bills that contain traces of cocaine in a stack of 50? </a:t>
            </a:r>
          </a:p>
          <a:p>
            <a:pPr marL="457200" indent="-457200">
              <a:buAutoNum type="alphaLcPeriod"/>
            </a:pPr>
            <a:r>
              <a:rPr lang="en-US" sz="2000" dirty="0">
                <a:latin typeface="Times New Roman"/>
                <a:cs typeface="Times New Roman"/>
              </a:rPr>
              <a:t>What is approximate uncertainty in the count?</a:t>
            </a:r>
          </a:p>
          <a:p>
            <a:pPr marL="457200" indent="-457200">
              <a:buAutoNum type="alphaLcPeriod"/>
            </a:pPr>
            <a:r>
              <a:rPr lang="en-US" sz="2000" dirty="0">
                <a:latin typeface="Times New Roman"/>
                <a:cs typeface="Times New Roman"/>
              </a:rPr>
              <a:t>How many contaminated bills do you expect to find?</a:t>
            </a:r>
          </a:p>
          <a:p>
            <a:pPr marL="457200" indent="-457200">
              <a:buAutoNum type="alphaLcPeriod"/>
            </a:pPr>
            <a:r>
              <a:rPr lang="en-US" sz="2000" dirty="0">
                <a:latin typeface="Times New Roman"/>
                <a:cs typeface="Times New Roman"/>
              </a:rPr>
              <a:t>What is the probability of finding between 10 and 20 bills contaminated with cocaine?</a:t>
            </a:r>
          </a:p>
        </p:txBody>
      </p:sp>
    </p:spTree>
    <p:extLst>
      <p:ext uri="{BB962C8B-B14F-4D97-AF65-F5344CB8AC3E}">
        <p14:creationId xmlns:p14="http://schemas.microsoft.com/office/powerpoint/2010/main" val="283941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7" name="TextBox 6"/>
          <p:cNvSpPr txBox="1"/>
          <p:nvPr/>
        </p:nvSpPr>
        <p:spPr>
          <a:xfrm>
            <a:off x="246388" y="1313673"/>
            <a:ext cx="6999296" cy="3970318"/>
          </a:xfrm>
          <a:prstGeom prst="rect">
            <a:avLst/>
          </a:prstGeom>
          <a:solidFill>
            <a:srgbClr val="000045"/>
          </a:solidFill>
        </p:spPr>
        <p:txBody>
          <a:bodyPr wrap="square" rtlCol="0">
            <a:spAutoFit/>
          </a:bodyPr>
          <a:lstStyle/>
          <a:p>
            <a:r>
              <a:rPr lang="en-US" sz="1400" dirty="0">
                <a:solidFill>
                  <a:schemeClr val="bg1"/>
                </a:solidFill>
                <a:latin typeface="Courier"/>
                <a:cs typeface="Courier"/>
              </a:rPr>
              <a:t>p &lt;- 0.36</a:t>
            </a:r>
          </a:p>
          <a:p>
            <a:r>
              <a:rPr lang="en-US" sz="1400" dirty="0">
                <a:solidFill>
                  <a:schemeClr val="bg1"/>
                </a:solidFill>
                <a:latin typeface="Courier"/>
                <a:cs typeface="Courier"/>
              </a:rPr>
              <a:t>n &lt;- 50</a:t>
            </a:r>
          </a:p>
          <a:p>
            <a:endParaRPr lang="en-US" sz="1400" dirty="0">
              <a:solidFill>
                <a:schemeClr val="bg1"/>
              </a:solidFill>
              <a:latin typeface="Courier"/>
              <a:cs typeface="Courier"/>
            </a:endParaRPr>
          </a:p>
          <a:p>
            <a:r>
              <a:rPr lang="en-US" sz="1400" dirty="0">
                <a:solidFill>
                  <a:srgbClr val="FFFF00"/>
                </a:solidFill>
                <a:latin typeface="Courier"/>
                <a:cs typeface="Courier"/>
              </a:rPr>
              <a:t># a.</a:t>
            </a:r>
          </a:p>
          <a:p>
            <a:r>
              <a:rPr lang="en-US" sz="1400" dirty="0">
                <a:solidFill>
                  <a:schemeClr val="bg1"/>
                </a:solidFill>
                <a:latin typeface="Courier"/>
                <a:cs typeface="Courier"/>
              </a:rPr>
              <a:t>x &lt;- </a:t>
            </a:r>
            <a:r>
              <a:rPr lang="en-US" sz="1400" dirty="0" err="1">
                <a:solidFill>
                  <a:schemeClr val="bg1"/>
                </a:solidFill>
                <a:latin typeface="Courier"/>
                <a:cs typeface="Courier"/>
              </a:rPr>
              <a:t>seq</a:t>
            </a:r>
            <a:r>
              <a:rPr lang="en-US" sz="1400" dirty="0">
                <a:solidFill>
                  <a:schemeClr val="bg1"/>
                </a:solidFill>
                <a:latin typeface="Courier"/>
                <a:cs typeface="Courier"/>
              </a:rPr>
              <a:t>(from=0, to=40)</a:t>
            </a:r>
          </a:p>
          <a:p>
            <a:r>
              <a:rPr lang="en-US" sz="1400" dirty="0" err="1">
                <a:solidFill>
                  <a:schemeClr val="bg1"/>
                </a:solidFill>
                <a:latin typeface="Courier"/>
                <a:cs typeface="Courier"/>
              </a:rPr>
              <a:t>pmf</a:t>
            </a:r>
            <a:r>
              <a:rPr lang="en-US" sz="1400" dirty="0">
                <a:solidFill>
                  <a:schemeClr val="bg1"/>
                </a:solidFill>
                <a:latin typeface="Courier"/>
                <a:cs typeface="Courier"/>
              </a:rPr>
              <a:t> &lt;- </a:t>
            </a:r>
            <a:r>
              <a:rPr lang="en-US" sz="1400" dirty="0" err="1">
                <a:solidFill>
                  <a:schemeClr val="bg1"/>
                </a:solidFill>
                <a:latin typeface="Courier"/>
                <a:cs typeface="Courier"/>
              </a:rPr>
              <a:t>dbinom</a:t>
            </a:r>
            <a:r>
              <a:rPr lang="en-US" sz="1400" dirty="0">
                <a:solidFill>
                  <a:schemeClr val="bg1"/>
                </a:solidFill>
                <a:latin typeface="Courier"/>
                <a:cs typeface="Courier"/>
              </a:rPr>
              <a:t>(x, size = n, </a:t>
            </a:r>
            <a:r>
              <a:rPr lang="en-US" sz="1400" dirty="0" err="1">
                <a:solidFill>
                  <a:schemeClr val="bg1"/>
                </a:solidFill>
                <a:latin typeface="Courier"/>
                <a:cs typeface="Courier"/>
              </a:rPr>
              <a:t>prob</a:t>
            </a:r>
            <a:r>
              <a:rPr lang="en-US" sz="1400" dirty="0">
                <a:solidFill>
                  <a:schemeClr val="bg1"/>
                </a:solidFill>
                <a:latin typeface="Courier"/>
                <a:cs typeface="Courier"/>
              </a:rPr>
              <a:t> = p)</a:t>
            </a:r>
          </a:p>
          <a:p>
            <a:r>
              <a:rPr lang="en-US" sz="1400" dirty="0">
                <a:solidFill>
                  <a:schemeClr val="bg1"/>
                </a:solidFill>
                <a:latin typeface="Courier"/>
                <a:cs typeface="Courier"/>
              </a:rPr>
              <a:t>plot(x, </a:t>
            </a:r>
            <a:r>
              <a:rPr lang="en-US" sz="1400" dirty="0" err="1">
                <a:solidFill>
                  <a:schemeClr val="bg1"/>
                </a:solidFill>
                <a:latin typeface="Courier"/>
                <a:cs typeface="Courier"/>
              </a:rPr>
              <a:t>pmf</a:t>
            </a:r>
            <a:r>
              <a:rPr lang="en-US" sz="1400" dirty="0">
                <a:solidFill>
                  <a:schemeClr val="bg1"/>
                </a:solidFill>
                <a:latin typeface="Courier"/>
                <a:cs typeface="Courier"/>
              </a:rPr>
              <a:t>, </a:t>
            </a:r>
            <a:r>
              <a:rPr lang="en-US" sz="1400" dirty="0" err="1">
                <a:solidFill>
                  <a:schemeClr val="bg1"/>
                </a:solidFill>
                <a:latin typeface="Courier"/>
                <a:cs typeface="Courier"/>
              </a:rPr>
              <a:t>typ</a:t>
            </a:r>
            <a:r>
              <a:rPr lang="en-US" sz="1400" dirty="0">
                <a:solidFill>
                  <a:schemeClr val="bg1"/>
                </a:solidFill>
                <a:latin typeface="Courier"/>
                <a:cs typeface="Courier"/>
              </a:rPr>
              <a:t> = "h")</a:t>
            </a:r>
          </a:p>
          <a:p>
            <a:endParaRPr lang="en-US" sz="1400" dirty="0">
              <a:solidFill>
                <a:schemeClr val="bg1"/>
              </a:solidFill>
              <a:latin typeface="Courier"/>
              <a:cs typeface="Courier"/>
            </a:endParaRPr>
          </a:p>
          <a:p>
            <a:r>
              <a:rPr lang="en-US" sz="1400" dirty="0">
                <a:solidFill>
                  <a:srgbClr val="FFFF00"/>
                </a:solidFill>
                <a:latin typeface="Courier"/>
                <a:cs typeface="Courier"/>
              </a:rPr>
              <a:t># b.</a:t>
            </a:r>
          </a:p>
          <a:p>
            <a:r>
              <a:rPr lang="en-US" sz="1400" dirty="0">
                <a:solidFill>
                  <a:schemeClr val="bg1"/>
                </a:solidFill>
                <a:latin typeface="Courier"/>
                <a:cs typeface="Courier"/>
              </a:rPr>
              <a:t>sigma &lt;- </a:t>
            </a:r>
            <a:r>
              <a:rPr lang="en-US" sz="1400" dirty="0" err="1">
                <a:solidFill>
                  <a:schemeClr val="bg1"/>
                </a:solidFill>
                <a:latin typeface="Courier"/>
                <a:cs typeface="Courier"/>
              </a:rPr>
              <a:t>sqrt</a:t>
            </a:r>
            <a:r>
              <a:rPr lang="en-US" sz="1400" dirty="0">
                <a:solidFill>
                  <a:schemeClr val="bg1"/>
                </a:solidFill>
                <a:latin typeface="Courier"/>
                <a:cs typeface="Courier"/>
              </a:rPr>
              <a:t>(n*p*(1-p))</a:t>
            </a:r>
          </a:p>
          <a:p>
            <a:r>
              <a:rPr lang="en-US" sz="1400" dirty="0">
                <a:solidFill>
                  <a:schemeClr val="bg1"/>
                </a:solidFill>
                <a:latin typeface="Courier"/>
                <a:cs typeface="Courier"/>
              </a:rPr>
              <a:t>sigma</a:t>
            </a:r>
          </a:p>
          <a:p>
            <a:endParaRPr lang="en-US" sz="1400" dirty="0">
              <a:solidFill>
                <a:srgbClr val="FFFF00"/>
              </a:solidFill>
              <a:latin typeface="Courier"/>
              <a:cs typeface="Courier"/>
            </a:endParaRPr>
          </a:p>
          <a:p>
            <a:r>
              <a:rPr lang="en-US" sz="1400" dirty="0">
                <a:solidFill>
                  <a:srgbClr val="FFFF00"/>
                </a:solidFill>
                <a:latin typeface="Courier"/>
                <a:cs typeface="Courier"/>
              </a:rPr>
              <a:t># c. </a:t>
            </a:r>
          </a:p>
          <a:p>
            <a:r>
              <a:rPr lang="en-US" sz="1400" dirty="0">
                <a:solidFill>
                  <a:schemeClr val="bg1"/>
                </a:solidFill>
                <a:latin typeface="Courier"/>
                <a:cs typeface="Courier"/>
              </a:rPr>
              <a:t>mu &lt;- n*p</a:t>
            </a:r>
          </a:p>
          <a:p>
            <a:r>
              <a:rPr lang="en-US" sz="1400" dirty="0">
                <a:solidFill>
                  <a:schemeClr val="bg1"/>
                </a:solidFill>
                <a:latin typeface="Courier"/>
                <a:cs typeface="Courier"/>
              </a:rPr>
              <a:t>mu</a:t>
            </a:r>
          </a:p>
          <a:p>
            <a:endParaRPr lang="en-US" sz="1400" dirty="0">
              <a:solidFill>
                <a:schemeClr val="bg1"/>
              </a:solidFill>
              <a:latin typeface="Courier"/>
              <a:cs typeface="Courier"/>
            </a:endParaRPr>
          </a:p>
          <a:p>
            <a:r>
              <a:rPr lang="en-US" sz="1400" dirty="0">
                <a:solidFill>
                  <a:srgbClr val="FFFF00"/>
                </a:solidFill>
                <a:latin typeface="Courier"/>
                <a:cs typeface="Courier"/>
              </a:rPr>
              <a:t># d. </a:t>
            </a:r>
          </a:p>
          <a:p>
            <a:r>
              <a:rPr lang="en-US" sz="1400" dirty="0" err="1">
                <a:solidFill>
                  <a:schemeClr val="bg1"/>
                </a:solidFill>
                <a:latin typeface="Courier"/>
                <a:cs typeface="Courier"/>
              </a:rPr>
              <a:t>pbinom</a:t>
            </a:r>
            <a:r>
              <a:rPr lang="en-US" sz="1400" dirty="0">
                <a:solidFill>
                  <a:schemeClr val="bg1"/>
                </a:solidFill>
                <a:latin typeface="Courier"/>
                <a:cs typeface="Courier"/>
              </a:rPr>
              <a:t>(20, size = n, </a:t>
            </a:r>
            <a:r>
              <a:rPr lang="en-US" sz="1400" dirty="0" err="1">
                <a:solidFill>
                  <a:schemeClr val="bg1"/>
                </a:solidFill>
                <a:latin typeface="Courier"/>
                <a:cs typeface="Courier"/>
              </a:rPr>
              <a:t>prob</a:t>
            </a:r>
            <a:r>
              <a:rPr lang="en-US" sz="1400" dirty="0">
                <a:solidFill>
                  <a:schemeClr val="bg1"/>
                </a:solidFill>
                <a:latin typeface="Courier"/>
                <a:cs typeface="Courier"/>
              </a:rPr>
              <a:t> = p) - </a:t>
            </a:r>
            <a:r>
              <a:rPr lang="en-US" sz="1400" dirty="0" err="1">
                <a:solidFill>
                  <a:schemeClr val="bg1"/>
                </a:solidFill>
                <a:latin typeface="Courier"/>
                <a:cs typeface="Courier"/>
              </a:rPr>
              <a:t>pbinom</a:t>
            </a:r>
            <a:r>
              <a:rPr lang="en-US" sz="1400" dirty="0">
                <a:solidFill>
                  <a:schemeClr val="bg1"/>
                </a:solidFill>
                <a:latin typeface="Courier"/>
                <a:cs typeface="Courier"/>
              </a:rPr>
              <a:t>(10, size = n, </a:t>
            </a:r>
            <a:r>
              <a:rPr lang="en-US" sz="1400" dirty="0" err="1">
                <a:solidFill>
                  <a:schemeClr val="bg1"/>
                </a:solidFill>
                <a:latin typeface="Courier"/>
                <a:cs typeface="Courier"/>
              </a:rPr>
              <a:t>prob</a:t>
            </a:r>
            <a:r>
              <a:rPr lang="en-US" sz="1400" dirty="0">
                <a:solidFill>
                  <a:schemeClr val="bg1"/>
                </a:solidFill>
                <a:latin typeface="Courier"/>
                <a:cs typeface="Courier"/>
              </a:rPr>
              <a:t> = p)</a:t>
            </a:r>
          </a:p>
        </p:txBody>
      </p:sp>
      <p:pic>
        <p:nvPicPr>
          <p:cNvPr id="8" name="Picture 7"/>
          <p:cNvPicPr>
            <a:picLocks noChangeAspect="1"/>
          </p:cNvPicPr>
          <p:nvPr/>
        </p:nvPicPr>
        <p:blipFill rotWithShape="1">
          <a:blip r:embed="rId3"/>
          <a:srcRect l="6224" t="11696" r="5989" b="4093"/>
          <a:stretch/>
        </p:blipFill>
        <p:spPr>
          <a:xfrm>
            <a:off x="4826000" y="748626"/>
            <a:ext cx="4156280" cy="3235159"/>
          </a:xfrm>
          <a:prstGeom prst="rect">
            <a:avLst/>
          </a:prstGeom>
        </p:spPr>
      </p:pic>
    </p:spTree>
    <p:extLst>
      <p:ext uri="{BB962C8B-B14F-4D97-AF65-F5344CB8AC3E}">
        <p14:creationId xmlns:p14="http://schemas.microsoft.com/office/powerpoint/2010/main" val="42895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Probability Mass Function</a:t>
            </a:r>
          </a:p>
        </p:txBody>
      </p:sp>
      <p:pic>
        <p:nvPicPr>
          <p:cNvPr id="6"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6" name="Rectangle 15"/>
          <p:cNvSpPr/>
          <p:nvPr/>
        </p:nvSpPr>
        <p:spPr>
          <a:xfrm>
            <a:off x="0" y="1078882"/>
            <a:ext cx="9144000" cy="954107"/>
          </a:xfrm>
          <a:prstGeom prst="rect">
            <a:avLst/>
          </a:prstGeom>
        </p:spPr>
        <p:txBody>
          <a:bodyPr wrap="square">
            <a:spAutoFit/>
          </a:bodyPr>
          <a:lstStyle/>
          <a:p>
            <a:pPr marL="342900" indent="-342900">
              <a:buFont typeface="Arial"/>
              <a:buChar char="•"/>
            </a:pPr>
            <a:r>
              <a:rPr lang="en-US" sz="2800" dirty="0">
                <a:latin typeface="Times New Roman"/>
                <a:cs typeface="Times New Roman"/>
              </a:rPr>
              <a:t>Probability over a discrete set of outcomes is described by a </a:t>
            </a:r>
            <a:r>
              <a:rPr lang="en-US" sz="2800" b="1" dirty="0">
                <a:latin typeface="Times New Roman"/>
                <a:cs typeface="Times New Roman"/>
              </a:rPr>
              <a:t>probability mass function</a:t>
            </a:r>
            <a:r>
              <a:rPr lang="en-US" sz="2800" dirty="0">
                <a:latin typeface="Times New Roman"/>
                <a:cs typeface="Times New Roman"/>
              </a:rPr>
              <a:t> (</a:t>
            </a:r>
            <a:r>
              <a:rPr lang="en-US" sz="2800" b="1" dirty="0">
                <a:latin typeface="Times New Roman"/>
                <a:cs typeface="Times New Roman"/>
              </a:rPr>
              <a:t>PMF</a:t>
            </a:r>
            <a:r>
              <a:rPr lang="en-US" sz="2800" dirty="0">
                <a:latin typeface="Times New Roman"/>
                <a:cs typeface="Times New Roman"/>
              </a:rPr>
              <a:t>)</a:t>
            </a:r>
          </a:p>
        </p:txBody>
      </p:sp>
      <p:sp>
        <p:nvSpPr>
          <p:cNvPr id="8" name="Rectangle 7"/>
          <p:cNvSpPr/>
          <p:nvPr/>
        </p:nvSpPr>
        <p:spPr>
          <a:xfrm>
            <a:off x="-4716" y="2069298"/>
            <a:ext cx="9144000" cy="954107"/>
          </a:xfrm>
          <a:prstGeom prst="rect">
            <a:avLst/>
          </a:prstGeom>
        </p:spPr>
        <p:txBody>
          <a:bodyPr wrap="square">
            <a:spAutoFit/>
          </a:bodyPr>
          <a:lstStyle/>
          <a:p>
            <a:pPr marL="342900" indent="-342900">
              <a:buFont typeface="Arial"/>
              <a:buChar char="•"/>
            </a:pPr>
            <a:r>
              <a:rPr lang="en-US" sz="2800" dirty="0">
                <a:latin typeface="Times New Roman"/>
                <a:cs typeface="Times New Roman"/>
              </a:rPr>
              <a:t>A PMF can be represented as a </a:t>
            </a:r>
            <a:r>
              <a:rPr lang="en-US" sz="2800" i="1" u="sng" dirty="0">
                <a:latin typeface="Times New Roman"/>
                <a:cs typeface="Times New Roman"/>
              </a:rPr>
              <a:t>table</a:t>
            </a:r>
            <a:r>
              <a:rPr lang="en-US" sz="2800" dirty="0">
                <a:latin typeface="Times New Roman"/>
                <a:cs typeface="Times New Roman"/>
              </a:rPr>
              <a:t> or displayed as a </a:t>
            </a:r>
            <a:r>
              <a:rPr lang="en-US" sz="2800" i="1" u="sng" dirty="0">
                <a:latin typeface="Times New Roman"/>
                <a:cs typeface="Times New Roman"/>
              </a:rPr>
              <a:t>histogram</a:t>
            </a:r>
          </a:p>
        </p:txBody>
      </p:sp>
      <p:pic>
        <p:nvPicPr>
          <p:cNvPr id="9" name="Picture 8"/>
          <p:cNvPicPr>
            <a:picLocks noChangeAspect="1"/>
          </p:cNvPicPr>
          <p:nvPr/>
        </p:nvPicPr>
        <p:blipFill>
          <a:blip r:embed="rId3"/>
          <a:stretch>
            <a:fillRect/>
          </a:stretch>
        </p:blipFill>
        <p:spPr>
          <a:xfrm>
            <a:off x="219303" y="3396883"/>
            <a:ext cx="3744933" cy="328802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423839688"/>
              </p:ext>
            </p:extLst>
          </p:nvPr>
        </p:nvGraphicFramePr>
        <p:xfrm>
          <a:off x="4684076" y="2756091"/>
          <a:ext cx="3666110" cy="2583180"/>
        </p:xfrm>
        <a:graphic>
          <a:graphicData uri="http://schemas.openxmlformats.org/drawingml/2006/table">
            <a:tbl>
              <a:tblPr/>
              <a:tblGrid>
                <a:gridCol w="1924708">
                  <a:extLst>
                    <a:ext uri="{9D8B030D-6E8A-4147-A177-3AD203B41FA5}">
                      <a16:colId xmlns:a16="http://schemas.microsoft.com/office/drawing/2014/main" val="20000"/>
                    </a:ext>
                  </a:extLst>
                </a:gridCol>
                <a:gridCol w="1741402">
                  <a:extLst>
                    <a:ext uri="{9D8B030D-6E8A-4147-A177-3AD203B41FA5}">
                      <a16:colId xmlns:a16="http://schemas.microsoft.com/office/drawing/2014/main" val="20001"/>
                    </a:ext>
                  </a:extLst>
                </a:gridCol>
              </a:tblGrid>
              <a:tr h="190500">
                <a:tc>
                  <a:txBody>
                    <a:bodyPr/>
                    <a:lstStyle/>
                    <a:p>
                      <a:pPr algn="ctr" fontAlgn="b"/>
                      <a:r>
                        <a:rPr lang="en-US" sz="1800" b="0" i="0" u="none" strike="noStrike" dirty="0">
                          <a:solidFill>
                            <a:srgbClr val="000000"/>
                          </a:solidFill>
                          <a:effectLst/>
                          <a:latin typeface="Times New Roman"/>
                          <a:cs typeface="Times New Roman"/>
                        </a:rPr>
                        <a:t>Fiber Color</a:t>
                      </a: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a:cs typeface="Times New Roman"/>
                        </a:rPr>
                        <a:t>Probability</a:t>
                      </a:r>
                    </a:p>
                  </a:txBody>
                  <a:tcPr marL="12700" marR="12700" marT="12700" marB="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800" b="0" i="0" u="none" strike="noStrike" dirty="0">
                          <a:solidFill>
                            <a:srgbClr val="000000"/>
                          </a:solidFill>
                          <a:effectLst/>
                          <a:latin typeface="Times New Roman"/>
                          <a:cs typeface="Times New Roman"/>
                        </a:rPr>
                        <a:t>Black/Grey</a:t>
                      </a:r>
                    </a:p>
                  </a:txBody>
                  <a:tcPr marL="12700" marR="12700" marT="12700" marB="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ctr" fontAlgn="b"/>
                      <a:r>
                        <a:rPr lang="en-US" sz="1800" b="0" i="0" u="none" strike="noStrike">
                          <a:solidFill>
                            <a:srgbClr val="000000"/>
                          </a:solidFill>
                          <a:effectLst/>
                          <a:latin typeface="Times New Roman"/>
                          <a:cs typeface="Times New Roman"/>
                        </a:rPr>
                        <a:t>0.48</a:t>
                      </a:r>
                    </a:p>
                  </a:txBody>
                  <a:tcPr marL="12700" marR="12700" marT="12700"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dirty="0">
                          <a:solidFill>
                            <a:srgbClr val="000000"/>
                          </a:solidFill>
                          <a:effectLst/>
                          <a:latin typeface="Times New Roman"/>
                          <a:cs typeface="Times New Roman"/>
                        </a:rPr>
                        <a:t>Blue</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0.291</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dirty="0">
                          <a:solidFill>
                            <a:srgbClr val="000000"/>
                          </a:solidFill>
                          <a:effectLst/>
                          <a:latin typeface="Times New Roman"/>
                          <a:cs typeface="Times New Roman"/>
                        </a:rPr>
                        <a:t>Red</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0.127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dirty="0">
                          <a:solidFill>
                            <a:srgbClr val="000000"/>
                          </a:solidFill>
                          <a:effectLst/>
                          <a:latin typeface="Times New Roman"/>
                          <a:cs typeface="Times New Roman"/>
                        </a:rPr>
                        <a:t>Orange/Brown</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0.048</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800" b="0" i="0" u="none" strike="noStrike" dirty="0">
                          <a:solidFill>
                            <a:srgbClr val="000000"/>
                          </a:solidFill>
                          <a:effectLst/>
                          <a:latin typeface="Times New Roman"/>
                          <a:cs typeface="Times New Roman"/>
                        </a:rPr>
                        <a:t>Pink/Purple</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0.033</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800" b="0" i="0" u="none" strike="noStrike" dirty="0">
                          <a:solidFill>
                            <a:srgbClr val="000000"/>
                          </a:solidFill>
                          <a:effectLst/>
                          <a:latin typeface="Times New Roman"/>
                          <a:cs typeface="Times New Roman"/>
                        </a:rPr>
                        <a:t>Green</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0.017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800" b="0" i="0" u="none" strike="noStrike" dirty="0">
                          <a:solidFill>
                            <a:srgbClr val="000000"/>
                          </a:solidFill>
                          <a:effectLst/>
                          <a:latin typeface="Times New Roman"/>
                          <a:cs typeface="Times New Roman"/>
                        </a:rPr>
                        <a:t>Yellow</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a:solidFill>
                            <a:srgbClr val="000000"/>
                          </a:solidFill>
                          <a:effectLst/>
                          <a:latin typeface="Times New Roman"/>
                          <a:cs typeface="Times New Roman"/>
                        </a:rPr>
                        <a:t>0.002</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800" b="0" i="0" u="none" strike="noStrike" dirty="0">
                          <a:solidFill>
                            <a:srgbClr val="000000"/>
                          </a:solidFill>
                          <a:effectLst/>
                          <a:latin typeface="Times New Roman"/>
                          <a:cs typeface="Times New Roman"/>
                        </a:rPr>
                        <a:t>Other</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0.002</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bl>
          </a:graphicData>
        </a:graphic>
      </p:graphicFrame>
      <p:sp>
        <p:nvSpPr>
          <p:cNvPr id="11" name="TextBox 10"/>
          <p:cNvSpPr txBox="1"/>
          <p:nvPr/>
        </p:nvSpPr>
        <p:spPr>
          <a:xfrm>
            <a:off x="3970421" y="5566527"/>
            <a:ext cx="5160211" cy="1277273"/>
          </a:xfrm>
          <a:prstGeom prst="rect">
            <a:avLst/>
          </a:prstGeom>
          <a:solidFill>
            <a:srgbClr val="000045"/>
          </a:solidFill>
        </p:spPr>
        <p:txBody>
          <a:bodyPr wrap="square" rtlCol="0">
            <a:spAutoFit/>
          </a:bodyPr>
          <a:lstStyle/>
          <a:p>
            <a:r>
              <a:rPr lang="en-US" sz="1100" dirty="0">
                <a:solidFill>
                  <a:schemeClr val="bg1"/>
                </a:solidFill>
                <a:latin typeface="Courier"/>
                <a:cs typeface="Courier"/>
              </a:rPr>
              <a:t>library(</a:t>
            </a:r>
            <a:r>
              <a:rPr lang="en-US" sz="1100" dirty="0" err="1">
                <a:solidFill>
                  <a:schemeClr val="bg1"/>
                </a:solidFill>
                <a:latin typeface="Courier"/>
                <a:cs typeface="Courier"/>
              </a:rPr>
              <a:t>dafs</a:t>
            </a:r>
            <a:r>
              <a:rPr lang="en-US" sz="1100" dirty="0">
                <a:solidFill>
                  <a:schemeClr val="bg1"/>
                </a:solidFill>
                <a:latin typeface="Courier"/>
                <a:cs typeface="Courier"/>
              </a:rPr>
              <a:t>)</a:t>
            </a:r>
          </a:p>
          <a:p>
            <a:endParaRPr lang="en-US" sz="1100" dirty="0">
              <a:solidFill>
                <a:schemeClr val="bg1"/>
              </a:solidFill>
              <a:latin typeface="Courier"/>
              <a:cs typeface="Courier"/>
            </a:endParaRPr>
          </a:p>
          <a:p>
            <a:r>
              <a:rPr lang="en-US" sz="1100" dirty="0">
                <a:solidFill>
                  <a:schemeClr val="bg1"/>
                </a:solidFill>
                <a:latin typeface="Courier"/>
                <a:cs typeface="Courier"/>
              </a:rPr>
              <a:t>data("</a:t>
            </a:r>
            <a:r>
              <a:rPr lang="en-US" sz="1100" dirty="0" err="1">
                <a:solidFill>
                  <a:schemeClr val="bg1"/>
                </a:solidFill>
                <a:latin typeface="Courier"/>
                <a:cs typeface="Courier"/>
              </a:rPr>
              <a:t>fiber.color.df</a:t>
            </a:r>
            <a:r>
              <a:rPr lang="en-US" sz="1100" dirty="0">
                <a:solidFill>
                  <a:schemeClr val="bg1"/>
                </a:solidFill>
                <a:latin typeface="Courier"/>
                <a:cs typeface="Courier"/>
              </a:rPr>
              <a:t>")</a:t>
            </a:r>
          </a:p>
          <a:p>
            <a:r>
              <a:rPr lang="en-US" sz="1100" dirty="0">
                <a:solidFill>
                  <a:schemeClr val="bg1"/>
                </a:solidFill>
                <a:latin typeface="Courier"/>
                <a:cs typeface="Courier"/>
              </a:rPr>
              <a:t>table(</a:t>
            </a:r>
            <a:r>
              <a:rPr lang="en-US" sz="1100" dirty="0" err="1">
                <a:solidFill>
                  <a:schemeClr val="bg1"/>
                </a:solidFill>
                <a:latin typeface="Courier"/>
                <a:cs typeface="Courier"/>
              </a:rPr>
              <a:t>fiber.color.df</a:t>
            </a:r>
            <a:r>
              <a:rPr lang="en-US" sz="1100" dirty="0">
                <a:solidFill>
                  <a:schemeClr val="bg1"/>
                </a:solidFill>
                <a:latin typeface="Courier"/>
                <a:cs typeface="Courier"/>
              </a:rPr>
              <a:t>)</a:t>
            </a:r>
          </a:p>
          <a:p>
            <a:r>
              <a:rPr lang="en-US" sz="1100" dirty="0" err="1">
                <a:solidFill>
                  <a:schemeClr val="bg1"/>
                </a:solidFill>
                <a:latin typeface="Courier"/>
                <a:cs typeface="Courier"/>
              </a:rPr>
              <a:t>barplot</a:t>
            </a:r>
            <a:r>
              <a:rPr lang="en-US" sz="1100" dirty="0">
                <a:solidFill>
                  <a:schemeClr val="bg1"/>
                </a:solidFill>
                <a:latin typeface="Courier"/>
                <a:cs typeface="Courier"/>
              </a:rPr>
              <a:t>(</a:t>
            </a:r>
            <a:r>
              <a:rPr lang="en-US" sz="1100" dirty="0" err="1">
                <a:solidFill>
                  <a:schemeClr val="bg1"/>
                </a:solidFill>
                <a:latin typeface="Courier"/>
                <a:cs typeface="Courier"/>
              </a:rPr>
              <a:t>fiber.color.df</a:t>
            </a:r>
            <a:r>
              <a:rPr lang="en-US" sz="1100" dirty="0">
                <a:solidFill>
                  <a:schemeClr val="bg1"/>
                </a:solidFill>
                <a:latin typeface="Courier"/>
                <a:cs typeface="Courier"/>
              </a:rPr>
              <a:t>[,3], </a:t>
            </a:r>
            <a:r>
              <a:rPr lang="en-US" sz="1100" dirty="0" err="1">
                <a:solidFill>
                  <a:schemeClr val="bg1"/>
                </a:solidFill>
                <a:latin typeface="Courier"/>
                <a:cs typeface="Courier"/>
              </a:rPr>
              <a:t>names.arg</a:t>
            </a:r>
            <a:r>
              <a:rPr lang="en-US" sz="1100" dirty="0">
                <a:solidFill>
                  <a:schemeClr val="bg1"/>
                </a:solidFill>
                <a:latin typeface="Courier"/>
                <a:cs typeface="Courier"/>
              </a:rPr>
              <a:t> = </a:t>
            </a:r>
            <a:r>
              <a:rPr lang="en-US" sz="1100" dirty="0" err="1">
                <a:solidFill>
                  <a:schemeClr val="bg1"/>
                </a:solidFill>
                <a:latin typeface="Courier"/>
                <a:cs typeface="Courier"/>
              </a:rPr>
              <a:t>fiber.color.df</a:t>
            </a:r>
            <a:r>
              <a:rPr lang="en-US" sz="1100" dirty="0">
                <a:solidFill>
                  <a:schemeClr val="bg1"/>
                </a:solidFill>
                <a:latin typeface="Courier"/>
                <a:cs typeface="Courier"/>
              </a:rPr>
              <a:t>[,1], </a:t>
            </a:r>
          </a:p>
          <a:p>
            <a:r>
              <a:rPr lang="en-US" sz="1100" dirty="0">
                <a:solidFill>
                  <a:schemeClr val="bg1"/>
                </a:solidFill>
                <a:latin typeface="Courier"/>
                <a:cs typeface="Courier"/>
              </a:rPr>
              <a:t>        </a:t>
            </a:r>
            <a:r>
              <a:rPr lang="en-US" sz="1100" dirty="0" err="1">
                <a:solidFill>
                  <a:schemeClr val="bg1"/>
                </a:solidFill>
                <a:latin typeface="Courier"/>
                <a:cs typeface="Courier"/>
              </a:rPr>
              <a:t>las</a:t>
            </a:r>
            <a:r>
              <a:rPr lang="en-US" sz="1100" dirty="0">
                <a:solidFill>
                  <a:schemeClr val="bg1"/>
                </a:solidFill>
                <a:latin typeface="Courier"/>
                <a:cs typeface="Courier"/>
              </a:rPr>
              <a:t>=3, </a:t>
            </a:r>
            <a:r>
              <a:rPr lang="en-US" sz="1100" dirty="0" err="1">
                <a:solidFill>
                  <a:schemeClr val="bg1"/>
                </a:solidFill>
                <a:latin typeface="Courier"/>
                <a:cs typeface="Courier"/>
              </a:rPr>
              <a:t>ylab</a:t>
            </a:r>
            <a:r>
              <a:rPr lang="en-US" sz="1100" dirty="0">
                <a:solidFill>
                  <a:schemeClr val="bg1"/>
                </a:solidFill>
                <a:latin typeface="Courier"/>
                <a:cs typeface="Courier"/>
              </a:rPr>
              <a:t> = "Counts", </a:t>
            </a:r>
            <a:r>
              <a:rPr lang="en-US" sz="1100" dirty="0" err="1">
                <a:solidFill>
                  <a:schemeClr val="bg1"/>
                </a:solidFill>
                <a:latin typeface="Courier"/>
                <a:cs typeface="Courier"/>
              </a:rPr>
              <a:t>xlab</a:t>
            </a:r>
            <a:r>
              <a:rPr lang="en-US" sz="1100" dirty="0">
                <a:solidFill>
                  <a:schemeClr val="bg1"/>
                </a:solidFill>
                <a:latin typeface="Courier"/>
                <a:cs typeface="Courier"/>
              </a:rPr>
              <a:t>="", </a:t>
            </a:r>
          </a:p>
          <a:p>
            <a:r>
              <a:rPr lang="en-US" sz="1100" dirty="0">
                <a:solidFill>
                  <a:schemeClr val="bg1"/>
                </a:solidFill>
                <a:latin typeface="Courier"/>
                <a:cs typeface="Courier"/>
              </a:rPr>
              <a:t>        main="Colors of Fibers Found in Human Hair")</a:t>
            </a:r>
          </a:p>
        </p:txBody>
      </p:sp>
    </p:spTree>
    <p:extLst>
      <p:ext uri="{BB962C8B-B14F-4D97-AF65-F5344CB8AC3E}">
        <p14:creationId xmlns:p14="http://schemas.microsoft.com/office/powerpoint/2010/main" val="414629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Poisson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162266"/>
            <a:ext cx="9144000" cy="2185213"/>
          </a:xfrm>
          <a:prstGeom prst="rect">
            <a:avLst/>
          </a:prstGeom>
        </p:spPr>
        <p:txBody>
          <a:bodyPr wrap="square" anchor="t">
            <a:spAutoFit/>
          </a:bodyPr>
          <a:lstStyle/>
          <a:p>
            <a:pPr marL="342900" indent="-342900">
              <a:buFont typeface="Arial"/>
              <a:buChar char="•"/>
            </a:pPr>
            <a:r>
              <a:rPr lang="en-US" sz="2800" dirty="0">
                <a:latin typeface="Times New Roman"/>
                <a:cs typeface="Times New Roman"/>
              </a:rPr>
              <a:t>Poisson PMF: You don’t know how many times you are going to “flip the coin” but you do know on average how </a:t>
            </a:r>
            <a:r>
              <a:rPr lang="en-US" sz="2800">
                <a:latin typeface="Times New Roman"/>
                <a:cs typeface="Times New Roman"/>
              </a:rPr>
              <a:t>many “heads” you get  </a:t>
            </a:r>
            <a:endParaRPr lang="en-US" sz="2800">
              <a:latin typeface="Symbol" charset="2"/>
              <a:cs typeface="Times New Roman"/>
              <a:sym typeface="Symbol"/>
            </a:endParaRPr>
          </a:p>
          <a:p>
            <a:pPr marL="800100" lvl="1" indent="-342900">
              <a:buFont typeface="Arial"/>
              <a:buChar char="•"/>
            </a:pPr>
            <a:r>
              <a:rPr lang="en-US" sz="2400">
                <a:latin typeface="Times New Roman"/>
                <a:cs typeface="Times New Roman"/>
              </a:rPr>
              <a:t>    is the mean rate for occurrence of an “event”, “success” or </a:t>
            </a:r>
            <a:r>
              <a:rPr lang="en-US" sz="2400" dirty="0">
                <a:latin typeface="Times New Roman"/>
                <a:cs typeface="Times New Roman"/>
              </a:rPr>
              <a:t>“head”</a:t>
            </a:r>
            <a:r>
              <a:rPr lang="en-US" sz="2800" dirty="0">
                <a:latin typeface="Times New Roman"/>
                <a:cs typeface="Times New Roman"/>
              </a:rPr>
              <a:t>.</a:t>
            </a:r>
          </a:p>
        </p:txBody>
      </p:sp>
      <p:sp>
        <p:nvSpPr>
          <p:cNvPr id="9" name="Rectangle 8"/>
          <p:cNvSpPr/>
          <p:nvPr/>
        </p:nvSpPr>
        <p:spPr>
          <a:xfrm>
            <a:off x="152400" y="5415320"/>
            <a:ext cx="8816478"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Number of “events”, “successes”, “heads” (etc.) is </a:t>
            </a:r>
            <a:r>
              <a:rPr lang="en-US" sz="2800" i="1" dirty="0">
                <a:latin typeface="Times New Roman"/>
                <a:cs typeface="Times New Roman"/>
              </a:rPr>
              <a:t>x</a:t>
            </a:r>
          </a:p>
        </p:txBody>
      </p:sp>
      <p:sp>
        <p:nvSpPr>
          <p:cNvPr id="10" name="Rectangle 9"/>
          <p:cNvSpPr/>
          <p:nvPr/>
        </p:nvSpPr>
        <p:spPr>
          <a:xfrm>
            <a:off x="152400" y="4581418"/>
            <a:ext cx="8816478" cy="461665"/>
          </a:xfrm>
          <a:prstGeom prst="rect">
            <a:avLst/>
          </a:prstGeom>
        </p:spPr>
        <p:txBody>
          <a:bodyPr wrap="square" anchor="t">
            <a:spAutoFit/>
          </a:bodyPr>
          <a:lstStyle/>
          <a:p>
            <a:pPr marL="800100" lvl="1" indent="-342900">
              <a:buFont typeface="Arial"/>
              <a:buChar char="•"/>
            </a:pPr>
            <a:r>
              <a:rPr lang="en-US" sz="2400">
                <a:latin typeface="Times New Roman"/>
                <a:cs typeface="Times New Roman"/>
              </a:rPr>
              <a:t>Say on average you get 100 texts in a day. Then   </a:t>
            </a:r>
            <a:r>
              <a:rPr lang="en-US" sz="2400" dirty="0">
                <a:latin typeface="Symbol"/>
                <a:cs typeface="Symbol" charset="2"/>
                <a:sym typeface="Symbol"/>
              </a:rPr>
              <a:t> </a:t>
            </a:r>
            <a:r>
              <a:rPr lang="en-US" sz="2400" dirty="0">
                <a:latin typeface="Times New Roman"/>
                <a:cs typeface="Times New Roman"/>
              </a:rPr>
              <a:t>= 100.</a:t>
            </a:r>
          </a:p>
        </p:txBody>
      </p:sp>
      <p:pic>
        <p:nvPicPr>
          <p:cNvPr id="2" name="Picture 1"/>
          <p:cNvPicPr>
            <a:picLocks noChangeAspect="1"/>
          </p:cNvPicPr>
          <p:nvPr/>
        </p:nvPicPr>
        <p:blipFill>
          <a:blip r:embed="rId4"/>
          <a:stretch>
            <a:fillRect/>
          </a:stretch>
        </p:blipFill>
        <p:spPr>
          <a:xfrm>
            <a:off x="3245967" y="3409111"/>
            <a:ext cx="2446806" cy="792488"/>
          </a:xfrm>
          <a:prstGeom prst="rect">
            <a:avLst/>
          </a:prstGeom>
        </p:spPr>
      </p:pic>
      <p:sp>
        <p:nvSpPr>
          <p:cNvPr id="3" name="Rectangle 2"/>
          <p:cNvSpPr/>
          <p:nvPr/>
        </p:nvSpPr>
        <p:spPr>
          <a:xfrm>
            <a:off x="1013567" y="5979651"/>
            <a:ext cx="7819989" cy="646331"/>
          </a:xfrm>
          <a:prstGeom prst="rect">
            <a:avLst/>
          </a:prstGeom>
        </p:spPr>
        <p:txBody>
          <a:bodyPr wrap="square">
            <a:spAutoFit/>
          </a:bodyPr>
          <a:lstStyle/>
          <a:p>
            <a:r>
              <a:rPr lang="en-US" b="1" dirty="0">
                <a:latin typeface="Times New Roman"/>
                <a:cs typeface="Times New Roman"/>
              </a:rPr>
              <a:t>*NOTE</a:t>
            </a:r>
            <a:r>
              <a:rPr lang="en-US" dirty="0">
                <a:latin typeface="Times New Roman"/>
                <a:cs typeface="Times New Roman"/>
              </a:rPr>
              <a:t>: The is no upper limit on “events” that can occur in an experiment, unlike for the binomial, where the upper limit of “successes” (“events”) is </a:t>
            </a:r>
            <a:r>
              <a:rPr lang="en-US" i="1" dirty="0">
                <a:latin typeface="Times New Roman"/>
                <a:cs typeface="Times New Roman"/>
              </a:rPr>
              <a:t>n</a:t>
            </a:r>
            <a:r>
              <a:rPr lang="en-US" dirty="0">
                <a:latin typeface="Times New Roman"/>
                <a:cs typeface="Times New Roman"/>
              </a:rPr>
              <a:t>.</a:t>
            </a:r>
            <a:endParaRPr lang="en-US" dirty="0"/>
          </a:p>
        </p:txBody>
      </p:sp>
      <p:sp>
        <p:nvSpPr>
          <p:cNvPr id="11" name="Rectangle 10"/>
          <p:cNvSpPr/>
          <p:nvPr/>
        </p:nvSpPr>
        <p:spPr>
          <a:xfrm>
            <a:off x="3099722" y="3344929"/>
            <a:ext cx="2687492" cy="936819"/>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250A3776-A67D-4BCC-93DE-5291B1D6ABF2}"/>
              </a:ext>
            </a:extLst>
          </p:cNvPr>
          <p:cNvPicPr>
            <a:picLocks noChangeAspect="1"/>
          </p:cNvPicPr>
          <p:nvPr/>
        </p:nvPicPr>
        <p:blipFill>
          <a:blip r:embed="rId5"/>
          <a:stretch>
            <a:fillRect/>
          </a:stretch>
        </p:blipFill>
        <p:spPr>
          <a:xfrm>
            <a:off x="3704438" y="2140093"/>
            <a:ext cx="179637" cy="291813"/>
          </a:xfrm>
          <a:prstGeom prst="rect">
            <a:avLst/>
          </a:prstGeom>
        </p:spPr>
      </p:pic>
      <p:pic>
        <p:nvPicPr>
          <p:cNvPr id="12" name="Picture 6">
            <a:extLst>
              <a:ext uri="{FF2B5EF4-FFF2-40B4-BE49-F238E27FC236}">
                <a16:creationId xmlns:a16="http://schemas.microsoft.com/office/drawing/2014/main" id="{A738D7C1-01C5-4277-BC5D-04CE24008C90}"/>
              </a:ext>
            </a:extLst>
          </p:cNvPr>
          <p:cNvPicPr>
            <a:picLocks noChangeAspect="1"/>
          </p:cNvPicPr>
          <p:nvPr/>
        </p:nvPicPr>
        <p:blipFill>
          <a:blip r:embed="rId5"/>
          <a:stretch>
            <a:fillRect/>
          </a:stretch>
        </p:blipFill>
        <p:spPr>
          <a:xfrm>
            <a:off x="920933" y="2511646"/>
            <a:ext cx="179637" cy="291813"/>
          </a:xfrm>
          <a:prstGeom prst="rect">
            <a:avLst/>
          </a:prstGeom>
        </p:spPr>
      </p:pic>
      <p:pic>
        <p:nvPicPr>
          <p:cNvPr id="13" name="Picture 6">
            <a:extLst>
              <a:ext uri="{FF2B5EF4-FFF2-40B4-BE49-F238E27FC236}">
                <a16:creationId xmlns:a16="http://schemas.microsoft.com/office/drawing/2014/main" id="{5F9078B4-E22F-4C23-A1D1-59418063E423}"/>
              </a:ext>
            </a:extLst>
          </p:cNvPr>
          <p:cNvPicPr>
            <a:picLocks noChangeAspect="1"/>
          </p:cNvPicPr>
          <p:nvPr/>
        </p:nvPicPr>
        <p:blipFill>
          <a:blip r:embed="rId5"/>
          <a:stretch>
            <a:fillRect/>
          </a:stretch>
        </p:blipFill>
        <p:spPr>
          <a:xfrm>
            <a:off x="6966552" y="4659100"/>
            <a:ext cx="179637" cy="291813"/>
          </a:xfrm>
          <a:prstGeom prst="rect">
            <a:avLst/>
          </a:prstGeom>
        </p:spPr>
      </p:pic>
    </p:spTree>
    <p:extLst>
      <p:ext uri="{BB962C8B-B14F-4D97-AF65-F5344CB8AC3E}">
        <p14:creationId xmlns:p14="http://schemas.microsoft.com/office/powerpoint/2010/main" val="11272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Poisson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8" name="Rectangle 7"/>
          <p:cNvSpPr/>
          <p:nvPr/>
        </p:nvSpPr>
        <p:spPr>
          <a:xfrm>
            <a:off x="180946" y="1317042"/>
            <a:ext cx="3954162" cy="461665"/>
          </a:xfrm>
          <a:prstGeom prst="rect">
            <a:avLst/>
          </a:prstGeom>
        </p:spPr>
        <p:txBody>
          <a:bodyPr wrap="square">
            <a:spAutoFit/>
          </a:bodyPr>
          <a:lstStyle/>
          <a:p>
            <a:pPr marL="342900" indent="-342900">
              <a:buFont typeface="Arial"/>
              <a:buChar char="•"/>
            </a:pPr>
            <a:r>
              <a:rPr lang="en-US" sz="2400" dirty="0">
                <a:latin typeface="Times New Roman"/>
                <a:cs typeface="Times New Roman"/>
              </a:rPr>
              <a:t>Mean: </a:t>
            </a:r>
          </a:p>
        </p:txBody>
      </p:sp>
      <p:pic>
        <p:nvPicPr>
          <p:cNvPr id="3" name="Picture 2"/>
          <p:cNvPicPr>
            <a:picLocks noChangeAspect="1"/>
          </p:cNvPicPr>
          <p:nvPr/>
        </p:nvPicPr>
        <p:blipFill>
          <a:blip r:embed="rId4"/>
          <a:stretch>
            <a:fillRect/>
          </a:stretch>
        </p:blipFill>
        <p:spPr>
          <a:xfrm>
            <a:off x="1623429" y="1374118"/>
            <a:ext cx="1230726" cy="350120"/>
          </a:xfrm>
          <a:prstGeom prst="rect">
            <a:avLst/>
          </a:prstGeom>
        </p:spPr>
      </p:pic>
      <p:pic>
        <p:nvPicPr>
          <p:cNvPr id="7" name="Picture 6"/>
          <p:cNvPicPr>
            <a:picLocks noChangeAspect="1"/>
          </p:cNvPicPr>
          <p:nvPr/>
        </p:nvPicPr>
        <p:blipFill>
          <a:blip r:embed="rId5"/>
          <a:stretch>
            <a:fillRect/>
          </a:stretch>
        </p:blipFill>
        <p:spPr>
          <a:xfrm>
            <a:off x="2598498" y="2358598"/>
            <a:ext cx="3946015" cy="3579267"/>
          </a:xfrm>
          <a:prstGeom prst="rect">
            <a:avLst/>
          </a:prstGeom>
        </p:spPr>
      </p:pic>
      <p:sp>
        <p:nvSpPr>
          <p:cNvPr id="17" name="Rectangle 16"/>
          <p:cNvSpPr/>
          <p:nvPr/>
        </p:nvSpPr>
        <p:spPr>
          <a:xfrm>
            <a:off x="180946" y="1837790"/>
            <a:ext cx="3954162" cy="461665"/>
          </a:xfrm>
          <a:prstGeom prst="rect">
            <a:avLst/>
          </a:prstGeom>
        </p:spPr>
        <p:txBody>
          <a:bodyPr wrap="square">
            <a:spAutoFit/>
          </a:bodyPr>
          <a:lstStyle/>
          <a:p>
            <a:pPr marL="342900" indent="-342900">
              <a:buFont typeface="Arial"/>
              <a:buChar char="•"/>
            </a:pPr>
            <a:r>
              <a:rPr lang="en-US" sz="2400" dirty="0">
                <a:latin typeface="Times New Roman"/>
                <a:cs typeface="Times New Roman"/>
              </a:rPr>
              <a:t>Variance:</a:t>
            </a:r>
          </a:p>
        </p:txBody>
      </p:sp>
      <p:pic>
        <p:nvPicPr>
          <p:cNvPr id="19" name="Picture 18"/>
          <p:cNvPicPr>
            <a:picLocks noChangeAspect="1"/>
          </p:cNvPicPr>
          <p:nvPr/>
        </p:nvPicPr>
        <p:blipFill>
          <a:blip r:embed="rId6"/>
          <a:stretch>
            <a:fillRect/>
          </a:stretch>
        </p:blipFill>
        <p:spPr>
          <a:xfrm>
            <a:off x="1880302" y="1809251"/>
            <a:ext cx="1373435" cy="489659"/>
          </a:xfrm>
          <a:prstGeom prst="rect">
            <a:avLst/>
          </a:prstGeom>
        </p:spPr>
      </p:pic>
      <p:pic>
        <p:nvPicPr>
          <p:cNvPr id="20" name="Picture 19"/>
          <p:cNvPicPr>
            <a:picLocks noChangeAspect="1"/>
          </p:cNvPicPr>
          <p:nvPr/>
        </p:nvPicPr>
        <p:blipFill>
          <a:blip r:embed="rId7"/>
          <a:stretch>
            <a:fillRect/>
          </a:stretch>
        </p:blipFill>
        <p:spPr>
          <a:xfrm>
            <a:off x="3360875" y="6011441"/>
            <a:ext cx="2606904" cy="679324"/>
          </a:xfrm>
          <a:prstGeom prst="rect">
            <a:avLst/>
          </a:prstGeom>
        </p:spPr>
      </p:pic>
      <p:sp>
        <p:nvSpPr>
          <p:cNvPr id="13" name="Rectangle 12"/>
          <p:cNvSpPr/>
          <p:nvPr/>
        </p:nvSpPr>
        <p:spPr>
          <a:xfrm>
            <a:off x="209488" y="1302265"/>
            <a:ext cx="3208956" cy="1064740"/>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5" descr="A picture containing drawing, table&#10;&#10;Description generated with very high confidence">
            <a:extLst>
              <a:ext uri="{FF2B5EF4-FFF2-40B4-BE49-F238E27FC236}">
                <a16:creationId xmlns:a16="http://schemas.microsoft.com/office/drawing/2014/main" id="{A60CA0F6-A049-4FDA-8B4D-5BCBF465A5F2}"/>
              </a:ext>
            </a:extLst>
          </p:cNvPr>
          <p:cNvPicPr>
            <a:picLocks noChangeAspect="1"/>
          </p:cNvPicPr>
          <p:nvPr/>
        </p:nvPicPr>
        <p:blipFill>
          <a:blip r:embed="rId8"/>
          <a:stretch>
            <a:fillRect/>
          </a:stretch>
        </p:blipFill>
        <p:spPr>
          <a:xfrm>
            <a:off x="5252013" y="3002855"/>
            <a:ext cx="1020435" cy="241432"/>
          </a:xfrm>
          <a:prstGeom prst="rect">
            <a:avLst/>
          </a:prstGeom>
        </p:spPr>
      </p:pic>
    </p:spTree>
    <p:extLst>
      <p:ext uri="{BB962C8B-B14F-4D97-AF65-F5344CB8AC3E}">
        <p14:creationId xmlns:p14="http://schemas.microsoft.com/office/powerpoint/2010/main" val="390609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Poisson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45699"/>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Cumulative distribution function (CDF):</a:t>
            </a:r>
          </a:p>
        </p:txBody>
      </p:sp>
      <p:pic>
        <p:nvPicPr>
          <p:cNvPr id="2" name="Picture 1"/>
          <p:cNvPicPr>
            <a:picLocks noChangeAspect="1"/>
          </p:cNvPicPr>
          <p:nvPr/>
        </p:nvPicPr>
        <p:blipFill rotWithShape="1">
          <a:blip r:embed="rId4"/>
          <a:srcRect r="63450"/>
          <a:stretch/>
        </p:blipFill>
        <p:spPr>
          <a:xfrm>
            <a:off x="355751" y="1817280"/>
            <a:ext cx="2905267" cy="813450"/>
          </a:xfrm>
          <a:prstGeom prst="rect">
            <a:avLst/>
          </a:prstGeom>
        </p:spPr>
      </p:pic>
      <p:sp>
        <p:nvSpPr>
          <p:cNvPr id="10" name="TextBox 9"/>
          <p:cNvSpPr txBox="1"/>
          <p:nvPr/>
        </p:nvSpPr>
        <p:spPr>
          <a:xfrm>
            <a:off x="3432270" y="1954415"/>
            <a:ext cx="4986762" cy="461665"/>
          </a:xfrm>
          <a:prstGeom prst="rect">
            <a:avLst/>
          </a:prstGeom>
          <a:noFill/>
        </p:spPr>
        <p:txBody>
          <a:bodyPr wrap="none" rtlCol="0">
            <a:spAutoFit/>
          </a:bodyPr>
          <a:lstStyle/>
          <a:p>
            <a:r>
              <a:rPr lang="en-US" sz="2400" b="1" dirty="0" err="1">
                <a:latin typeface="Courier"/>
                <a:cs typeface="Courier"/>
              </a:rPr>
              <a:t>ppois</a:t>
            </a:r>
            <a:r>
              <a:rPr lang="en-US" sz="2400" b="1" dirty="0">
                <a:latin typeface="Courier"/>
                <a:cs typeface="Courier"/>
              </a:rPr>
              <a:t>(</a:t>
            </a:r>
            <a:r>
              <a:rPr lang="tr-TR" sz="2400" b="1" dirty="0" err="1">
                <a:latin typeface="Courier"/>
                <a:cs typeface="Courier"/>
              </a:rPr>
              <a:t>q</a:t>
            </a:r>
            <a:r>
              <a:rPr lang="tr-TR" sz="2400" b="1" dirty="0">
                <a:latin typeface="Courier"/>
                <a:cs typeface="Courier"/>
              </a:rPr>
              <a:t> = x, </a:t>
            </a:r>
            <a:r>
              <a:rPr lang="tr-TR" sz="2400" b="1" dirty="0" err="1">
                <a:latin typeface="Courier"/>
                <a:cs typeface="Courier"/>
              </a:rPr>
              <a:t>lambda</a:t>
            </a:r>
            <a:r>
              <a:rPr lang="tr-TR" sz="2400" b="1" dirty="0">
                <a:latin typeface="Courier"/>
                <a:cs typeface="Courier"/>
              </a:rPr>
              <a:t> = lam</a:t>
            </a:r>
            <a:r>
              <a:rPr lang="en-US" sz="2400" b="1" dirty="0">
                <a:latin typeface="Courier"/>
                <a:cs typeface="Courier"/>
              </a:rPr>
              <a:t>)</a:t>
            </a:r>
          </a:p>
        </p:txBody>
      </p:sp>
      <p:pic>
        <p:nvPicPr>
          <p:cNvPr id="6" name="Picture 5"/>
          <p:cNvPicPr>
            <a:picLocks noChangeAspect="1"/>
          </p:cNvPicPr>
          <p:nvPr/>
        </p:nvPicPr>
        <p:blipFill>
          <a:blip r:embed="rId5"/>
          <a:stretch>
            <a:fillRect/>
          </a:stretch>
        </p:blipFill>
        <p:spPr>
          <a:xfrm>
            <a:off x="213040" y="2753902"/>
            <a:ext cx="4168085" cy="3780699"/>
          </a:xfrm>
          <a:prstGeom prst="rect">
            <a:avLst/>
          </a:prstGeom>
        </p:spPr>
      </p:pic>
      <p:pic>
        <p:nvPicPr>
          <p:cNvPr id="7" name="Picture 6"/>
          <p:cNvPicPr>
            <a:picLocks noChangeAspect="1"/>
          </p:cNvPicPr>
          <p:nvPr/>
        </p:nvPicPr>
        <p:blipFill>
          <a:blip r:embed="rId6"/>
          <a:stretch>
            <a:fillRect/>
          </a:stretch>
        </p:blipFill>
        <p:spPr>
          <a:xfrm>
            <a:off x="4438209" y="2753902"/>
            <a:ext cx="4353608" cy="3948979"/>
          </a:xfrm>
          <a:prstGeom prst="rect">
            <a:avLst/>
          </a:prstGeom>
        </p:spPr>
      </p:pic>
      <p:sp>
        <p:nvSpPr>
          <p:cNvPr id="9" name="Rectangle 8"/>
          <p:cNvSpPr/>
          <p:nvPr/>
        </p:nvSpPr>
        <p:spPr>
          <a:xfrm>
            <a:off x="209488" y="1758777"/>
            <a:ext cx="8209544" cy="97904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39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Example</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2" name="Rectangle 1"/>
          <p:cNvSpPr/>
          <p:nvPr/>
        </p:nvSpPr>
        <p:spPr>
          <a:xfrm>
            <a:off x="294104" y="1131069"/>
            <a:ext cx="8392695" cy="3046988"/>
          </a:xfrm>
          <a:prstGeom prst="rect">
            <a:avLst/>
          </a:prstGeom>
        </p:spPr>
        <p:txBody>
          <a:bodyPr wrap="square">
            <a:spAutoFit/>
          </a:bodyPr>
          <a:lstStyle/>
          <a:p>
            <a:r>
              <a:rPr lang="en-US" sz="2400" dirty="0">
                <a:latin typeface="Times New Roman"/>
                <a:cs typeface="Times New Roman"/>
              </a:rPr>
              <a:t>A certain “user” of a social media site (may be a bot) posts at an average rate of about 4 per hour.</a:t>
            </a:r>
          </a:p>
          <a:p>
            <a:endParaRPr lang="en-US" sz="2400" dirty="0">
              <a:latin typeface="Times New Roman"/>
              <a:cs typeface="Times New Roman"/>
            </a:endParaRPr>
          </a:p>
          <a:p>
            <a:pPr marL="457200" indent="-457200">
              <a:buAutoNum type="alphaLcPeriod"/>
            </a:pPr>
            <a:r>
              <a:rPr lang="en-US" sz="2000" dirty="0">
                <a:latin typeface="Times New Roman"/>
                <a:cs typeface="Times New Roman"/>
              </a:rPr>
              <a:t>What is the probability that more than 8 posts will be put up in the next hour?</a:t>
            </a:r>
          </a:p>
          <a:p>
            <a:pPr marL="457200" indent="-457200">
              <a:buAutoNum type="alphaLcPeriod"/>
            </a:pPr>
            <a:endParaRPr lang="en-US" sz="2000" dirty="0">
              <a:latin typeface="Times New Roman"/>
              <a:cs typeface="Times New Roman"/>
            </a:endParaRPr>
          </a:p>
          <a:p>
            <a:pPr marL="457200" indent="-457200">
              <a:buAutoNum type="alphaLcPeriod"/>
            </a:pPr>
            <a:r>
              <a:rPr lang="en-US" sz="2000" dirty="0">
                <a:latin typeface="Times New Roman"/>
                <a:cs typeface="Times New Roman"/>
              </a:rPr>
              <a:t>About how many posts can be expected in 24 hours?</a:t>
            </a:r>
          </a:p>
          <a:p>
            <a:pPr marL="457200" indent="-457200">
              <a:buAutoNum type="alphaLcPeriod"/>
            </a:pPr>
            <a:endParaRPr lang="en-US" sz="2000" dirty="0">
              <a:latin typeface="Times New Roman"/>
              <a:cs typeface="Times New Roman"/>
            </a:endParaRPr>
          </a:p>
          <a:p>
            <a:pPr marL="457200" indent="-457200">
              <a:buAutoNum type="alphaLcPeriod"/>
            </a:pPr>
            <a:r>
              <a:rPr lang="en-US" sz="2000" dirty="0">
                <a:latin typeface="Times New Roman"/>
                <a:cs typeface="Times New Roman"/>
              </a:rPr>
              <a:t>What is the probability of between 50 and 100 posts appearing in 24 hours?</a:t>
            </a:r>
          </a:p>
        </p:txBody>
      </p:sp>
      <p:sp>
        <p:nvSpPr>
          <p:cNvPr id="6" name="TextBox 5"/>
          <p:cNvSpPr txBox="1"/>
          <p:nvPr/>
        </p:nvSpPr>
        <p:spPr>
          <a:xfrm>
            <a:off x="1604208" y="4171086"/>
            <a:ext cx="5725546" cy="1200329"/>
          </a:xfrm>
          <a:prstGeom prst="rect">
            <a:avLst/>
          </a:prstGeom>
          <a:solidFill>
            <a:srgbClr val="000045"/>
          </a:solidFill>
        </p:spPr>
        <p:txBody>
          <a:bodyPr wrap="none" rtlCol="0">
            <a:spAutoFit/>
          </a:bodyPr>
          <a:lstStyle/>
          <a:p>
            <a:r>
              <a:rPr lang="en-US" sz="1200" dirty="0">
                <a:solidFill>
                  <a:srgbClr val="FFFF00"/>
                </a:solidFill>
                <a:latin typeface="Courier"/>
                <a:cs typeface="Courier"/>
              </a:rPr>
              <a:t># a. </a:t>
            </a:r>
          </a:p>
          <a:p>
            <a:r>
              <a:rPr lang="en-US" sz="1200" dirty="0">
                <a:solidFill>
                  <a:schemeClr val="bg1"/>
                </a:solidFill>
                <a:latin typeface="Courier"/>
                <a:cs typeface="Courier"/>
              </a:rPr>
              <a:t>1 - </a:t>
            </a:r>
            <a:r>
              <a:rPr lang="en-US" sz="1200" dirty="0" err="1">
                <a:solidFill>
                  <a:schemeClr val="bg1"/>
                </a:solidFill>
                <a:latin typeface="Courier"/>
                <a:cs typeface="Courier"/>
              </a:rPr>
              <a:t>ppois</a:t>
            </a:r>
            <a:r>
              <a:rPr lang="en-US" sz="1200" dirty="0">
                <a:solidFill>
                  <a:schemeClr val="bg1"/>
                </a:solidFill>
                <a:latin typeface="Courier"/>
                <a:cs typeface="Courier"/>
              </a:rPr>
              <a:t>(q = 8, lambda = 4)</a:t>
            </a:r>
          </a:p>
          <a:p>
            <a:r>
              <a:rPr lang="en-US" sz="1200" dirty="0">
                <a:solidFill>
                  <a:srgbClr val="FFFF00"/>
                </a:solidFill>
                <a:latin typeface="Courier"/>
                <a:cs typeface="Courier"/>
              </a:rPr>
              <a:t># b. mean </a:t>
            </a:r>
            <a:r>
              <a:rPr lang="en-US" sz="1200" dirty="0" err="1">
                <a:solidFill>
                  <a:srgbClr val="FFFF00"/>
                </a:solidFill>
                <a:latin typeface="Courier"/>
                <a:cs typeface="Courier"/>
              </a:rPr>
              <a:t>poisson</a:t>
            </a:r>
            <a:r>
              <a:rPr lang="en-US" sz="1200" dirty="0">
                <a:solidFill>
                  <a:srgbClr val="FFFF00"/>
                </a:solidFill>
                <a:latin typeface="Courier"/>
                <a:cs typeface="Courier"/>
              </a:rPr>
              <a:t> with new rate = 24*old rate:</a:t>
            </a:r>
          </a:p>
          <a:p>
            <a:r>
              <a:rPr lang="en-US" sz="1200" dirty="0">
                <a:solidFill>
                  <a:schemeClr val="bg1"/>
                </a:solidFill>
                <a:latin typeface="Courier"/>
                <a:cs typeface="Courier"/>
              </a:rPr>
              <a:t>24*4</a:t>
            </a:r>
          </a:p>
          <a:p>
            <a:r>
              <a:rPr lang="en-US" sz="1200" dirty="0">
                <a:solidFill>
                  <a:srgbClr val="FFFF00"/>
                </a:solidFill>
                <a:latin typeface="Courier"/>
                <a:cs typeface="Courier"/>
              </a:rPr>
              <a:t># c.</a:t>
            </a:r>
          </a:p>
          <a:p>
            <a:r>
              <a:rPr lang="en-US" sz="1200" dirty="0" err="1">
                <a:solidFill>
                  <a:schemeClr val="bg1"/>
                </a:solidFill>
                <a:latin typeface="Courier"/>
                <a:cs typeface="Courier"/>
              </a:rPr>
              <a:t>ppois</a:t>
            </a:r>
            <a:r>
              <a:rPr lang="en-US" sz="1200" dirty="0">
                <a:solidFill>
                  <a:schemeClr val="bg1"/>
                </a:solidFill>
                <a:latin typeface="Courier"/>
                <a:cs typeface="Courier"/>
              </a:rPr>
              <a:t>(q = 100, lambda = 24*4) - </a:t>
            </a:r>
            <a:r>
              <a:rPr lang="en-US" sz="1200" dirty="0" err="1">
                <a:solidFill>
                  <a:schemeClr val="bg1"/>
                </a:solidFill>
                <a:latin typeface="Courier"/>
                <a:cs typeface="Courier"/>
              </a:rPr>
              <a:t>ppois</a:t>
            </a:r>
            <a:r>
              <a:rPr lang="en-US" sz="1200" dirty="0">
                <a:solidFill>
                  <a:schemeClr val="bg1"/>
                </a:solidFill>
                <a:latin typeface="Courier"/>
                <a:cs typeface="Courier"/>
              </a:rPr>
              <a:t>(q = 50, lambda = 24*4)</a:t>
            </a:r>
            <a:endParaRPr lang="en-US" sz="1050" dirty="0">
              <a:solidFill>
                <a:schemeClr val="bg1"/>
              </a:solidFill>
              <a:latin typeface="Courier"/>
              <a:cs typeface="Courier"/>
            </a:endParaRPr>
          </a:p>
        </p:txBody>
      </p:sp>
      <p:pic>
        <p:nvPicPr>
          <p:cNvPr id="3" name="Picture 2"/>
          <p:cNvPicPr>
            <a:picLocks noChangeAspect="1"/>
          </p:cNvPicPr>
          <p:nvPr/>
        </p:nvPicPr>
        <p:blipFill>
          <a:blip r:embed="rId3"/>
          <a:stretch>
            <a:fillRect/>
          </a:stretch>
        </p:blipFill>
        <p:spPr>
          <a:xfrm>
            <a:off x="2179055" y="5645818"/>
            <a:ext cx="4652211" cy="1075824"/>
          </a:xfrm>
          <a:prstGeom prst="rect">
            <a:avLst/>
          </a:prstGeom>
        </p:spPr>
      </p:pic>
    </p:spTree>
    <p:extLst>
      <p:ext uri="{BB962C8B-B14F-4D97-AF65-F5344CB8AC3E}">
        <p14:creationId xmlns:p14="http://schemas.microsoft.com/office/powerpoint/2010/main" val="100790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Multinomial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31430"/>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Multinomial PMF:</a:t>
            </a:r>
            <a:endParaRPr lang="en-US" sz="2400" dirty="0">
              <a:latin typeface="Times New Roman"/>
              <a:cs typeface="Times New Roman"/>
            </a:endParaRPr>
          </a:p>
        </p:txBody>
      </p:sp>
      <p:pic>
        <p:nvPicPr>
          <p:cNvPr id="2" name="Picture 1"/>
          <p:cNvPicPr>
            <a:picLocks noChangeAspect="1"/>
          </p:cNvPicPr>
          <p:nvPr/>
        </p:nvPicPr>
        <p:blipFill>
          <a:blip r:embed="rId4"/>
          <a:stretch>
            <a:fillRect/>
          </a:stretch>
        </p:blipFill>
        <p:spPr>
          <a:xfrm>
            <a:off x="317087" y="2036476"/>
            <a:ext cx="8088406" cy="675423"/>
          </a:xfrm>
          <a:prstGeom prst="rect">
            <a:avLst/>
          </a:prstGeom>
        </p:spPr>
      </p:pic>
      <p:sp>
        <p:nvSpPr>
          <p:cNvPr id="3" name="Oval 2"/>
          <p:cNvSpPr/>
          <p:nvPr/>
        </p:nvSpPr>
        <p:spPr>
          <a:xfrm>
            <a:off x="6250599" y="2036476"/>
            <a:ext cx="499477" cy="6754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endCxn id="3" idx="5"/>
          </p:cNvCxnSpPr>
          <p:nvPr/>
        </p:nvCxnSpPr>
        <p:spPr>
          <a:xfrm flipH="1" flipV="1">
            <a:off x="6676929" y="2612986"/>
            <a:ext cx="372835" cy="640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10696" y="3253314"/>
            <a:ext cx="2865727" cy="646331"/>
          </a:xfrm>
          <a:prstGeom prst="rect">
            <a:avLst/>
          </a:prstGeom>
          <a:noFill/>
        </p:spPr>
        <p:txBody>
          <a:bodyPr wrap="square" rtlCol="0">
            <a:spAutoFit/>
          </a:bodyPr>
          <a:lstStyle/>
          <a:p>
            <a:r>
              <a:rPr lang="en-US" dirty="0">
                <a:latin typeface="Times New Roman"/>
                <a:cs typeface="Times New Roman"/>
              </a:rPr>
              <a:t>Means: the probability category 1 occurs </a:t>
            </a:r>
            <a:r>
              <a:rPr lang="en-US" i="1" dirty="0">
                <a:latin typeface="Times New Roman"/>
                <a:cs typeface="Times New Roman"/>
              </a:rPr>
              <a:t>x</a:t>
            </a:r>
            <a:r>
              <a:rPr lang="en-US" i="1" baseline="-25000" dirty="0">
                <a:latin typeface="Times New Roman"/>
                <a:cs typeface="Times New Roman"/>
              </a:rPr>
              <a:t>i</a:t>
            </a:r>
            <a:r>
              <a:rPr lang="en-US" dirty="0">
                <a:latin typeface="Times New Roman"/>
                <a:cs typeface="Times New Roman"/>
              </a:rPr>
              <a:t> times</a:t>
            </a:r>
          </a:p>
        </p:txBody>
      </p:sp>
      <p:sp>
        <p:nvSpPr>
          <p:cNvPr id="14" name="Rectangle 13"/>
          <p:cNvSpPr/>
          <p:nvPr/>
        </p:nvSpPr>
        <p:spPr>
          <a:xfrm>
            <a:off x="127464" y="4209073"/>
            <a:ext cx="8559336" cy="461665"/>
          </a:xfrm>
          <a:prstGeom prst="rect">
            <a:avLst/>
          </a:prstGeom>
        </p:spPr>
        <p:txBody>
          <a:bodyPr wrap="square">
            <a:spAutoFit/>
          </a:bodyPr>
          <a:lstStyle/>
          <a:p>
            <a:pPr marL="800100" lvl="1" indent="-342900">
              <a:buFont typeface="Arial"/>
              <a:buChar char="•"/>
            </a:pPr>
            <a:r>
              <a:rPr lang="en-US" sz="2400" dirty="0">
                <a:latin typeface="Times New Roman"/>
                <a:cs typeface="Times New Roman"/>
              </a:rPr>
              <a:t>Assumes “occurrences” in a category happen independently</a:t>
            </a:r>
            <a:endParaRPr lang="en-US" sz="2000" dirty="0">
              <a:latin typeface="Times New Roman"/>
              <a:cs typeface="Times New Roman"/>
            </a:endParaRPr>
          </a:p>
        </p:txBody>
      </p:sp>
      <p:sp>
        <p:nvSpPr>
          <p:cNvPr id="10" name="Right Brace 9"/>
          <p:cNvSpPr/>
          <p:nvPr/>
        </p:nvSpPr>
        <p:spPr>
          <a:xfrm rot="5400000">
            <a:off x="4709273" y="1670113"/>
            <a:ext cx="528877" cy="249668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639867" y="3083012"/>
            <a:ext cx="2370829" cy="369332"/>
          </a:xfrm>
          <a:prstGeom prst="rect">
            <a:avLst/>
          </a:prstGeom>
          <a:noFill/>
        </p:spPr>
        <p:txBody>
          <a:bodyPr wrap="square" rtlCol="0">
            <a:spAutoFit/>
          </a:bodyPr>
          <a:lstStyle/>
          <a:p>
            <a:r>
              <a:rPr lang="en-US" dirty="0">
                <a:latin typeface="Times New Roman"/>
                <a:cs typeface="Times New Roman"/>
              </a:rPr>
              <a:t>multinomial coefficient</a:t>
            </a:r>
          </a:p>
        </p:txBody>
      </p:sp>
      <p:cxnSp>
        <p:nvCxnSpPr>
          <p:cNvPr id="20" name="Straight Arrow Connector 19"/>
          <p:cNvCxnSpPr/>
          <p:nvPr/>
        </p:nvCxnSpPr>
        <p:spPr>
          <a:xfrm flipV="1">
            <a:off x="2240512" y="2197415"/>
            <a:ext cx="2540198" cy="7705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5"/>
          <a:stretch>
            <a:fillRect/>
          </a:stretch>
        </p:blipFill>
        <p:spPr>
          <a:xfrm>
            <a:off x="1016355" y="2711899"/>
            <a:ext cx="1224157" cy="831799"/>
          </a:xfrm>
          <a:prstGeom prst="rect">
            <a:avLst/>
          </a:prstGeom>
        </p:spPr>
      </p:pic>
      <p:sp>
        <p:nvSpPr>
          <p:cNvPr id="23" name="Rectangle 22"/>
          <p:cNvSpPr/>
          <p:nvPr/>
        </p:nvSpPr>
        <p:spPr>
          <a:xfrm>
            <a:off x="127464" y="4809115"/>
            <a:ext cx="8559336" cy="830997"/>
          </a:xfrm>
          <a:prstGeom prst="rect">
            <a:avLst/>
          </a:prstGeom>
        </p:spPr>
        <p:txBody>
          <a:bodyPr wrap="square">
            <a:spAutoFit/>
          </a:bodyPr>
          <a:lstStyle/>
          <a:p>
            <a:pPr marL="800100" lvl="1" indent="-342900">
              <a:buFont typeface="Arial"/>
              <a:buChar char="•"/>
            </a:pPr>
            <a:r>
              <a:rPr lang="en-US" sz="2400" dirty="0">
                <a:latin typeface="Times New Roman"/>
                <a:cs typeface="Times New Roman"/>
              </a:rPr>
              <a:t>NOTE: each </a:t>
            </a:r>
            <a:r>
              <a:rPr lang="en-US" sz="2400" i="1" dirty="0">
                <a:latin typeface="Times New Roman"/>
                <a:cs typeface="Times New Roman"/>
              </a:rPr>
              <a:t>X</a:t>
            </a:r>
            <a:r>
              <a:rPr lang="en-US" sz="2400" i="1" baseline="-25000" dirty="0">
                <a:latin typeface="Times New Roman"/>
                <a:cs typeface="Times New Roman"/>
              </a:rPr>
              <a:t>i</a:t>
            </a:r>
            <a:r>
              <a:rPr lang="en-US" sz="2400" dirty="0">
                <a:latin typeface="Times New Roman"/>
                <a:cs typeface="Times New Roman"/>
              </a:rPr>
              <a:t> is “marginally” (alone as a subset) distributed as:</a:t>
            </a:r>
            <a:endParaRPr lang="en-US" sz="2000" dirty="0">
              <a:latin typeface="Times New Roman"/>
              <a:cs typeface="Times New Roman"/>
            </a:endParaRPr>
          </a:p>
        </p:txBody>
      </p:sp>
      <p:pic>
        <p:nvPicPr>
          <p:cNvPr id="24" name="Picture 23"/>
          <p:cNvPicPr>
            <a:picLocks noChangeAspect="1"/>
          </p:cNvPicPr>
          <p:nvPr/>
        </p:nvPicPr>
        <p:blipFill>
          <a:blip r:embed="rId6"/>
          <a:stretch>
            <a:fillRect/>
          </a:stretch>
        </p:blipFill>
        <p:spPr>
          <a:xfrm>
            <a:off x="1803032" y="5640112"/>
            <a:ext cx="5955355" cy="765311"/>
          </a:xfrm>
          <a:prstGeom prst="rect">
            <a:avLst/>
          </a:prstGeom>
        </p:spPr>
      </p:pic>
      <p:cxnSp>
        <p:nvCxnSpPr>
          <p:cNvPr id="26" name="Straight Arrow Connector 25"/>
          <p:cNvCxnSpPr/>
          <p:nvPr/>
        </p:nvCxnSpPr>
        <p:spPr>
          <a:xfrm flipH="1" flipV="1">
            <a:off x="2368948" y="6107098"/>
            <a:ext cx="57084" cy="2983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855192" y="6349668"/>
            <a:ext cx="2601869" cy="369332"/>
          </a:xfrm>
          <a:prstGeom prst="rect">
            <a:avLst/>
          </a:prstGeom>
          <a:noFill/>
        </p:spPr>
        <p:txBody>
          <a:bodyPr wrap="none" rtlCol="0">
            <a:spAutoFit/>
          </a:bodyPr>
          <a:lstStyle/>
          <a:p>
            <a:r>
              <a:rPr lang="en-US" dirty="0">
                <a:latin typeface="Times New Roman"/>
                <a:cs typeface="Times New Roman"/>
              </a:rPr>
              <a:t>Means: “is distributed as”</a:t>
            </a:r>
          </a:p>
        </p:txBody>
      </p:sp>
    </p:spTree>
    <p:extLst>
      <p:ext uri="{BB962C8B-B14F-4D97-AF65-F5344CB8AC3E}">
        <p14:creationId xmlns:p14="http://schemas.microsoft.com/office/powerpoint/2010/main" val="368623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2" presetClass="entr" presetSubtype="4" fill="hold"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ppt_x"/>
                                          </p:val>
                                        </p:tav>
                                        <p:tav tm="100000">
                                          <p:val>
                                            <p:strVal val="#ppt_x"/>
                                          </p:val>
                                        </p:tav>
                                      </p:tavLst>
                                    </p:anim>
                                    <p:anim calcmode="lin" valueType="num">
                                      <p:cBhvr additive="base">
                                        <p:cTn id="5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fill="hold"/>
                                        <p:tgtEl>
                                          <p:spTgt spid="27"/>
                                        </p:tgtEl>
                                        <p:attrNameLst>
                                          <p:attrName>ppt_x</p:attrName>
                                        </p:attrNameLst>
                                      </p:cBhvr>
                                      <p:tavLst>
                                        <p:tav tm="0">
                                          <p:val>
                                            <p:strVal val="#ppt_x"/>
                                          </p:val>
                                        </p:tav>
                                        <p:tav tm="100000">
                                          <p:val>
                                            <p:strVal val="#ppt_x"/>
                                          </p:val>
                                        </p:tav>
                                      </p:tavLst>
                                    </p:anim>
                                    <p:anim calcmode="lin" valueType="num">
                                      <p:cBhvr additive="base">
                                        <p:cTn id="65" dur="500" fill="hold"/>
                                        <p:tgtEl>
                                          <p:spTgt spid="27"/>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4" grpId="0"/>
      <p:bldP spid="10" grpId="0" animBg="1"/>
      <p:bldP spid="17" grpId="0"/>
      <p:bldP spid="23"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93488"/>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Multinomial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031664"/>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Multinomial PMF:</a:t>
            </a:r>
            <a:endParaRPr lang="en-US" sz="2400" dirty="0">
              <a:latin typeface="Times New Roman"/>
              <a:cs typeface="Times New Roman"/>
            </a:endParaRPr>
          </a:p>
        </p:txBody>
      </p:sp>
      <p:sp>
        <p:nvSpPr>
          <p:cNvPr id="19" name="Rectangle 18"/>
          <p:cNvSpPr/>
          <p:nvPr/>
        </p:nvSpPr>
        <p:spPr>
          <a:xfrm>
            <a:off x="40963" y="2768665"/>
            <a:ext cx="8559336" cy="1446550"/>
          </a:xfrm>
          <a:prstGeom prst="rect">
            <a:avLst/>
          </a:prstGeom>
        </p:spPr>
        <p:txBody>
          <a:bodyPr wrap="square">
            <a:spAutoFit/>
          </a:bodyPr>
          <a:lstStyle/>
          <a:p>
            <a:pPr marL="342900" indent="-342900">
              <a:buFont typeface="Arial"/>
              <a:buChar char="•"/>
            </a:pPr>
            <a:r>
              <a:rPr lang="en-US" sz="2400" dirty="0">
                <a:latin typeface="Times New Roman"/>
                <a:cs typeface="Times New Roman"/>
              </a:rPr>
              <a:t>Since there are many categories, the </a:t>
            </a:r>
            <a:r>
              <a:rPr lang="en-US" sz="2400" i="1" dirty="0" err="1">
                <a:latin typeface="Times New Roman"/>
                <a:cs typeface="Times New Roman"/>
              </a:rPr>
              <a:t>X</a:t>
            </a:r>
            <a:r>
              <a:rPr lang="en-US" sz="2400" i="1" baseline="-25000" dirty="0" err="1">
                <a:latin typeface="Times New Roman"/>
                <a:cs typeface="Times New Roman"/>
              </a:rPr>
              <a:t>k</a:t>
            </a:r>
            <a:r>
              <a:rPr lang="en-US" sz="2400" dirty="0">
                <a:latin typeface="Times New Roman"/>
                <a:cs typeface="Times New Roman"/>
              </a:rPr>
              <a:t> can “vary” with each other:</a:t>
            </a:r>
          </a:p>
          <a:p>
            <a:pPr marL="800100" lvl="1" indent="-342900">
              <a:buFont typeface="Arial"/>
              <a:buChar char="•"/>
            </a:pPr>
            <a:r>
              <a:rPr lang="en-US" sz="2000" i="1" dirty="0">
                <a:latin typeface="Times New Roman"/>
                <a:cs typeface="Times New Roman"/>
              </a:rPr>
              <a:t>i.e.</a:t>
            </a:r>
            <a:r>
              <a:rPr lang="en-US" sz="2000" dirty="0">
                <a:latin typeface="Times New Roman"/>
                <a:cs typeface="Times New Roman"/>
              </a:rPr>
              <a:t> the </a:t>
            </a:r>
            <a:r>
              <a:rPr lang="en-US" sz="2000" i="1" dirty="0" err="1">
                <a:latin typeface="Times New Roman"/>
                <a:cs typeface="Times New Roman"/>
              </a:rPr>
              <a:t>X</a:t>
            </a:r>
            <a:r>
              <a:rPr lang="en-US" sz="2000" i="1" baseline="-25000" dirty="0" err="1">
                <a:latin typeface="Times New Roman"/>
                <a:cs typeface="Times New Roman"/>
              </a:rPr>
              <a:t>k</a:t>
            </a:r>
            <a:r>
              <a:rPr lang="en-US" sz="2000" dirty="0">
                <a:latin typeface="Times New Roman"/>
                <a:cs typeface="Times New Roman"/>
              </a:rPr>
              <a:t> can “co-vary”</a:t>
            </a:r>
          </a:p>
          <a:p>
            <a:pPr marL="800100" lvl="1" indent="-342900">
              <a:buFont typeface="Arial"/>
              <a:buChar char="•"/>
            </a:pPr>
            <a:r>
              <a:rPr lang="en-US" sz="2000" b="1" dirty="0">
                <a:latin typeface="Times New Roman"/>
                <a:cs typeface="Times New Roman"/>
              </a:rPr>
              <a:t>Covariance</a:t>
            </a:r>
            <a:r>
              <a:rPr lang="en-US" sz="2000" dirty="0">
                <a:latin typeface="Times New Roman"/>
                <a:cs typeface="Times New Roman"/>
              </a:rPr>
              <a:t> between occurrences in category </a:t>
            </a:r>
            <a:r>
              <a:rPr lang="en-US" sz="2000" i="1" dirty="0" err="1">
                <a:latin typeface="Times New Roman"/>
                <a:cs typeface="Times New Roman"/>
              </a:rPr>
              <a:t>i</a:t>
            </a:r>
            <a:r>
              <a:rPr lang="en-US" sz="2000" dirty="0">
                <a:latin typeface="Times New Roman"/>
                <a:cs typeface="Times New Roman"/>
              </a:rPr>
              <a:t> and category </a:t>
            </a:r>
            <a:r>
              <a:rPr lang="en-US" sz="2000" i="1" dirty="0">
                <a:latin typeface="Times New Roman"/>
                <a:cs typeface="Times New Roman"/>
              </a:rPr>
              <a:t>j</a:t>
            </a:r>
            <a:r>
              <a:rPr lang="en-US" sz="2000" dirty="0">
                <a:latin typeface="Times New Roman"/>
                <a:cs typeface="Times New Roman"/>
              </a:rPr>
              <a:t>:</a:t>
            </a:r>
          </a:p>
        </p:txBody>
      </p:sp>
      <p:sp>
        <p:nvSpPr>
          <p:cNvPr id="13" name="Rectangle 12"/>
          <p:cNvSpPr/>
          <p:nvPr/>
        </p:nvSpPr>
        <p:spPr>
          <a:xfrm>
            <a:off x="209488" y="1702302"/>
            <a:ext cx="3954162" cy="461665"/>
          </a:xfrm>
          <a:prstGeom prst="rect">
            <a:avLst/>
          </a:prstGeom>
        </p:spPr>
        <p:txBody>
          <a:bodyPr wrap="square">
            <a:spAutoFit/>
          </a:bodyPr>
          <a:lstStyle/>
          <a:p>
            <a:pPr marL="342900" indent="-342900">
              <a:buFont typeface="Arial"/>
              <a:buChar char="•"/>
            </a:pPr>
            <a:r>
              <a:rPr lang="en-US" sz="2400" dirty="0">
                <a:latin typeface="Times New Roman"/>
                <a:cs typeface="Times New Roman"/>
              </a:rPr>
              <a:t>Mean for each category:</a:t>
            </a:r>
          </a:p>
        </p:txBody>
      </p:sp>
      <p:sp>
        <p:nvSpPr>
          <p:cNvPr id="15" name="Rectangle 14"/>
          <p:cNvSpPr/>
          <p:nvPr/>
        </p:nvSpPr>
        <p:spPr>
          <a:xfrm>
            <a:off x="209488" y="2223050"/>
            <a:ext cx="3954162" cy="461665"/>
          </a:xfrm>
          <a:prstGeom prst="rect">
            <a:avLst/>
          </a:prstGeom>
        </p:spPr>
        <p:txBody>
          <a:bodyPr wrap="square">
            <a:spAutoFit/>
          </a:bodyPr>
          <a:lstStyle/>
          <a:p>
            <a:pPr marL="342900" indent="-342900">
              <a:buFont typeface="Arial"/>
              <a:buChar char="•"/>
            </a:pPr>
            <a:r>
              <a:rPr lang="en-US" sz="2400" dirty="0">
                <a:latin typeface="Times New Roman"/>
                <a:cs typeface="Times New Roman"/>
              </a:rPr>
              <a:t>Variance for each category:</a:t>
            </a:r>
          </a:p>
        </p:txBody>
      </p:sp>
      <p:pic>
        <p:nvPicPr>
          <p:cNvPr id="6" name="Picture 5"/>
          <p:cNvPicPr>
            <a:picLocks noChangeAspect="1"/>
          </p:cNvPicPr>
          <p:nvPr/>
        </p:nvPicPr>
        <p:blipFill>
          <a:blip r:embed="rId4"/>
          <a:stretch>
            <a:fillRect/>
          </a:stretch>
        </p:blipFill>
        <p:spPr>
          <a:xfrm>
            <a:off x="3392134" y="979198"/>
            <a:ext cx="5151081" cy="662282"/>
          </a:xfrm>
          <a:prstGeom prst="rect">
            <a:avLst/>
          </a:prstGeom>
        </p:spPr>
      </p:pic>
      <p:pic>
        <p:nvPicPr>
          <p:cNvPr id="8" name="Picture 7"/>
          <p:cNvPicPr>
            <a:picLocks noChangeAspect="1"/>
          </p:cNvPicPr>
          <p:nvPr/>
        </p:nvPicPr>
        <p:blipFill>
          <a:blip r:embed="rId5"/>
          <a:stretch>
            <a:fillRect/>
          </a:stretch>
        </p:blipFill>
        <p:spPr>
          <a:xfrm>
            <a:off x="3838274" y="1833767"/>
            <a:ext cx="1484726" cy="249051"/>
          </a:xfrm>
          <a:prstGeom prst="rect">
            <a:avLst/>
          </a:prstGeom>
        </p:spPr>
      </p:pic>
      <p:pic>
        <p:nvPicPr>
          <p:cNvPr id="11" name="Picture 10"/>
          <p:cNvPicPr>
            <a:picLocks noChangeAspect="1"/>
          </p:cNvPicPr>
          <p:nvPr/>
        </p:nvPicPr>
        <p:blipFill>
          <a:blip r:embed="rId6"/>
          <a:stretch>
            <a:fillRect/>
          </a:stretch>
        </p:blipFill>
        <p:spPr>
          <a:xfrm>
            <a:off x="4091036" y="2264126"/>
            <a:ext cx="2606637" cy="431245"/>
          </a:xfrm>
          <a:prstGeom prst="rect">
            <a:avLst/>
          </a:prstGeom>
        </p:spPr>
      </p:pic>
      <p:pic>
        <p:nvPicPr>
          <p:cNvPr id="12" name="Picture 11"/>
          <p:cNvPicPr>
            <a:picLocks noChangeAspect="1"/>
          </p:cNvPicPr>
          <p:nvPr/>
        </p:nvPicPr>
        <p:blipFill>
          <a:blip r:embed="rId7"/>
          <a:stretch>
            <a:fillRect/>
          </a:stretch>
        </p:blipFill>
        <p:spPr>
          <a:xfrm>
            <a:off x="2395615" y="4372018"/>
            <a:ext cx="3390842" cy="370264"/>
          </a:xfrm>
          <a:prstGeom prst="rect">
            <a:avLst/>
          </a:prstGeom>
        </p:spPr>
      </p:pic>
      <p:sp>
        <p:nvSpPr>
          <p:cNvPr id="20" name="Rectangle 19"/>
          <p:cNvSpPr/>
          <p:nvPr/>
        </p:nvSpPr>
        <p:spPr>
          <a:xfrm>
            <a:off x="40963" y="4856434"/>
            <a:ext cx="8559336" cy="1138773"/>
          </a:xfrm>
          <a:prstGeom prst="rect">
            <a:avLst/>
          </a:prstGeom>
        </p:spPr>
        <p:txBody>
          <a:bodyPr wrap="square">
            <a:spAutoFit/>
          </a:bodyPr>
          <a:lstStyle/>
          <a:p>
            <a:pPr marL="342900" indent="-342900">
              <a:buFont typeface="Arial"/>
              <a:buChar char="•"/>
            </a:pPr>
            <a:r>
              <a:rPr lang="en-US" sz="2400" dirty="0">
                <a:latin typeface="Times New Roman"/>
                <a:cs typeface="Times New Roman"/>
              </a:rPr>
              <a:t>Covariance can also be given on a standard scale for -1 to 1 called </a:t>
            </a:r>
            <a:r>
              <a:rPr lang="en-US" sz="2400" b="1" dirty="0">
                <a:latin typeface="Times New Roman"/>
                <a:cs typeface="Times New Roman"/>
              </a:rPr>
              <a:t>correlation</a:t>
            </a:r>
            <a:r>
              <a:rPr lang="en-US" sz="2400" dirty="0">
                <a:latin typeface="Times New Roman"/>
                <a:cs typeface="Times New Roman"/>
              </a:rPr>
              <a:t>:</a:t>
            </a:r>
          </a:p>
          <a:p>
            <a:pPr marL="800100" lvl="1" indent="-342900">
              <a:buFont typeface="Arial"/>
              <a:buChar char="•"/>
            </a:pPr>
            <a:r>
              <a:rPr lang="en-US" sz="2000" b="1" dirty="0">
                <a:latin typeface="Times New Roman"/>
                <a:cs typeface="Times New Roman"/>
              </a:rPr>
              <a:t>Correlation</a:t>
            </a:r>
            <a:r>
              <a:rPr lang="en-US" sz="2000" dirty="0">
                <a:latin typeface="Times New Roman"/>
                <a:cs typeface="Times New Roman"/>
              </a:rPr>
              <a:t> between occurrences in category </a:t>
            </a:r>
            <a:r>
              <a:rPr lang="en-US" sz="2000" i="1" dirty="0" err="1">
                <a:latin typeface="Times New Roman"/>
                <a:cs typeface="Times New Roman"/>
              </a:rPr>
              <a:t>i</a:t>
            </a:r>
            <a:r>
              <a:rPr lang="en-US" sz="2000" dirty="0">
                <a:latin typeface="Times New Roman"/>
                <a:cs typeface="Times New Roman"/>
              </a:rPr>
              <a:t> and category </a:t>
            </a:r>
            <a:r>
              <a:rPr lang="en-US" sz="2000" i="1" dirty="0">
                <a:latin typeface="Times New Roman"/>
                <a:cs typeface="Times New Roman"/>
              </a:rPr>
              <a:t>j</a:t>
            </a:r>
            <a:r>
              <a:rPr lang="en-US" sz="2000" dirty="0">
                <a:latin typeface="Times New Roman"/>
                <a:cs typeface="Times New Roman"/>
              </a:rPr>
              <a:t>:</a:t>
            </a:r>
          </a:p>
        </p:txBody>
      </p:sp>
      <p:pic>
        <p:nvPicPr>
          <p:cNvPr id="16" name="Picture 15"/>
          <p:cNvPicPr>
            <a:picLocks noChangeAspect="1"/>
          </p:cNvPicPr>
          <p:nvPr/>
        </p:nvPicPr>
        <p:blipFill>
          <a:blip r:embed="rId8"/>
          <a:stretch>
            <a:fillRect/>
          </a:stretch>
        </p:blipFill>
        <p:spPr>
          <a:xfrm>
            <a:off x="720612" y="6083081"/>
            <a:ext cx="4706957" cy="744555"/>
          </a:xfrm>
          <a:prstGeom prst="rect">
            <a:avLst/>
          </a:prstGeom>
        </p:spPr>
      </p:pic>
      <p:sp>
        <p:nvSpPr>
          <p:cNvPr id="21" name="Rectangle 20"/>
          <p:cNvSpPr/>
          <p:nvPr/>
        </p:nvSpPr>
        <p:spPr>
          <a:xfrm>
            <a:off x="6282198" y="6183732"/>
            <a:ext cx="1976573" cy="461665"/>
          </a:xfrm>
          <a:prstGeom prst="rect">
            <a:avLst/>
          </a:prstGeom>
        </p:spPr>
        <p:txBody>
          <a:bodyPr wrap="none">
            <a:spAutoFit/>
          </a:bodyPr>
          <a:lstStyle/>
          <a:p>
            <a:r>
              <a:rPr lang="en-US" sz="2400" dirty="0" err="1">
                <a:latin typeface="Times New Roman"/>
                <a:cs typeface="Times New Roman"/>
              </a:rPr>
              <a:t>Cor</a:t>
            </a:r>
            <a:r>
              <a:rPr lang="en-US" sz="2400" dirty="0">
                <a:latin typeface="Times New Roman"/>
                <a:cs typeface="Times New Roman"/>
              </a:rPr>
              <a:t>(</a:t>
            </a:r>
            <a:r>
              <a:rPr lang="en-US" sz="2400" i="1" dirty="0">
                <a:latin typeface="Times New Roman"/>
                <a:cs typeface="Times New Roman"/>
              </a:rPr>
              <a:t>X</a:t>
            </a:r>
            <a:r>
              <a:rPr lang="en-US" sz="2400" i="1" baseline="-25000" dirty="0">
                <a:latin typeface="Times New Roman"/>
                <a:cs typeface="Times New Roman"/>
              </a:rPr>
              <a:t>i</a:t>
            </a:r>
            <a:r>
              <a:rPr lang="en-US" sz="2400" dirty="0">
                <a:latin typeface="Times New Roman"/>
                <a:cs typeface="Times New Roman"/>
              </a:rPr>
              <a:t>, </a:t>
            </a:r>
            <a:r>
              <a:rPr lang="en-US" sz="2400" i="1" dirty="0">
                <a:latin typeface="Times New Roman"/>
                <a:cs typeface="Times New Roman"/>
              </a:rPr>
              <a:t>X</a:t>
            </a:r>
            <a:r>
              <a:rPr lang="en-US" sz="2400" i="1" baseline="-25000" dirty="0">
                <a:latin typeface="Times New Roman"/>
                <a:cs typeface="Times New Roman"/>
              </a:rPr>
              <a:t>i</a:t>
            </a:r>
            <a:r>
              <a:rPr lang="en-US" sz="2400" dirty="0">
                <a:latin typeface="Times New Roman"/>
                <a:cs typeface="Times New Roman"/>
              </a:rPr>
              <a:t>) = 1</a:t>
            </a:r>
            <a:endParaRPr lang="en-US" sz="2400" dirty="0"/>
          </a:p>
        </p:txBody>
      </p:sp>
    </p:spTree>
    <p:extLst>
      <p:ext uri="{BB962C8B-B14F-4D97-AF65-F5344CB8AC3E}">
        <p14:creationId xmlns:p14="http://schemas.microsoft.com/office/powerpoint/2010/main" val="421510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3" grpId="0"/>
      <p:bldP spid="15"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chemeClr val="tx1"/>
                </a:solidFill>
                <a:latin typeface="Times New Roman" pitchFamily="18" charset="0"/>
                <a:cs typeface="Times New Roman" pitchFamily="18" charset="0"/>
              </a:rPr>
              <a:t>Example: Multinomial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155221" y="1208872"/>
            <a:ext cx="8779291" cy="1015663"/>
          </a:xfrm>
          <a:prstGeom prst="rect">
            <a:avLst/>
          </a:prstGeom>
        </p:spPr>
        <p:txBody>
          <a:bodyPr wrap="square">
            <a:spAutoFit/>
          </a:bodyPr>
          <a:lstStyle/>
          <a:p>
            <a:r>
              <a:rPr lang="en-US" sz="2000" dirty="0">
                <a:latin typeface="Times New Roman"/>
                <a:cs typeface="Times New Roman"/>
              </a:rPr>
              <a:t>In a certain apartment several dust bunnies are found and their constituents assessed. Using this data a dust bunny from the apartment has estimated composition of constituents:</a:t>
            </a:r>
          </a:p>
        </p:txBody>
      </p:sp>
      <p:pic>
        <p:nvPicPr>
          <p:cNvPr id="8" name="Picture 7"/>
          <p:cNvPicPr>
            <a:picLocks noChangeAspect="1"/>
          </p:cNvPicPr>
          <p:nvPr/>
        </p:nvPicPr>
        <p:blipFill>
          <a:blip r:embed="rId4"/>
          <a:stretch>
            <a:fillRect/>
          </a:stretch>
        </p:blipFill>
        <p:spPr>
          <a:xfrm>
            <a:off x="927100" y="2520612"/>
            <a:ext cx="7035800" cy="1295400"/>
          </a:xfrm>
          <a:prstGeom prst="rect">
            <a:avLst/>
          </a:prstGeom>
        </p:spPr>
      </p:pic>
      <p:sp>
        <p:nvSpPr>
          <p:cNvPr id="10" name="Rectangle 9"/>
          <p:cNvSpPr/>
          <p:nvPr/>
        </p:nvSpPr>
        <p:spPr>
          <a:xfrm>
            <a:off x="155221" y="4094224"/>
            <a:ext cx="8779291" cy="1015663"/>
          </a:xfrm>
          <a:prstGeom prst="rect">
            <a:avLst/>
          </a:prstGeom>
        </p:spPr>
        <p:txBody>
          <a:bodyPr wrap="square">
            <a:spAutoFit/>
          </a:bodyPr>
          <a:lstStyle/>
          <a:p>
            <a:r>
              <a:rPr lang="en-US" sz="2000" dirty="0">
                <a:latin typeface="Times New Roman"/>
                <a:cs typeface="Times New Roman"/>
              </a:rPr>
              <a:t>A victim is found rolled up and stuffed in a closet in a neighboring apartment. A dust bunny is recovered with the victim. The constituents are the same and have the following counts:</a:t>
            </a:r>
          </a:p>
        </p:txBody>
      </p:sp>
      <p:pic>
        <p:nvPicPr>
          <p:cNvPr id="11" name="Picture 10"/>
          <p:cNvPicPr>
            <a:picLocks noChangeAspect="1"/>
          </p:cNvPicPr>
          <p:nvPr/>
        </p:nvPicPr>
        <p:blipFill>
          <a:blip r:embed="rId5"/>
          <a:stretch>
            <a:fillRect/>
          </a:stretch>
        </p:blipFill>
        <p:spPr>
          <a:xfrm>
            <a:off x="1384300" y="5393329"/>
            <a:ext cx="6362700" cy="1308100"/>
          </a:xfrm>
          <a:prstGeom prst="rect">
            <a:avLst/>
          </a:prstGeom>
        </p:spPr>
      </p:pic>
    </p:spTree>
    <p:extLst>
      <p:ext uri="{BB962C8B-B14F-4D97-AF65-F5344CB8AC3E}">
        <p14:creationId xmlns:p14="http://schemas.microsoft.com/office/powerpoint/2010/main" val="349688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chemeClr val="tx1"/>
                </a:solidFill>
                <a:latin typeface="Times New Roman" pitchFamily="18" charset="0"/>
                <a:cs typeface="Times New Roman" pitchFamily="18" charset="0"/>
              </a:rPr>
              <a:t>Example: Multinomial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155221" y="1272002"/>
            <a:ext cx="8779291" cy="1938992"/>
          </a:xfrm>
          <a:prstGeom prst="rect">
            <a:avLst/>
          </a:prstGeom>
        </p:spPr>
        <p:txBody>
          <a:bodyPr wrap="square">
            <a:spAutoFit/>
          </a:bodyPr>
          <a:lstStyle/>
          <a:p>
            <a:r>
              <a:rPr lang="en-US" sz="2400" dirty="0">
                <a:latin typeface="Times New Roman"/>
                <a:cs typeface="Times New Roman"/>
              </a:rPr>
              <a:t>Two small dust bunnies are found in the residence. A mass is selected from each. The first 372 items fitting into the categories of the unknown are counted. The fibers are returned to the main mass and mixed in. The process is repeated several times. The average counts for each category are found to be:</a:t>
            </a:r>
          </a:p>
        </p:txBody>
      </p:sp>
      <p:pic>
        <p:nvPicPr>
          <p:cNvPr id="3" name="Picture 2"/>
          <p:cNvPicPr>
            <a:picLocks noChangeAspect="1"/>
          </p:cNvPicPr>
          <p:nvPr/>
        </p:nvPicPr>
        <p:blipFill>
          <a:blip r:embed="rId4"/>
          <a:stretch>
            <a:fillRect/>
          </a:stretch>
        </p:blipFill>
        <p:spPr>
          <a:xfrm>
            <a:off x="1587500" y="3406422"/>
            <a:ext cx="5956300" cy="1358900"/>
          </a:xfrm>
          <a:prstGeom prst="rect">
            <a:avLst/>
          </a:prstGeom>
        </p:spPr>
      </p:pic>
      <p:sp>
        <p:nvSpPr>
          <p:cNvPr id="8" name="TextBox 7"/>
          <p:cNvSpPr txBox="1"/>
          <p:nvPr/>
        </p:nvSpPr>
        <p:spPr>
          <a:xfrm>
            <a:off x="381000" y="5150559"/>
            <a:ext cx="7831667" cy="646331"/>
          </a:xfrm>
          <a:prstGeom prst="rect">
            <a:avLst/>
          </a:prstGeom>
          <a:noFill/>
        </p:spPr>
        <p:txBody>
          <a:bodyPr wrap="square" rtlCol="0">
            <a:spAutoFit/>
          </a:bodyPr>
          <a:lstStyle/>
          <a:p>
            <a:r>
              <a:rPr lang="en-US" dirty="0">
                <a:latin typeface="Times New Roman"/>
                <a:cs typeface="Times New Roman"/>
              </a:rPr>
              <a:t>a. How do the probabilities of each configuration compare under the assumption that the dust bunnies are all from apartment 1?</a:t>
            </a:r>
          </a:p>
        </p:txBody>
      </p:sp>
      <p:sp>
        <p:nvSpPr>
          <p:cNvPr id="10" name="TextBox 9"/>
          <p:cNvSpPr txBox="1"/>
          <p:nvPr/>
        </p:nvSpPr>
        <p:spPr>
          <a:xfrm>
            <a:off x="381000" y="6008555"/>
            <a:ext cx="7831667" cy="646331"/>
          </a:xfrm>
          <a:prstGeom prst="rect">
            <a:avLst/>
          </a:prstGeom>
          <a:noFill/>
        </p:spPr>
        <p:txBody>
          <a:bodyPr wrap="square" rtlCol="0">
            <a:spAutoFit/>
          </a:bodyPr>
          <a:lstStyle/>
          <a:p>
            <a:r>
              <a:rPr lang="en-US" dirty="0">
                <a:latin typeface="Times New Roman"/>
                <a:cs typeface="Times New Roman"/>
              </a:rPr>
              <a:t>b. What are some criticisms of this experiment and the probability model applied to it?</a:t>
            </a:r>
          </a:p>
        </p:txBody>
      </p:sp>
    </p:spTree>
    <p:extLst>
      <p:ext uri="{BB962C8B-B14F-4D97-AF65-F5344CB8AC3E}">
        <p14:creationId xmlns:p14="http://schemas.microsoft.com/office/powerpoint/2010/main" val="92211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chemeClr val="tx1"/>
                </a:solidFill>
                <a:latin typeface="Times New Roman" pitchFamily="18" charset="0"/>
                <a:cs typeface="Times New Roman" pitchFamily="18" charset="0"/>
              </a:rPr>
              <a:t>Example: Multinomial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pic>
        <p:nvPicPr>
          <p:cNvPr id="7" name="Picture 6"/>
          <p:cNvPicPr>
            <a:picLocks noChangeAspect="1"/>
          </p:cNvPicPr>
          <p:nvPr/>
        </p:nvPicPr>
        <p:blipFill>
          <a:blip r:embed="rId4"/>
          <a:stretch>
            <a:fillRect/>
          </a:stretch>
        </p:blipFill>
        <p:spPr>
          <a:xfrm>
            <a:off x="1075266" y="4141610"/>
            <a:ext cx="7240433" cy="1178278"/>
          </a:xfrm>
          <a:prstGeom prst="rect">
            <a:avLst/>
          </a:prstGeom>
        </p:spPr>
      </p:pic>
      <p:sp>
        <p:nvSpPr>
          <p:cNvPr id="6" name="TextBox 5"/>
          <p:cNvSpPr txBox="1"/>
          <p:nvPr/>
        </p:nvSpPr>
        <p:spPr>
          <a:xfrm>
            <a:off x="1089436" y="1409276"/>
            <a:ext cx="7203114" cy="1815882"/>
          </a:xfrm>
          <a:prstGeom prst="rect">
            <a:avLst/>
          </a:prstGeom>
          <a:solidFill>
            <a:srgbClr val="000045"/>
          </a:solidFill>
        </p:spPr>
        <p:txBody>
          <a:bodyPr wrap="none" rtlCol="0">
            <a:spAutoFit/>
          </a:bodyPr>
          <a:lstStyle/>
          <a:p>
            <a:r>
              <a:rPr lang="en-US" sz="1600" dirty="0">
                <a:solidFill>
                  <a:schemeClr val="bg1"/>
                </a:solidFill>
                <a:latin typeface="Courier"/>
                <a:cs typeface="Courier"/>
              </a:rPr>
              <a:t>probs.apartment1  &lt;- c(0.16, 0.21, 0.53, 0.01, 0.09)</a:t>
            </a:r>
          </a:p>
          <a:p>
            <a:endParaRPr lang="en-US" sz="1600" dirty="0">
              <a:solidFill>
                <a:schemeClr val="bg1"/>
              </a:solidFill>
              <a:latin typeface="Courier"/>
              <a:cs typeface="Courier"/>
            </a:endParaRPr>
          </a:p>
          <a:p>
            <a:r>
              <a:rPr lang="en-US" sz="1600" dirty="0" err="1">
                <a:solidFill>
                  <a:schemeClr val="bg1"/>
                </a:solidFill>
                <a:latin typeface="Courier"/>
                <a:cs typeface="Courier"/>
              </a:rPr>
              <a:t>counts.victim</a:t>
            </a:r>
            <a:r>
              <a:rPr lang="en-US" sz="1600" dirty="0">
                <a:solidFill>
                  <a:schemeClr val="bg1"/>
                </a:solidFill>
                <a:latin typeface="Courier"/>
                <a:cs typeface="Courier"/>
              </a:rPr>
              <a:t>     &lt;- c(60, 78, 197, 4, 33)</a:t>
            </a:r>
          </a:p>
          <a:p>
            <a:r>
              <a:rPr lang="en-US" sz="1600" dirty="0">
                <a:solidFill>
                  <a:schemeClr val="bg1"/>
                </a:solidFill>
                <a:latin typeface="Courier"/>
                <a:cs typeface="Courier"/>
              </a:rPr>
              <a:t>counts.apartment2 &lt;- c(112, 4, 220, 4, 33)</a:t>
            </a:r>
          </a:p>
          <a:p>
            <a:endParaRPr lang="en-US" sz="1600" dirty="0">
              <a:solidFill>
                <a:schemeClr val="bg1"/>
              </a:solidFill>
              <a:latin typeface="Courier"/>
              <a:cs typeface="Courier"/>
            </a:endParaRPr>
          </a:p>
          <a:p>
            <a:r>
              <a:rPr lang="en-US" sz="1600" dirty="0" err="1">
                <a:solidFill>
                  <a:schemeClr val="bg1"/>
                </a:solidFill>
                <a:latin typeface="Courier"/>
                <a:cs typeface="Courier"/>
              </a:rPr>
              <a:t>dmultinom</a:t>
            </a:r>
            <a:r>
              <a:rPr lang="en-US" sz="1600" dirty="0">
                <a:solidFill>
                  <a:schemeClr val="bg1"/>
                </a:solidFill>
                <a:latin typeface="Courier"/>
                <a:cs typeface="Courier"/>
              </a:rPr>
              <a:t>(x = </a:t>
            </a:r>
            <a:r>
              <a:rPr lang="en-US" sz="1600" dirty="0" err="1">
                <a:solidFill>
                  <a:schemeClr val="bg1"/>
                </a:solidFill>
                <a:latin typeface="Courier"/>
                <a:cs typeface="Courier"/>
              </a:rPr>
              <a:t>counts.victim</a:t>
            </a:r>
            <a:r>
              <a:rPr lang="en-US" sz="1600" dirty="0">
                <a:solidFill>
                  <a:schemeClr val="bg1"/>
                </a:solidFill>
                <a:latin typeface="Courier"/>
                <a:cs typeface="Courier"/>
              </a:rPr>
              <a:t>, </a:t>
            </a:r>
            <a:r>
              <a:rPr lang="en-US" sz="1600" dirty="0" err="1">
                <a:solidFill>
                  <a:schemeClr val="bg1"/>
                </a:solidFill>
                <a:latin typeface="Courier"/>
                <a:cs typeface="Courier"/>
              </a:rPr>
              <a:t>prob</a:t>
            </a:r>
            <a:r>
              <a:rPr lang="en-US" sz="1600" dirty="0">
                <a:solidFill>
                  <a:schemeClr val="bg1"/>
                </a:solidFill>
                <a:latin typeface="Courier"/>
                <a:cs typeface="Courier"/>
              </a:rPr>
              <a:t> = probs.apartment1)</a:t>
            </a:r>
          </a:p>
          <a:p>
            <a:r>
              <a:rPr lang="en-US" sz="1600" dirty="0" err="1">
                <a:solidFill>
                  <a:schemeClr val="bg1"/>
                </a:solidFill>
                <a:latin typeface="Courier"/>
                <a:cs typeface="Courier"/>
              </a:rPr>
              <a:t>dmultinom</a:t>
            </a:r>
            <a:r>
              <a:rPr lang="en-US" sz="1600" dirty="0">
                <a:solidFill>
                  <a:schemeClr val="bg1"/>
                </a:solidFill>
                <a:latin typeface="Courier"/>
                <a:cs typeface="Courier"/>
              </a:rPr>
              <a:t>(x = counts.apartment2, </a:t>
            </a:r>
            <a:r>
              <a:rPr lang="en-US" sz="1600" dirty="0" err="1">
                <a:solidFill>
                  <a:schemeClr val="bg1"/>
                </a:solidFill>
                <a:latin typeface="Courier"/>
                <a:cs typeface="Courier"/>
              </a:rPr>
              <a:t>prob</a:t>
            </a:r>
            <a:r>
              <a:rPr lang="en-US" sz="1600" dirty="0">
                <a:solidFill>
                  <a:schemeClr val="bg1"/>
                </a:solidFill>
                <a:latin typeface="Courier"/>
                <a:cs typeface="Courier"/>
              </a:rPr>
              <a:t> = probs.apartment1)</a:t>
            </a:r>
          </a:p>
        </p:txBody>
      </p:sp>
    </p:spTree>
    <p:extLst>
      <p:ext uri="{BB962C8B-B14F-4D97-AF65-F5344CB8AC3E}">
        <p14:creationId xmlns:p14="http://schemas.microsoft.com/office/powerpoint/2010/main" val="1988064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p:cNvSpPr>
            <a:spLocks noChangeArrowheads="1"/>
          </p:cNvSpPr>
          <p:nvPr/>
        </p:nvSpPr>
        <p:spPr bwMode="auto">
          <a:xfrm>
            <a:off x="103718" y="116417"/>
            <a:ext cx="8991601" cy="1127125"/>
          </a:xfrm>
          <a:prstGeom prst="rect">
            <a:avLst/>
          </a:prstGeom>
          <a:noFill/>
          <a:ln w="9525">
            <a:noFill/>
            <a:round/>
            <a:headEnd/>
            <a:tailEnd/>
          </a:ln>
        </p:spPr>
        <p:txBody>
          <a:bodyPr lIns="0" tIns="0" rIns="0" bIns="0" anchor="ct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Times New Roman" pitchFamily="18" charset="0"/>
              </a:rPr>
              <a:t>Probability Density Function</a:t>
            </a:r>
          </a:p>
        </p:txBody>
      </p:sp>
      <p:sp>
        <p:nvSpPr>
          <p:cNvPr id="7" name="Rectangle 5"/>
          <p:cNvSpPr>
            <a:spLocks noChangeArrowheads="1"/>
          </p:cNvSpPr>
          <p:nvPr/>
        </p:nvSpPr>
        <p:spPr bwMode="auto">
          <a:xfrm>
            <a:off x="228600" y="1193414"/>
            <a:ext cx="8686800" cy="1802376"/>
          </a:xfrm>
          <a:prstGeom prst="rect">
            <a:avLst/>
          </a:prstGeom>
          <a:noFill/>
          <a:ln w="9525">
            <a:noFill/>
            <a:round/>
            <a:headEnd/>
            <a:tailEnd/>
          </a:ln>
        </p:spPr>
        <p:txBody>
          <a:bodyPr lIns="0" tIns="0" rIns="0" bIns="0"/>
          <a:lstStyle/>
          <a:p>
            <a:pPr marL="620713"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a:solidFill>
                  <a:srgbClr val="000000"/>
                </a:solidFill>
                <a:latin typeface="Times New Roman" pitchFamily="18" charset="0"/>
              </a:rPr>
              <a:t>As we increase the number of “bins” in a histogram the “bars” get thinner and thinner</a:t>
            </a:r>
          </a:p>
          <a:p>
            <a:pPr marL="1077913" lvl="1"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a:solidFill>
                  <a:srgbClr val="000000"/>
                </a:solidFill>
                <a:latin typeface="Times New Roman" pitchFamily="18" charset="0"/>
              </a:rPr>
              <a:t>If there are an infinite number of bins the bars get infinitesimally thin:</a:t>
            </a:r>
          </a:p>
        </p:txBody>
      </p:sp>
      <p:pic>
        <p:nvPicPr>
          <p:cNvPr id="14" name="Picture 13"/>
          <p:cNvPicPr>
            <a:picLocks noChangeAspect="1"/>
          </p:cNvPicPr>
          <p:nvPr/>
        </p:nvPicPr>
        <p:blipFill>
          <a:blip r:embed="rId3"/>
          <a:stretch>
            <a:fillRect/>
          </a:stretch>
        </p:blipFill>
        <p:spPr>
          <a:xfrm>
            <a:off x="15026" y="2919148"/>
            <a:ext cx="4323288" cy="3770539"/>
          </a:xfrm>
          <a:prstGeom prst="rect">
            <a:avLst/>
          </a:prstGeom>
        </p:spPr>
      </p:pic>
      <p:pic>
        <p:nvPicPr>
          <p:cNvPr id="16" name="Picture 15"/>
          <p:cNvPicPr>
            <a:picLocks noChangeAspect="1"/>
          </p:cNvPicPr>
          <p:nvPr/>
        </p:nvPicPr>
        <p:blipFill>
          <a:blip r:embed="rId4"/>
          <a:stretch>
            <a:fillRect/>
          </a:stretch>
        </p:blipFill>
        <p:spPr>
          <a:xfrm>
            <a:off x="15026" y="2922750"/>
            <a:ext cx="4323288" cy="3770539"/>
          </a:xfrm>
          <a:prstGeom prst="rect">
            <a:avLst/>
          </a:prstGeom>
        </p:spPr>
      </p:pic>
      <p:pic>
        <p:nvPicPr>
          <p:cNvPr id="17" name="Picture 16"/>
          <p:cNvPicPr>
            <a:picLocks noChangeAspect="1"/>
          </p:cNvPicPr>
          <p:nvPr/>
        </p:nvPicPr>
        <p:blipFill>
          <a:blip r:embed="rId5"/>
          <a:stretch>
            <a:fillRect/>
          </a:stretch>
        </p:blipFill>
        <p:spPr>
          <a:xfrm>
            <a:off x="15026" y="2909303"/>
            <a:ext cx="4334576" cy="3780384"/>
          </a:xfrm>
          <a:prstGeom prst="rect">
            <a:avLst/>
          </a:prstGeom>
        </p:spPr>
      </p:pic>
      <p:pic>
        <p:nvPicPr>
          <p:cNvPr id="18" name="Picture 17"/>
          <p:cNvPicPr>
            <a:picLocks noChangeAspect="1"/>
          </p:cNvPicPr>
          <p:nvPr/>
        </p:nvPicPr>
        <p:blipFill>
          <a:blip r:embed="rId6"/>
          <a:stretch>
            <a:fillRect/>
          </a:stretch>
        </p:blipFill>
        <p:spPr>
          <a:xfrm>
            <a:off x="15026" y="2928993"/>
            <a:ext cx="4323287" cy="3770538"/>
          </a:xfrm>
          <a:prstGeom prst="rect">
            <a:avLst/>
          </a:prstGeom>
        </p:spPr>
      </p:pic>
      <p:pic>
        <p:nvPicPr>
          <p:cNvPr id="19" name="Picture 18"/>
          <p:cNvPicPr>
            <a:picLocks noChangeAspect="1"/>
          </p:cNvPicPr>
          <p:nvPr/>
        </p:nvPicPr>
        <p:blipFill>
          <a:blip r:embed="rId7"/>
          <a:stretch>
            <a:fillRect/>
          </a:stretch>
        </p:blipFill>
        <p:spPr>
          <a:xfrm>
            <a:off x="19972" y="2928993"/>
            <a:ext cx="4329630" cy="3776070"/>
          </a:xfrm>
          <a:prstGeom prst="rect">
            <a:avLst/>
          </a:prstGeom>
        </p:spPr>
      </p:pic>
      <p:pic>
        <p:nvPicPr>
          <p:cNvPr id="20" name="Picture 19"/>
          <p:cNvPicPr>
            <a:picLocks noChangeAspect="1"/>
          </p:cNvPicPr>
          <p:nvPr/>
        </p:nvPicPr>
        <p:blipFill>
          <a:blip r:embed="rId8"/>
          <a:stretch>
            <a:fillRect/>
          </a:stretch>
        </p:blipFill>
        <p:spPr>
          <a:xfrm>
            <a:off x="19972" y="2938838"/>
            <a:ext cx="4318341" cy="3766224"/>
          </a:xfrm>
          <a:prstGeom prst="rect">
            <a:avLst/>
          </a:prstGeom>
        </p:spPr>
      </p:pic>
      <p:pic>
        <p:nvPicPr>
          <p:cNvPr id="21" name="Picture 20"/>
          <p:cNvPicPr>
            <a:picLocks noChangeAspect="1"/>
          </p:cNvPicPr>
          <p:nvPr/>
        </p:nvPicPr>
        <p:blipFill>
          <a:blip r:embed="rId9"/>
          <a:stretch>
            <a:fillRect/>
          </a:stretch>
        </p:blipFill>
        <p:spPr>
          <a:xfrm>
            <a:off x="4243768" y="3068052"/>
            <a:ext cx="4824719" cy="2144489"/>
          </a:xfrm>
          <a:prstGeom prst="rect">
            <a:avLst/>
          </a:prstGeom>
        </p:spPr>
      </p:pic>
    </p:spTree>
    <p:extLst>
      <p:ext uri="{BB962C8B-B14F-4D97-AF65-F5344CB8AC3E}">
        <p14:creationId xmlns:p14="http://schemas.microsoft.com/office/powerpoint/2010/main" val="19258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4"/>
                                        </p:tgtEl>
                                        <p:attrNameLst>
                                          <p:attrName>ppt_x</p:attrName>
                                        </p:attrNameLst>
                                      </p:cBhvr>
                                      <p:tavLst>
                                        <p:tav tm="0">
                                          <p:val>
                                            <p:strVal val="ppt_x"/>
                                          </p:val>
                                        </p:tav>
                                        <p:tav tm="100000">
                                          <p:val>
                                            <p:strVal val="ppt_x"/>
                                          </p:val>
                                        </p:tav>
                                      </p:tavLst>
                                    </p:anim>
                                    <p:anim calcmode="lin" valueType="num">
                                      <p:cBhvr additive="base">
                                        <p:cTn id="13" dur="500"/>
                                        <p:tgtEl>
                                          <p:spTgt spid="14"/>
                                        </p:tgtEl>
                                        <p:attrNameLst>
                                          <p:attrName>ppt_y</p:attrName>
                                        </p:attrNameLst>
                                      </p:cBhvr>
                                      <p:tavLst>
                                        <p:tav tm="0">
                                          <p:val>
                                            <p:strVal val="ppt_y"/>
                                          </p:val>
                                        </p:tav>
                                        <p:tav tm="100000">
                                          <p:val>
                                            <p:strVal val="1+ppt_h/2"/>
                                          </p:val>
                                        </p:tav>
                                      </p:tavLst>
                                    </p:anim>
                                    <p:set>
                                      <p:cBhvr>
                                        <p:cTn id="14" dur="1" fill="hold">
                                          <p:stCondLst>
                                            <p:cond delay="499"/>
                                          </p:stCondLst>
                                        </p:cTn>
                                        <p:tgtEl>
                                          <p:spTgt spid="14"/>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6"/>
                                        </p:tgtEl>
                                        <p:attrNameLst>
                                          <p:attrName>ppt_x</p:attrName>
                                        </p:attrNameLst>
                                      </p:cBhvr>
                                      <p:tavLst>
                                        <p:tav tm="0">
                                          <p:val>
                                            <p:strVal val="ppt_x"/>
                                          </p:val>
                                        </p:tav>
                                        <p:tav tm="100000">
                                          <p:val>
                                            <p:strVal val="ppt_x"/>
                                          </p:val>
                                        </p:tav>
                                      </p:tavLst>
                                    </p:anim>
                                    <p:anim calcmode="lin" valueType="num">
                                      <p:cBhvr additive="base">
                                        <p:cTn id="23" dur="500"/>
                                        <p:tgtEl>
                                          <p:spTgt spid="16"/>
                                        </p:tgtEl>
                                        <p:attrNameLst>
                                          <p:attrName>ppt_y</p:attrName>
                                        </p:attrNameLst>
                                      </p:cBhvr>
                                      <p:tavLst>
                                        <p:tav tm="0">
                                          <p:val>
                                            <p:strVal val="ppt_y"/>
                                          </p:val>
                                        </p:tav>
                                        <p:tav tm="100000">
                                          <p:val>
                                            <p:strVal val="1+ppt_h/2"/>
                                          </p:val>
                                        </p:tav>
                                      </p:tavLst>
                                    </p:anim>
                                    <p:set>
                                      <p:cBhvr>
                                        <p:cTn id="24" dur="1" fill="hold">
                                          <p:stCondLst>
                                            <p:cond delay="499"/>
                                          </p:stCondLst>
                                        </p:cTn>
                                        <p:tgtEl>
                                          <p:spTgt spid="16"/>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17"/>
                                        </p:tgtEl>
                                        <p:attrNameLst>
                                          <p:attrName>ppt_x</p:attrName>
                                        </p:attrNameLst>
                                      </p:cBhvr>
                                      <p:tavLst>
                                        <p:tav tm="0">
                                          <p:val>
                                            <p:strVal val="ppt_x"/>
                                          </p:val>
                                        </p:tav>
                                        <p:tav tm="100000">
                                          <p:val>
                                            <p:strVal val="ppt_x"/>
                                          </p:val>
                                        </p:tav>
                                      </p:tavLst>
                                    </p:anim>
                                    <p:anim calcmode="lin" valueType="num">
                                      <p:cBhvr additive="base">
                                        <p:cTn id="33" dur="500"/>
                                        <p:tgtEl>
                                          <p:spTgt spid="17"/>
                                        </p:tgtEl>
                                        <p:attrNameLst>
                                          <p:attrName>ppt_y</p:attrName>
                                        </p:attrNameLst>
                                      </p:cBhvr>
                                      <p:tavLst>
                                        <p:tav tm="0">
                                          <p:val>
                                            <p:strVal val="ppt_y"/>
                                          </p:val>
                                        </p:tav>
                                        <p:tav tm="100000">
                                          <p:val>
                                            <p:strVal val="1+ppt_h/2"/>
                                          </p:val>
                                        </p:tav>
                                      </p:tavLst>
                                    </p:anim>
                                    <p:set>
                                      <p:cBhvr>
                                        <p:cTn id="34" dur="1" fill="hold">
                                          <p:stCondLst>
                                            <p:cond delay="499"/>
                                          </p:stCondLst>
                                        </p:cTn>
                                        <p:tgtEl>
                                          <p:spTgt spid="17"/>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8"/>
                                        </p:tgtEl>
                                        <p:attrNameLst>
                                          <p:attrName>ppt_x</p:attrName>
                                        </p:attrNameLst>
                                      </p:cBhvr>
                                      <p:tavLst>
                                        <p:tav tm="0">
                                          <p:val>
                                            <p:strVal val="ppt_x"/>
                                          </p:val>
                                        </p:tav>
                                        <p:tav tm="100000">
                                          <p:val>
                                            <p:strVal val="ppt_x"/>
                                          </p:val>
                                        </p:tav>
                                      </p:tavLst>
                                    </p:anim>
                                    <p:anim calcmode="lin" valueType="num">
                                      <p:cBhvr additive="base">
                                        <p:cTn id="43" dur="500"/>
                                        <p:tgtEl>
                                          <p:spTgt spid="18"/>
                                        </p:tgtEl>
                                        <p:attrNameLst>
                                          <p:attrName>ppt_y</p:attrName>
                                        </p:attrNameLst>
                                      </p:cBhvr>
                                      <p:tavLst>
                                        <p:tav tm="0">
                                          <p:val>
                                            <p:strVal val="ppt_y"/>
                                          </p:val>
                                        </p:tav>
                                        <p:tav tm="100000">
                                          <p:val>
                                            <p:strVal val="1+ppt_h/2"/>
                                          </p:val>
                                        </p:tav>
                                      </p:tavLst>
                                    </p:anim>
                                    <p:set>
                                      <p:cBhvr>
                                        <p:cTn id="44" dur="1" fill="hold">
                                          <p:stCondLst>
                                            <p:cond delay="499"/>
                                          </p:stCondLst>
                                        </p:cTn>
                                        <p:tgtEl>
                                          <p:spTgt spid="18"/>
                                        </p:tgtEl>
                                        <p:attrNameLst>
                                          <p:attrName>style.visibility</p:attrName>
                                        </p:attrNameLst>
                                      </p:cBhvr>
                                      <p:to>
                                        <p:strVal val="hidden"/>
                                      </p:to>
                                    </p:set>
                                  </p:childTnLst>
                                </p:cTn>
                              </p:par>
                              <p:par>
                                <p:cTn id="45" presetID="2" presetClass="entr" presetSubtype="4"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nodeType="clickEffect">
                                  <p:stCondLst>
                                    <p:cond delay="0"/>
                                  </p:stCondLst>
                                  <p:childTnLst>
                                    <p:anim calcmode="lin" valueType="num">
                                      <p:cBhvr additive="base">
                                        <p:cTn id="52" dur="500"/>
                                        <p:tgtEl>
                                          <p:spTgt spid="19"/>
                                        </p:tgtEl>
                                        <p:attrNameLst>
                                          <p:attrName>ppt_x</p:attrName>
                                        </p:attrNameLst>
                                      </p:cBhvr>
                                      <p:tavLst>
                                        <p:tav tm="0">
                                          <p:val>
                                            <p:strVal val="ppt_x"/>
                                          </p:val>
                                        </p:tav>
                                        <p:tav tm="100000">
                                          <p:val>
                                            <p:strVal val="ppt_x"/>
                                          </p:val>
                                        </p:tav>
                                      </p:tavLst>
                                    </p:anim>
                                    <p:anim calcmode="lin" valueType="num">
                                      <p:cBhvr additive="base">
                                        <p:cTn id="53" dur="500"/>
                                        <p:tgtEl>
                                          <p:spTgt spid="19"/>
                                        </p:tgtEl>
                                        <p:attrNameLst>
                                          <p:attrName>ppt_y</p:attrName>
                                        </p:attrNameLst>
                                      </p:cBhvr>
                                      <p:tavLst>
                                        <p:tav tm="0">
                                          <p:val>
                                            <p:strVal val="ppt_y"/>
                                          </p:val>
                                        </p:tav>
                                        <p:tav tm="100000">
                                          <p:val>
                                            <p:strVal val="1+ppt_h/2"/>
                                          </p:val>
                                        </p:tav>
                                      </p:tavLst>
                                    </p:anim>
                                    <p:set>
                                      <p:cBhvr>
                                        <p:cTn id="54" dur="1" fill="hold">
                                          <p:stCondLst>
                                            <p:cond delay="499"/>
                                          </p:stCondLst>
                                        </p:cTn>
                                        <p:tgtEl>
                                          <p:spTgt spid="19"/>
                                        </p:tgtEl>
                                        <p:attrNameLst>
                                          <p:attrName>style.visibility</p:attrName>
                                        </p:attrNameLst>
                                      </p:cBhvr>
                                      <p:to>
                                        <p:strVal val="hidden"/>
                                      </p:to>
                                    </p:set>
                                  </p:childTnLst>
                                </p:cTn>
                              </p:par>
                              <p:par>
                                <p:cTn id="55" presetID="2" presetClass="entr" presetSubtype="4"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3606800"/>
            <a:ext cx="4184337" cy="3251200"/>
          </a:xfrm>
          <a:prstGeom prst="rect">
            <a:avLst/>
          </a:prstGeom>
        </p:spPr>
      </p:pic>
      <p:sp>
        <p:nvSpPr>
          <p:cNvPr id="5"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Cumulative Distribution Function</a:t>
            </a:r>
          </a:p>
        </p:txBody>
      </p:sp>
      <p:pic>
        <p:nvPicPr>
          <p:cNvPr id="6"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7" name="Rectangle 6"/>
          <p:cNvSpPr/>
          <p:nvPr/>
        </p:nvSpPr>
        <p:spPr>
          <a:xfrm>
            <a:off x="0" y="1078882"/>
            <a:ext cx="9144000" cy="1384995"/>
          </a:xfrm>
          <a:prstGeom prst="rect">
            <a:avLst/>
          </a:prstGeom>
        </p:spPr>
        <p:txBody>
          <a:bodyPr wrap="square">
            <a:spAutoFit/>
          </a:bodyPr>
          <a:lstStyle/>
          <a:p>
            <a:pPr marL="342900" indent="-342900">
              <a:buFont typeface="Arial"/>
              <a:buChar char="•"/>
            </a:pPr>
            <a:r>
              <a:rPr lang="en-US" sz="2800" dirty="0">
                <a:latin typeface="Times New Roman"/>
                <a:cs typeface="Times New Roman"/>
              </a:rPr>
              <a:t>A function that gives the probability that a random variable is less than or equal to a specified value is a </a:t>
            </a:r>
            <a:r>
              <a:rPr lang="en-US" sz="2800" b="1" dirty="0">
                <a:latin typeface="Times New Roman"/>
                <a:cs typeface="Times New Roman"/>
              </a:rPr>
              <a:t>cumulative distribution function</a:t>
            </a:r>
            <a:r>
              <a:rPr lang="en-US" sz="2800" dirty="0">
                <a:latin typeface="Times New Roman"/>
                <a:cs typeface="Times New Roman"/>
              </a:rPr>
              <a:t> (</a:t>
            </a:r>
            <a:r>
              <a:rPr lang="en-US" sz="2800" b="1" dirty="0">
                <a:latin typeface="Times New Roman"/>
                <a:cs typeface="Times New Roman"/>
              </a:rPr>
              <a:t>CDF</a:t>
            </a:r>
            <a:r>
              <a:rPr lang="en-US" sz="2800" dirty="0">
                <a:latin typeface="Times New Roman"/>
                <a:cs typeface="Times New Roman"/>
              </a:rPr>
              <a:t>):</a:t>
            </a:r>
          </a:p>
        </p:txBody>
      </p:sp>
      <p:pic>
        <p:nvPicPr>
          <p:cNvPr id="8" name="Picture 7"/>
          <p:cNvPicPr>
            <a:picLocks noChangeAspect="1"/>
          </p:cNvPicPr>
          <p:nvPr/>
        </p:nvPicPr>
        <p:blipFill rotWithShape="1">
          <a:blip r:embed="rId4"/>
          <a:srcRect r="50650"/>
          <a:stretch/>
        </p:blipFill>
        <p:spPr>
          <a:xfrm>
            <a:off x="2396292" y="2673002"/>
            <a:ext cx="2041128" cy="584825"/>
          </a:xfrm>
          <a:prstGeom prst="rect">
            <a:avLst/>
          </a:prstGeom>
        </p:spPr>
      </p:pic>
      <p:pic>
        <p:nvPicPr>
          <p:cNvPr id="9" name="Picture 8"/>
          <p:cNvPicPr>
            <a:picLocks noChangeAspect="1"/>
          </p:cNvPicPr>
          <p:nvPr/>
        </p:nvPicPr>
        <p:blipFill rotWithShape="1">
          <a:blip r:embed="rId4"/>
          <a:srcRect l="49350"/>
          <a:stretch/>
        </p:blipFill>
        <p:spPr>
          <a:xfrm>
            <a:off x="4539872" y="2673002"/>
            <a:ext cx="2094920" cy="584825"/>
          </a:xfrm>
          <a:prstGeom prst="rect">
            <a:avLst/>
          </a:prstGeom>
        </p:spPr>
      </p:pic>
      <p:pic>
        <p:nvPicPr>
          <p:cNvPr id="10" name="Picture 9"/>
          <p:cNvPicPr>
            <a:picLocks noChangeAspect="1"/>
          </p:cNvPicPr>
          <p:nvPr/>
        </p:nvPicPr>
        <p:blipFill>
          <a:blip r:embed="rId5"/>
          <a:stretch>
            <a:fillRect/>
          </a:stretch>
        </p:blipFill>
        <p:spPr>
          <a:xfrm>
            <a:off x="4628772" y="3497409"/>
            <a:ext cx="4292435" cy="3335191"/>
          </a:xfrm>
          <a:prstGeom prst="rect">
            <a:avLst/>
          </a:prstGeom>
        </p:spPr>
      </p:pic>
      <p:sp>
        <p:nvSpPr>
          <p:cNvPr id="11" name="Rectangle 10"/>
          <p:cNvSpPr/>
          <p:nvPr/>
        </p:nvSpPr>
        <p:spPr>
          <a:xfrm>
            <a:off x="6355392" y="5640169"/>
            <a:ext cx="2331407" cy="646331"/>
          </a:xfrm>
          <a:prstGeom prst="rect">
            <a:avLst/>
          </a:prstGeom>
        </p:spPr>
        <p:txBody>
          <a:bodyPr wrap="square">
            <a:spAutoFit/>
          </a:bodyPr>
          <a:lstStyle/>
          <a:p>
            <a:r>
              <a:rPr lang="en-US" dirty="0">
                <a:latin typeface="Times New Roman"/>
                <a:cs typeface="Times New Roman"/>
              </a:rPr>
              <a:t>CDFs for discrete RVs are step functions</a:t>
            </a:r>
            <a:endParaRPr lang="en-US" dirty="0"/>
          </a:p>
        </p:txBody>
      </p:sp>
      <p:cxnSp>
        <p:nvCxnSpPr>
          <p:cNvPr id="12" name="Straight Arrow Connector 11"/>
          <p:cNvCxnSpPr/>
          <p:nvPr/>
        </p:nvCxnSpPr>
        <p:spPr>
          <a:xfrm>
            <a:off x="5207000" y="3924300"/>
            <a:ext cx="0" cy="2362200"/>
          </a:xfrm>
          <a:prstGeom prst="straightConnector1">
            <a:avLst/>
          </a:prstGeom>
          <a:ln>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207000" y="4316968"/>
            <a:ext cx="1828800" cy="307777"/>
          </a:xfrm>
          <a:prstGeom prst="rect">
            <a:avLst/>
          </a:prstGeom>
          <a:noFill/>
        </p:spPr>
        <p:txBody>
          <a:bodyPr wrap="square" rtlCol="0">
            <a:spAutoFit/>
          </a:bodyPr>
          <a:lstStyle/>
          <a:p>
            <a:r>
              <a:rPr lang="en-US" sz="1400" dirty="0">
                <a:latin typeface="Times New Roman"/>
                <a:cs typeface="Times New Roman"/>
              </a:rPr>
              <a:t>Varies between 0 and 1</a:t>
            </a:r>
          </a:p>
        </p:txBody>
      </p:sp>
      <p:cxnSp>
        <p:nvCxnSpPr>
          <p:cNvPr id="15" name="Straight Connector 14"/>
          <p:cNvCxnSpPr/>
          <p:nvPr/>
        </p:nvCxnSpPr>
        <p:spPr>
          <a:xfrm>
            <a:off x="3987800" y="1536700"/>
            <a:ext cx="152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89364" y="1968500"/>
            <a:ext cx="525583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60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p:cNvSpPr>
            <a:spLocks noChangeArrowheads="1"/>
          </p:cNvSpPr>
          <p:nvPr/>
        </p:nvSpPr>
        <p:spPr bwMode="auto">
          <a:xfrm>
            <a:off x="103718" y="116417"/>
            <a:ext cx="8991601" cy="1127125"/>
          </a:xfrm>
          <a:prstGeom prst="rect">
            <a:avLst/>
          </a:prstGeom>
          <a:noFill/>
          <a:ln w="9525">
            <a:noFill/>
            <a:round/>
            <a:headEnd/>
            <a:tailEnd/>
          </a:ln>
        </p:spPr>
        <p:txBody>
          <a:bodyPr lIns="0" tIns="0" rIns="0" bIns="0" anchor="ct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Times New Roman" pitchFamily="18" charset="0"/>
              </a:rPr>
              <a:t>Probability Density Function</a:t>
            </a:r>
          </a:p>
        </p:txBody>
      </p:sp>
      <p:sp>
        <p:nvSpPr>
          <p:cNvPr id="7" name="Rectangle 5"/>
          <p:cNvSpPr>
            <a:spLocks noChangeArrowheads="1"/>
          </p:cNvSpPr>
          <p:nvPr/>
        </p:nvSpPr>
        <p:spPr bwMode="auto">
          <a:xfrm>
            <a:off x="228600" y="1193414"/>
            <a:ext cx="8686800" cy="963044"/>
          </a:xfrm>
          <a:prstGeom prst="rect">
            <a:avLst/>
          </a:prstGeom>
          <a:noFill/>
          <a:ln w="9525">
            <a:noFill/>
            <a:round/>
            <a:headEnd/>
            <a:tailEnd/>
          </a:ln>
        </p:spPr>
        <p:txBody>
          <a:bodyPr lIns="0" tIns="0" rIns="0" bIns="0"/>
          <a:lstStyle/>
          <a:p>
            <a:pPr marL="620713"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a:solidFill>
                  <a:srgbClr val="000000"/>
                </a:solidFill>
                <a:latin typeface="Times New Roman" pitchFamily="18" charset="0"/>
              </a:rPr>
              <a:t>Technical definition:</a:t>
            </a:r>
          </a:p>
          <a:p>
            <a:pPr marL="1077913" lvl="1"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a:solidFill>
                  <a:srgbClr val="000000"/>
                </a:solidFill>
                <a:latin typeface="Times New Roman" pitchFamily="18" charset="0"/>
              </a:rPr>
              <a:t>A random </a:t>
            </a:r>
            <a:r>
              <a:rPr lang="en-GB" sz="2400" dirty="0" err="1">
                <a:solidFill>
                  <a:srgbClr val="000000"/>
                </a:solidFill>
                <a:latin typeface="Times New Roman" pitchFamily="18" charset="0"/>
              </a:rPr>
              <a:t>variate</a:t>
            </a:r>
            <a:r>
              <a:rPr lang="en-GB" sz="2400" dirty="0">
                <a:solidFill>
                  <a:srgbClr val="000000"/>
                </a:solidFill>
                <a:latin typeface="Times New Roman" pitchFamily="18" charset="0"/>
              </a:rPr>
              <a:t> </a:t>
            </a:r>
            <a:r>
              <a:rPr lang="en-GB" sz="2400" i="1" dirty="0">
                <a:solidFill>
                  <a:srgbClr val="000000"/>
                </a:solidFill>
                <a:latin typeface="Times New Roman" pitchFamily="18" charset="0"/>
              </a:rPr>
              <a:t>X</a:t>
            </a:r>
            <a:r>
              <a:rPr lang="en-GB" sz="2400" dirty="0">
                <a:solidFill>
                  <a:srgbClr val="000000"/>
                </a:solidFill>
                <a:latin typeface="Times New Roman" pitchFamily="18" charset="0"/>
              </a:rPr>
              <a:t> is </a:t>
            </a:r>
            <a:r>
              <a:rPr lang="en-GB" sz="2400" i="1" u="sng" dirty="0">
                <a:solidFill>
                  <a:srgbClr val="000000"/>
                </a:solidFill>
                <a:latin typeface="Times New Roman" pitchFamily="18" charset="0"/>
              </a:rPr>
              <a:t>continuous</a:t>
            </a:r>
            <a:r>
              <a:rPr lang="en-GB" sz="2400" dirty="0">
                <a:solidFill>
                  <a:srgbClr val="000000"/>
                </a:solidFill>
                <a:latin typeface="Times New Roman" pitchFamily="18" charset="0"/>
              </a:rPr>
              <a:t> if: </a:t>
            </a:r>
          </a:p>
        </p:txBody>
      </p:sp>
      <p:pic>
        <p:nvPicPr>
          <p:cNvPr id="2" name="Picture 1"/>
          <p:cNvPicPr>
            <a:picLocks noChangeAspect="1"/>
          </p:cNvPicPr>
          <p:nvPr/>
        </p:nvPicPr>
        <p:blipFill>
          <a:blip r:embed="rId3"/>
          <a:stretch>
            <a:fillRect/>
          </a:stretch>
        </p:blipFill>
        <p:spPr>
          <a:xfrm>
            <a:off x="2354620" y="2328448"/>
            <a:ext cx="3805499" cy="771270"/>
          </a:xfrm>
          <a:prstGeom prst="rect">
            <a:avLst/>
          </a:prstGeom>
        </p:spPr>
      </p:pic>
      <p:pic>
        <p:nvPicPr>
          <p:cNvPr id="3" name="Picture 2"/>
          <p:cNvPicPr>
            <a:picLocks noChangeAspect="1"/>
          </p:cNvPicPr>
          <p:nvPr/>
        </p:nvPicPr>
        <p:blipFill>
          <a:blip r:embed="rId4"/>
          <a:stretch>
            <a:fillRect/>
          </a:stretch>
        </p:blipFill>
        <p:spPr>
          <a:xfrm>
            <a:off x="1936278" y="4603421"/>
            <a:ext cx="2376118" cy="902428"/>
          </a:xfrm>
          <a:prstGeom prst="rect">
            <a:avLst/>
          </a:prstGeom>
        </p:spPr>
      </p:pic>
      <p:sp>
        <p:nvSpPr>
          <p:cNvPr id="6" name="Right Brace 5"/>
          <p:cNvSpPr/>
          <p:nvPr/>
        </p:nvSpPr>
        <p:spPr>
          <a:xfrm rot="5400000">
            <a:off x="2939142" y="2159064"/>
            <a:ext cx="687867" cy="205864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ight Brace 14"/>
          <p:cNvSpPr/>
          <p:nvPr/>
        </p:nvSpPr>
        <p:spPr>
          <a:xfrm rot="5400000">
            <a:off x="5085372" y="2876649"/>
            <a:ext cx="687867" cy="6234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13412" y="3479989"/>
            <a:ext cx="4199888" cy="369332"/>
          </a:xfrm>
          <a:prstGeom prst="rect">
            <a:avLst/>
          </a:prstGeom>
          <a:noFill/>
        </p:spPr>
        <p:txBody>
          <a:bodyPr wrap="none" rtlCol="0">
            <a:spAutoFit/>
          </a:bodyPr>
          <a:lstStyle/>
          <a:p>
            <a:r>
              <a:rPr lang="en-US" dirty="0">
                <a:latin typeface="Times New Roman"/>
                <a:cs typeface="Times New Roman"/>
              </a:rPr>
              <a:t>The probability that </a:t>
            </a:r>
            <a:r>
              <a:rPr lang="en-US" i="1" dirty="0">
                <a:latin typeface="Times New Roman"/>
                <a:cs typeface="Times New Roman"/>
              </a:rPr>
              <a:t>X</a:t>
            </a:r>
            <a:r>
              <a:rPr lang="en-US" dirty="0">
                <a:latin typeface="Times New Roman"/>
                <a:cs typeface="Times New Roman"/>
              </a:rPr>
              <a:t> lies between </a:t>
            </a:r>
            <a:r>
              <a:rPr lang="en-US" i="1" dirty="0">
                <a:latin typeface="Times New Roman"/>
                <a:cs typeface="Times New Roman"/>
              </a:rPr>
              <a:t>a</a:t>
            </a:r>
            <a:r>
              <a:rPr lang="en-US" dirty="0">
                <a:latin typeface="Times New Roman"/>
                <a:cs typeface="Times New Roman"/>
              </a:rPr>
              <a:t> and </a:t>
            </a:r>
            <a:r>
              <a:rPr lang="en-US" i="1" dirty="0">
                <a:latin typeface="Times New Roman"/>
                <a:cs typeface="Times New Roman"/>
              </a:rPr>
              <a:t>b</a:t>
            </a:r>
          </a:p>
        </p:txBody>
      </p:sp>
      <p:sp>
        <p:nvSpPr>
          <p:cNvPr id="22" name="TextBox 21"/>
          <p:cNvSpPr txBox="1"/>
          <p:nvPr/>
        </p:nvSpPr>
        <p:spPr>
          <a:xfrm>
            <a:off x="4745860" y="3486859"/>
            <a:ext cx="4036265" cy="369332"/>
          </a:xfrm>
          <a:prstGeom prst="rect">
            <a:avLst/>
          </a:prstGeom>
          <a:noFill/>
        </p:spPr>
        <p:txBody>
          <a:bodyPr wrap="none" rtlCol="0">
            <a:spAutoFit/>
          </a:bodyPr>
          <a:lstStyle/>
          <a:p>
            <a:r>
              <a:rPr lang="en-US" i="1" dirty="0">
                <a:latin typeface="Times New Roman"/>
                <a:cs typeface="Times New Roman"/>
              </a:rPr>
              <a:t>p</a:t>
            </a:r>
            <a:r>
              <a:rPr lang="en-US" dirty="0">
                <a:latin typeface="Times New Roman"/>
                <a:cs typeface="Times New Roman"/>
              </a:rPr>
              <a:t>(</a:t>
            </a:r>
            <a:r>
              <a:rPr lang="en-US" i="1" dirty="0">
                <a:latin typeface="Times New Roman"/>
                <a:cs typeface="Times New Roman"/>
              </a:rPr>
              <a:t>x</a:t>
            </a:r>
            <a:r>
              <a:rPr lang="en-US" dirty="0">
                <a:latin typeface="Times New Roman"/>
                <a:cs typeface="Times New Roman"/>
              </a:rPr>
              <a:t>): </a:t>
            </a:r>
            <a:r>
              <a:rPr lang="en-US" b="1" dirty="0">
                <a:latin typeface="Times New Roman"/>
                <a:cs typeface="Times New Roman"/>
              </a:rPr>
              <a:t>probability density function</a:t>
            </a:r>
            <a:r>
              <a:rPr lang="en-US" dirty="0">
                <a:latin typeface="Times New Roman"/>
                <a:cs typeface="Times New Roman"/>
              </a:rPr>
              <a:t> (</a:t>
            </a:r>
            <a:r>
              <a:rPr lang="en-US" b="1" dirty="0" err="1">
                <a:latin typeface="Times New Roman"/>
                <a:cs typeface="Times New Roman"/>
              </a:rPr>
              <a:t>pdf</a:t>
            </a:r>
            <a:r>
              <a:rPr lang="en-US" dirty="0">
                <a:latin typeface="Times New Roman"/>
                <a:cs typeface="Times New Roman"/>
              </a:rPr>
              <a:t>)</a:t>
            </a:r>
            <a:endParaRPr lang="en-US" i="1" dirty="0">
              <a:latin typeface="Times New Roman"/>
              <a:cs typeface="Times New Roman"/>
            </a:endParaRPr>
          </a:p>
        </p:txBody>
      </p:sp>
      <p:sp>
        <p:nvSpPr>
          <p:cNvPr id="9" name="TextBox 8"/>
          <p:cNvSpPr txBox="1"/>
          <p:nvPr/>
        </p:nvSpPr>
        <p:spPr>
          <a:xfrm>
            <a:off x="1565914" y="4234089"/>
            <a:ext cx="709336" cy="369332"/>
          </a:xfrm>
          <a:prstGeom prst="rect">
            <a:avLst/>
          </a:prstGeom>
          <a:noFill/>
        </p:spPr>
        <p:txBody>
          <a:bodyPr wrap="none" rtlCol="0">
            <a:spAutoFit/>
          </a:bodyPr>
          <a:lstStyle/>
          <a:p>
            <a:r>
              <a:rPr lang="en-US" dirty="0">
                <a:latin typeface="Times New Roman"/>
                <a:cs typeface="Times New Roman"/>
              </a:rPr>
              <a:t>Note:</a:t>
            </a:r>
          </a:p>
        </p:txBody>
      </p:sp>
      <p:sp>
        <p:nvSpPr>
          <p:cNvPr id="23" name="TextBox 22"/>
          <p:cNvSpPr txBox="1"/>
          <p:nvPr/>
        </p:nvSpPr>
        <p:spPr>
          <a:xfrm>
            <a:off x="1737965" y="6212203"/>
            <a:ext cx="4422154" cy="369332"/>
          </a:xfrm>
          <a:prstGeom prst="rect">
            <a:avLst/>
          </a:prstGeom>
          <a:noFill/>
        </p:spPr>
        <p:txBody>
          <a:bodyPr wrap="none" rtlCol="0">
            <a:spAutoFit/>
          </a:bodyPr>
          <a:lstStyle/>
          <a:p>
            <a:r>
              <a:rPr lang="en-US" dirty="0">
                <a:latin typeface="Times New Roman"/>
                <a:cs typeface="Times New Roman"/>
              </a:rPr>
              <a:t>“All space” for us is usually 0 to ∞ or -∞ to ∞</a:t>
            </a:r>
          </a:p>
        </p:txBody>
      </p:sp>
      <p:sp>
        <p:nvSpPr>
          <p:cNvPr id="24" name="TextBox 23"/>
          <p:cNvSpPr txBox="1"/>
          <p:nvPr/>
        </p:nvSpPr>
        <p:spPr>
          <a:xfrm>
            <a:off x="4620465" y="4737333"/>
            <a:ext cx="3454792" cy="369332"/>
          </a:xfrm>
          <a:prstGeom prst="rect">
            <a:avLst/>
          </a:prstGeom>
          <a:noFill/>
        </p:spPr>
        <p:txBody>
          <a:bodyPr wrap="none" rtlCol="0">
            <a:spAutoFit/>
          </a:bodyPr>
          <a:lstStyle/>
          <a:p>
            <a:r>
              <a:rPr lang="en-US" dirty="0">
                <a:latin typeface="Times New Roman"/>
                <a:cs typeface="Times New Roman"/>
              </a:rPr>
              <a:t>Proper </a:t>
            </a:r>
            <a:r>
              <a:rPr lang="en-US" dirty="0" err="1">
                <a:latin typeface="Times New Roman"/>
                <a:cs typeface="Times New Roman"/>
              </a:rPr>
              <a:t>pdfs</a:t>
            </a:r>
            <a:r>
              <a:rPr lang="en-US" dirty="0">
                <a:latin typeface="Times New Roman"/>
                <a:cs typeface="Times New Roman"/>
              </a:rPr>
              <a:t> should be </a:t>
            </a:r>
            <a:r>
              <a:rPr lang="en-US" b="1" dirty="0">
                <a:latin typeface="Times New Roman"/>
                <a:cs typeface="Times New Roman"/>
              </a:rPr>
              <a:t>normalized</a:t>
            </a:r>
          </a:p>
        </p:txBody>
      </p:sp>
      <p:sp>
        <p:nvSpPr>
          <p:cNvPr id="25" name="TextBox 24"/>
          <p:cNvSpPr txBox="1"/>
          <p:nvPr/>
        </p:nvSpPr>
        <p:spPr>
          <a:xfrm>
            <a:off x="1751662" y="5750261"/>
            <a:ext cx="5750292" cy="369332"/>
          </a:xfrm>
          <a:prstGeom prst="rect">
            <a:avLst/>
          </a:prstGeom>
          <a:noFill/>
        </p:spPr>
        <p:txBody>
          <a:bodyPr wrap="none" rtlCol="0">
            <a:spAutoFit/>
          </a:bodyPr>
          <a:lstStyle/>
          <a:p>
            <a:r>
              <a:rPr lang="en-US" dirty="0">
                <a:latin typeface="Times New Roman"/>
                <a:cs typeface="Times New Roman"/>
              </a:rPr>
              <a:t>“All space” for an </a:t>
            </a:r>
            <a:r>
              <a:rPr lang="en-US" dirty="0" err="1">
                <a:latin typeface="Times New Roman"/>
                <a:cs typeface="Times New Roman"/>
              </a:rPr>
              <a:t>r.v</a:t>
            </a:r>
            <a:r>
              <a:rPr lang="en-US" dirty="0">
                <a:latin typeface="Times New Roman"/>
                <a:cs typeface="Times New Roman"/>
              </a:rPr>
              <a:t>. is it’s </a:t>
            </a:r>
            <a:r>
              <a:rPr lang="en-US" i="1" u="sng" dirty="0">
                <a:latin typeface="Times New Roman"/>
                <a:cs typeface="Times New Roman"/>
              </a:rPr>
              <a:t>domain</a:t>
            </a:r>
            <a:r>
              <a:rPr lang="en-US" dirty="0">
                <a:latin typeface="Times New Roman"/>
                <a:cs typeface="Times New Roman"/>
              </a:rPr>
              <a:t>. Also called its </a:t>
            </a:r>
            <a:r>
              <a:rPr lang="en-US" b="1" dirty="0">
                <a:latin typeface="Times New Roman"/>
                <a:cs typeface="Times New Roman"/>
              </a:rPr>
              <a:t>support</a:t>
            </a:r>
          </a:p>
        </p:txBody>
      </p:sp>
    </p:spTree>
    <p:extLst>
      <p:ext uri="{BB962C8B-B14F-4D97-AF65-F5344CB8AC3E}">
        <p14:creationId xmlns:p14="http://schemas.microsoft.com/office/powerpoint/2010/main" val="15050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ppt_x"/>
                                          </p:val>
                                        </p:tav>
                                        <p:tav tm="100000">
                                          <p:val>
                                            <p:strVal val="#ppt_x"/>
                                          </p:val>
                                        </p:tav>
                                      </p:tavLst>
                                    </p:anim>
                                    <p:anim calcmode="lin" valueType="num">
                                      <p:cBhvr additive="base">
                                        <p:cTn id="5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8" grpId="0"/>
      <p:bldP spid="22" grpId="0"/>
      <p:bldP spid="9" grpId="0"/>
      <p:bldP spid="23"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p:cNvSpPr>
            <a:spLocks noChangeArrowheads="1"/>
          </p:cNvSpPr>
          <p:nvPr/>
        </p:nvSpPr>
        <p:spPr bwMode="auto">
          <a:xfrm>
            <a:off x="103718" y="116417"/>
            <a:ext cx="8991601" cy="1127125"/>
          </a:xfrm>
          <a:prstGeom prst="rect">
            <a:avLst/>
          </a:prstGeom>
          <a:noFill/>
          <a:ln w="9525">
            <a:noFill/>
            <a:round/>
            <a:headEnd/>
            <a:tailEnd/>
          </a:ln>
        </p:spPr>
        <p:txBody>
          <a:bodyPr lIns="0" tIns="0" rIns="0" bIns="0" anchor="ct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Times New Roman" pitchFamily="18" charset="0"/>
              </a:rPr>
              <a:t>Probability Density Function</a:t>
            </a:r>
          </a:p>
        </p:txBody>
      </p:sp>
      <p:sp>
        <p:nvSpPr>
          <p:cNvPr id="7" name="Rectangle 5"/>
          <p:cNvSpPr>
            <a:spLocks noChangeArrowheads="1"/>
          </p:cNvSpPr>
          <p:nvPr/>
        </p:nvSpPr>
        <p:spPr bwMode="auto">
          <a:xfrm>
            <a:off x="228600" y="1193414"/>
            <a:ext cx="8686800" cy="963044"/>
          </a:xfrm>
          <a:prstGeom prst="rect">
            <a:avLst/>
          </a:prstGeom>
          <a:noFill/>
          <a:ln w="9525">
            <a:noFill/>
            <a:round/>
            <a:headEnd/>
            <a:tailEnd/>
          </a:ln>
        </p:spPr>
        <p:txBody>
          <a:bodyPr lIns="0" tIns="0" rIns="0" bIns="0"/>
          <a:lstStyle/>
          <a:p>
            <a:pPr marL="620713"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a:solidFill>
                  <a:srgbClr val="000000"/>
                </a:solidFill>
                <a:latin typeface="Times New Roman" pitchFamily="18" charset="0"/>
              </a:rPr>
              <a:t>Technical definition:</a:t>
            </a:r>
          </a:p>
          <a:p>
            <a:pPr marL="1077913" lvl="1"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a:solidFill>
                  <a:srgbClr val="000000"/>
                </a:solidFill>
                <a:latin typeface="Times New Roman" pitchFamily="18" charset="0"/>
              </a:rPr>
              <a:t>A random </a:t>
            </a:r>
            <a:r>
              <a:rPr lang="en-GB" sz="2400" dirty="0" err="1">
                <a:solidFill>
                  <a:srgbClr val="000000"/>
                </a:solidFill>
                <a:latin typeface="Times New Roman" pitchFamily="18" charset="0"/>
              </a:rPr>
              <a:t>variate</a:t>
            </a:r>
            <a:r>
              <a:rPr lang="en-GB" sz="2400" dirty="0">
                <a:solidFill>
                  <a:srgbClr val="000000"/>
                </a:solidFill>
                <a:latin typeface="Times New Roman" pitchFamily="18" charset="0"/>
              </a:rPr>
              <a:t> </a:t>
            </a:r>
            <a:r>
              <a:rPr lang="en-GB" sz="2400" i="1" dirty="0">
                <a:solidFill>
                  <a:srgbClr val="000000"/>
                </a:solidFill>
                <a:latin typeface="Times New Roman" pitchFamily="18" charset="0"/>
              </a:rPr>
              <a:t>X</a:t>
            </a:r>
            <a:r>
              <a:rPr lang="en-GB" sz="2400" dirty="0">
                <a:solidFill>
                  <a:srgbClr val="000000"/>
                </a:solidFill>
                <a:latin typeface="Times New Roman" pitchFamily="18" charset="0"/>
              </a:rPr>
              <a:t> is </a:t>
            </a:r>
            <a:r>
              <a:rPr lang="en-GB" sz="2400" i="1" u="sng" dirty="0">
                <a:solidFill>
                  <a:srgbClr val="000000"/>
                </a:solidFill>
                <a:latin typeface="Times New Roman" pitchFamily="18" charset="0"/>
              </a:rPr>
              <a:t>continuous</a:t>
            </a:r>
            <a:r>
              <a:rPr lang="en-GB" sz="2400" dirty="0">
                <a:solidFill>
                  <a:srgbClr val="000000"/>
                </a:solidFill>
                <a:latin typeface="Times New Roman" pitchFamily="18" charset="0"/>
              </a:rPr>
              <a:t> if: </a:t>
            </a:r>
          </a:p>
        </p:txBody>
      </p:sp>
      <p:pic>
        <p:nvPicPr>
          <p:cNvPr id="2" name="Picture 1"/>
          <p:cNvPicPr>
            <a:picLocks noChangeAspect="1"/>
          </p:cNvPicPr>
          <p:nvPr/>
        </p:nvPicPr>
        <p:blipFill>
          <a:blip r:embed="rId3"/>
          <a:stretch>
            <a:fillRect/>
          </a:stretch>
        </p:blipFill>
        <p:spPr>
          <a:xfrm>
            <a:off x="2354620" y="2328448"/>
            <a:ext cx="3805499" cy="771270"/>
          </a:xfrm>
          <a:prstGeom prst="rect">
            <a:avLst/>
          </a:prstGeom>
        </p:spPr>
      </p:pic>
      <p:sp>
        <p:nvSpPr>
          <p:cNvPr id="6" name="Right Brace 5"/>
          <p:cNvSpPr/>
          <p:nvPr/>
        </p:nvSpPr>
        <p:spPr>
          <a:xfrm rot="5400000">
            <a:off x="2939142" y="2159064"/>
            <a:ext cx="687867" cy="205864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ight Brace 14"/>
          <p:cNvSpPr/>
          <p:nvPr/>
        </p:nvSpPr>
        <p:spPr>
          <a:xfrm rot="5400000">
            <a:off x="5085372" y="2876649"/>
            <a:ext cx="687867" cy="6234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13412" y="3479989"/>
            <a:ext cx="4199888" cy="369332"/>
          </a:xfrm>
          <a:prstGeom prst="rect">
            <a:avLst/>
          </a:prstGeom>
          <a:noFill/>
        </p:spPr>
        <p:txBody>
          <a:bodyPr wrap="none" rtlCol="0">
            <a:spAutoFit/>
          </a:bodyPr>
          <a:lstStyle/>
          <a:p>
            <a:r>
              <a:rPr lang="en-US" dirty="0">
                <a:latin typeface="Times New Roman"/>
                <a:cs typeface="Times New Roman"/>
              </a:rPr>
              <a:t>The probability that </a:t>
            </a:r>
            <a:r>
              <a:rPr lang="en-US" i="1" dirty="0">
                <a:latin typeface="Times New Roman"/>
                <a:cs typeface="Times New Roman"/>
              </a:rPr>
              <a:t>X</a:t>
            </a:r>
            <a:r>
              <a:rPr lang="en-US" dirty="0">
                <a:latin typeface="Times New Roman"/>
                <a:cs typeface="Times New Roman"/>
              </a:rPr>
              <a:t> lies between </a:t>
            </a:r>
            <a:r>
              <a:rPr lang="en-US" i="1" dirty="0">
                <a:latin typeface="Times New Roman"/>
                <a:cs typeface="Times New Roman"/>
              </a:rPr>
              <a:t>a</a:t>
            </a:r>
            <a:r>
              <a:rPr lang="en-US" dirty="0">
                <a:latin typeface="Times New Roman"/>
                <a:cs typeface="Times New Roman"/>
              </a:rPr>
              <a:t> and </a:t>
            </a:r>
            <a:r>
              <a:rPr lang="en-US" i="1" dirty="0">
                <a:latin typeface="Times New Roman"/>
                <a:cs typeface="Times New Roman"/>
              </a:rPr>
              <a:t>b</a:t>
            </a:r>
          </a:p>
        </p:txBody>
      </p:sp>
      <p:sp>
        <p:nvSpPr>
          <p:cNvPr id="22" name="TextBox 21"/>
          <p:cNvSpPr txBox="1"/>
          <p:nvPr/>
        </p:nvSpPr>
        <p:spPr>
          <a:xfrm>
            <a:off x="4745860" y="3486859"/>
            <a:ext cx="4036265" cy="369332"/>
          </a:xfrm>
          <a:prstGeom prst="rect">
            <a:avLst/>
          </a:prstGeom>
          <a:noFill/>
        </p:spPr>
        <p:txBody>
          <a:bodyPr wrap="none" rtlCol="0">
            <a:spAutoFit/>
          </a:bodyPr>
          <a:lstStyle/>
          <a:p>
            <a:r>
              <a:rPr lang="en-US" i="1" dirty="0">
                <a:latin typeface="Times New Roman"/>
                <a:cs typeface="Times New Roman"/>
              </a:rPr>
              <a:t>p</a:t>
            </a:r>
            <a:r>
              <a:rPr lang="en-US" dirty="0">
                <a:latin typeface="Times New Roman"/>
                <a:cs typeface="Times New Roman"/>
              </a:rPr>
              <a:t>(</a:t>
            </a:r>
            <a:r>
              <a:rPr lang="en-US" i="1" dirty="0">
                <a:latin typeface="Times New Roman"/>
                <a:cs typeface="Times New Roman"/>
              </a:rPr>
              <a:t>x</a:t>
            </a:r>
            <a:r>
              <a:rPr lang="en-US" dirty="0">
                <a:latin typeface="Times New Roman"/>
                <a:cs typeface="Times New Roman"/>
              </a:rPr>
              <a:t>): </a:t>
            </a:r>
            <a:r>
              <a:rPr lang="en-US" b="1" dirty="0">
                <a:latin typeface="Times New Roman"/>
                <a:cs typeface="Times New Roman"/>
              </a:rPr>
              <a:t>probability density function</a:t>
            </a:r>
            <a:r>
              <a:rPr lang="en-US" dirty="0">
                <a:latin typeface="Times New Roman"/>
                <a:cs typeface="Times New Roman"/>
              </a:rPr>
              <a:t> (</a:t>
            </a:r>
            <a:r>
              <a:rPr lang="en-US" b="1" dirty="0" err="1">
                <a:latin typeface="Times New Roman"/>
                <a:cs typeface="Times New Roman"/>
              </a:rPr>
              <a:t>pdf</a:t>
            </a:r>
            <a:r>
              <a:rPr lang="en-US" dirty="0">
                <a:latin typeface="Times New Roman"/>
                <a:cs typeface="Times New Roman"/>
              </a:rPr>
              <a:t>)</a:t>
            </a:r>
            <a:endParaRPr lang="en-US" i="1" dirty="0">
              <a:latin typeface="Times New Roman"/>
              <a:cs typeface="Times New Roman"/>
            </a:endParaRPr>
          </a:p>
        </p:txBody>
      </p:sp>
      <p:sp>
        <p:nvSpPr>
          <p:cNvPr id="9" name="TextBox 8"/>
          <p:cNvSpPr txBox="1"/>
          <p:nvPr/>
        </p:nvSpPr>
        <p:spPr>
          <a:xfrm>
            <a:off x="803821" y="4194399"/>
            <a:ext cx="1139868" cy="369332"/>
          </a:xfrm>
          <a:prstGeom prst="rect">
            <a:avLst/>
          </a:prstGeom>
          <a:noFill/>
        </p:spPr>
        <p:txBody>
          <a:bodyPr wrap="none" rtlCol="0">
            <a:spAutoFit/>
          </a:bodyPr>
          <a:lstStyle/>
          <a:p>
            <a:r>
              <a:rPr lang="en-US" dirty="0">
                <a:latin typeface="Times New Roman"/>
                <a:cs typeface="Times New Roman"/>
              </a:rPr>
              <a:t>Note also:</a:t>
            </a:r>
          </a:p>
        </p:txBody>
      </p:sp>
      <p:sp>
        <p:nvSpPr>
          <p:cNvPr id="24" name="TextBox 23"/>
          <p:cNvSpPr txBox="1"/>
          <p:nvPr/>
        </p:nvSpPr>
        <p:spPr>
          <a:xfrm>
            <a:off x="4620465" y="4737333"/>
            <a:ext cx="4618497" cy="369332"/>
          </a:xfrm>
          <a:prstGeom prst="rect">
            <a:avLst/>
          </a:prstGeom>
          <a:noFill/>
        </p:spPr>
        <p:txBody>
          <a:bodyPr wrap="none" rtlCol="0">
            <a:spAutoFit/>
          </a:bodyPr>
          <a:lstStyle/>
          <a:p>
            <a:r>
              <a:rPr lang="en-US" dirty="0">
                <a:latin typeface="Times New Roman"/>
                <a:cs typeface="Times New Roman"/>
              </a:rPr>
              <a:t>The probability of obtaining a particular </a:t>
            </a:r>
            <a:r>
              <a:rPr lang="en-US" dirty="0" err="1">
                <a:latin typeface="Times New Roman"/>
                <a:cs typeface="Times New Roman"/>
              </a:rPr>
              <a:t>r.v</a:t>
            </a:r>
            <a:r>
              <a:rPr lang="en-US" dirty="0">
                <a:latin typeface="Times New Roman"/>
                <a:cs typeface="Times New Roman"/>
              </a:rPr>
              <a:t>. is 0</a:t>
            </a:r>
            <a:endParaRPr lang="en-US" b="1" dirty="0">
              <a:latin typeface="Times New Roman"/>
              <a:cs typeface="Times New Roman"/>
            </a:endParaRPr>
          </a:p>
        </p:txBody>
      </p:sp>
      <p:pic>
        <p:nvPicPr>
          <p:cNvPr id="10" name="Picture 9"/>
          <p:cNvPicPr>
            <a:picLocks noChangeAspect="1"/>
          </p:cNvPicPr>
          <p:nvPr/>
        </p:nvPicPr>
        <p:blipFill rotWithShape="1">
          <a:blip r:embed="rId4"/>
          <a:srcRect r="63151"/>
          <a:stretch/>
        </p:blipFill>
        <p:spPr>
          <a:xfrm>
            <a:off x="884815" y="4629237"/>
            <a:ext cx="1258155" cy="626824"/>
          </a:xfrm>
          <a:prstGeom prst="rect">
            <a:avLst/>
          </a:prstGeom>
        </p:spPr>
      </p:pic>
      <p:pic>
        <p:nvPicPr>
          <p:cNvPr id="16" name="Picture 15"/>
          <p:cNvPicPr>
            <a:picLocks noChangeAspect="1"/>
          </p:cNvPicPr>
          <p:nvPr/>
        </p:nvPicPr>
        <p:blipFill rotWithShape="1">
          <a:blip r:embed="rId4"/>
          <a:srcRect l="36849"/>
          <a:stretch/>
        </p:blipFill>
        <p:spPr>
          <a:xfrm>
            <a:off x="2142970" y="4629237"/>
            <a:ext cx="2156194" cy="626824"/>
          </a:xfrm>
          <a:prstGeom prst="rect">
            <a:avLst/>
          </a:prstGeom>
        </p:spPr>
      </p:pic>
      <p:sp>
        <p:nvSpPr>
          <p:cNvPr id="18" name="TextBox 17"/>
          <p:cNvSpPr txBox="1"/>
          <p:nvPr/>
        </p:nvSpPr>
        <p:spPr>
          <a:xfrm>
            <a:off x="843505" y="5530066"/>
            <a:ext cx="1208133" cy="461665"/>
          </a:xfrm>
          <a:prstGeom prst="rect">
            <a:avLst/>
          </a:prstGeom>
          <a:noFill/>
        </p:spPr>
        <p:txBody>
          <a:bodyPr wrap="none" rtlCol="0">
            <a:spAutoFit/>
          </a:bodyPr>
          <a:lstStyle/>
          <a:p>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 ≥ 0</a:t>
            </a:r>
          </a:p>
        </p:txBody>
      </p:sp>
      <p:sp>
        <p:nvSpPr>
          <p:cNvPr id="19" name="TextBox 18"/>
          <p:cNvSpPr txBox="1"/>
          <p:nvPr/>
        </p:nvSpPr>
        <p:spPr>
          <a:xfrm>
            <a:off x="1974696" y="5609169"/>
            <a:ext cx="4190758" cy="369332"/>
          </a:xfrm>
          <a:prstGeom prst="rect">
            <a:avLst/>
          </a:prstGeom>
          <a:noFill/>
        </p:spPr>
        <p:txBody>
          <a:bodyPr wrap="none" rtlCol="0">
            <a:spAutoFit/>
          </a:bodyPr>
          <a:lstStyle/>
          <a:p>
            <a:r>
              <a:rPr lang="en-US" dirty="0">
                <a:latin typeface="Times New Roman"/>
                <a:cs typeface="Times New Roman"/>
              </a:rPr>
              <a:t>The </a:t>
            </a:r>
            <a:r>
              <a:rPr lang="en-US" dirty="0" err="1">
                <a:latin typeface="Times New Roman"/>
                <a:cs typeface="Times New Roman"/>
              </a:rPr>
              <a:t>pdf</a:t>
            </a:r>
            <a:r>
              <a:rPr lang="en-US" dirty="0">
                <a:latin typeface="Times New Roman"/>
                <a:cs typeface="Times New Roman"/>
              </a:rPr>
              <a:t> is always greater than or equal to 0</a:t>
            </a:r>
            <a:endParaRPr lang="en-US" b="1" dirty="0">
              <a:latin typeface="Times New Roman"/>
              <a:cs typeface="Times New Roman"/>
            </a:endParaRPr>
          </a:p>
        </p:txBody>
      </p:sp>
    </p:spTree>
    <p:extLst>
      <p:ext uri="{BB962C8B-B14F-4D97-AF65-F5344CB8AC3E}">
        <p14:creationId xmlns:p14="http://schemas.microsoft.com/office/powerpoint/2010/main" val="162014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0402"/>
          <p:cNvPicPr>
            <a:picLocks noChangeAspect="1" noChangeArrowheads="1"/>
          </p:cNvPicPr>
          <p:nvPr/>
        </p:nvPicPr>
        <p:blipFill>
          <a:blip r:embed="rId3" cstate="print"/>
          <a:srcRect/>
          <a:stretch>
            <a:fillRect/>
          </a:stretch>
        </p:blipFill>
        <p:spPr bwMode="auto">
          <a:xfrm>
            <a:off x="101600" y="1846285"/>
            <a:ext cx="8940800" cy="3879850"/>
          </a:xfrm>
          <a:prstGeom prst="rect">
            <a:avLst/>
          </a:prstGeom>
          <a:noFill/>
          <a:ln w="9525">
            <a:noFill/>
            <a:miter lim="800000"/>
            <a:headEnd/>
            <a:tailEnd/>
          </a:ln>
          <a:effectLst/>
        </p:spPr>
      </p:pic>
      <p:sp>
        <p:nvSpPr>
          <p:cNvPr id="5122" name="Rectangle 2" hidden="1"/>
          <p:cNvSpPr>
            <a:spLocks noGrp="1" noChangeArrowheads="1"/>
          </p:cNvSpPr>
          <p:nvPr>
            <p:ph type="title"/>
          </p:nvPr>
        </p:nvSpPr>
        <p:spPr/>
        <p:txBody>
          <a:bodyPr/>
          <a:lstStyle/>
          <a:p>
            <a:r>
              <a:rPr lang="en-US"/>
              <a:t>	</a:t>
            </a:r>
          </a:p>
        </p:txBody>
      </p:sp>
      <p:pic>
        <p:nvPicPr>
          <p:cNvPr id="6" name="Picture 2"/>
          <p:cNvPicPr>
            <a:picLocks noChangeAspect="1" noChangeArrowheads="1"/>
          </p:cNvPicPr>
          <p:nvPr/>
        </p:nvPicPr>
        <p:blipFill>
          <a:blip r:embed="rId4" cstate="print"/>
          <a:srcRect/>
          <a:stretch>
            <a:fillRect/>
          </a:stretch>
        </p:blipFill>
        <p:spPr bwMode="auto">
          <a:xfrm>
            <a:off x="484188" y="76200"/>
            <a:ext cx="8202612" cy="239712"/>
          </a:xfrm>
          <a:prstGeom prst="rect">
            <a:avLst/>
          </a:prstGeom>
          <a:noFill/>
          <a:ln w="9525">
            <a:noFill/>
            <a:round/>
            <a:headEnd/>
            <a:tailEnd/>
          </a:ln>
        </p:spPr>
      </p:pic>
      <p:sp>
        <p:nvSpPr>
          <p:cNvPr id="7" name="Rectangle 6"/>
          <p:cNvSpPr>
            <a:spLocks noChangeArrowheads="1"/>
          </p:cNvSpPr>
          <p:nvPr/>
        </p:nvSpPr>
        <p:spPr bwMode="auto">
          <a:xfrm>
            <a:off x="103718" y="116417"/>
            <a:ext cx="8991601" cy="1127125"/>
          </a:xfrm>
          <a:prstGeom prst="rect">
            <a:avLst/>
          </a:prstGeom>
          <a:noFill/>
          <a:ln w="9525">
            <a:noFill/>
            <a:round/>
            <a:headEnd/>
            <a:tailEnd/>
          </a:ln>
        </p:spPr>
        <p:txBody>
          <a:bodyPr lIns="0" tIns="0" rIns="0" bIns="0" anchor="ct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Times New Roman" pitchFamily="18" charset="0"/>
              </a:rPr>
              <a:t>Probability Density Function</a:t>
            </a:r>
          </a:p>
        </p:txBody>
      </p:sp>
      <p:sp>
        <p:nvSpPr>
          <p:cNvPr id="8" name="Rectangle 5"/>
          <p:cNvSpPr>
            <a:spLocks noChangeArrowheads="1"/>
          </p:cNvSpPr>
          <p:nvPr/>
        </p:nvSpPr>
        <p:spPr bwMode="auto">
          <a:xfrm>
            <a:off x="228600" y="1550624"/>
            <a:ext cx="8686800" cy="963044"/>
          </a:xfrm>
          <a:prstGeom prst="rect">
            <a:avLst/>
          </a:prstGeom>
          <a:noFill/>
          <a:ln w="9525">
            <a:noFill/>
            <a:round/>
            <a:headEnd/>
            <a:tailEnd/>
          </a:ln>
        </p:spPr>
        <p:txBody>
          <a:bodyPr lIns="0" tIns="0" rIns="0" bIns="0"/>
          <a:lstStyle/>
          <a:p>
            <a:pPr marL="620713"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a:solidFill>
                  <a:srgbClr val="000000"/>
                </a:solidFill>
                <a:latin typeface="Times New Roman" pitchFamily="18" charset="0"/>
              </a:rPr>
              <a:t>Graphically:</a:t>
            </a:r>
          </a:p>
        </p:txBody>
      </p:sp>
      <p:pic>
        <p:nvPicPr>
          <p:cNvPr id="9" name="Picture 8"/>
          <p:cNvPicPr>
            <a:picLocks noChangeAspect="1"/>
          </p:cNvPicPr>
          <p:nvPr/>
        </p:nvPicPr>
        <p:blipFill>
          <a:blip r:embed="rId5"/>
          <a:stretch>
            <a:fillRect/>
          </a:stretch>
        </p:blipFill>
        <p:spPr>
          <a:xfrm>
            <a:off x="3280595" y="1914388"/>
            <a:ext cx="3805499" cy="771270"/>
          </a:xfrm>
          <a:prstGeom prst="rect">
            <a:avLst/>
          </a:prstGeom>
        </p:spPr>
      </p:pic>
      <p:sp>
        <p:nvSpPr>
          <p:cNvPr id="3" name="TextBox 2"/>
          <p:cNvSpPr txBox="1"/>
          <p:nvPr/>
        </p:nvSpPr>
        <p:spPr>
          <a:xfrm>
            <a:off x="899518" y="3228077"/>
            <a:ext cx="801196" cy="523220"/>
          </a:xfrm>
          <a:prstGeom prst="rect">
            <a:avLst/>
          </a:prstGeom>
          <a:noFill/>
        </p:spPr>
        <p:txBody>
          <a:bodyPr wrap="none" rtlCol="0">
            <a:spAutoFit/>
          </a:bodyPr>
          <a:lstStyle/>
          <a:p>
            <a:r>
              <a:rPr lang="en-US" sz="2800" i="1" dirty="0">
                <a:latin typeface="Times New Roman"/>
                <a:cs typeface="Times New Roman"/>
              </a:rPr>
              <a:t>p</a:t>
            </a:r>
            <a:r>
              <a:rPr lang="en-US" sz="2800" dirty="0">
                <a:latin typeface="Times New Roman"/>
                <a:cs typeface="Times New Roman"/>
              </a:rPr>
              <a:t>(</a:t>
            </a:r>
            <a:r>
              <a:rPr lang="en-US" sz="2800" i="1" dirty="0">
                <a:latin typeface="Times New Roman"/>
                <a:cs typeface="Times New Roman"/>
              </a:rPr>
              <a:t>x</a:t>
            </a:r>
            <a:r>
              <a:rPr lang="en-US" sz="2800" dirty="0">
                <a:latin typeface="Times New Roman"/>
                <a:cs typeface="Times New Roman"/>
              </a:rPr>
              <a:t>)</a:t>
            </a:r>
          </a:p>
        </p:txBody>
      </p:sp>
      <p:cxnSp>
        <p:nvCxnSpPr>
          <p:cNvPr id="5" name="Straight Arrow Connector 4"/>
          <p:cNvCxnSpPr/>
          <p:nvPr/>
        </p:nvCxnSpPr>
        <p:spPr>
          <a:xfrm>
            <a:off x="1283136" y="3751297"/>
            <a:ext cx="417578" cy="349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4034604" y="2407830"/>
            <a:ext cx="1362506" cy="144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384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0" y="1166907"/>
            <a:ext cx="9144000" cy="1077218"/>
          </a:xfrm>
          <a:prstGeom prst="rect">
            <a:avLst/>
          </a:prstGeom>
        </p:spPr>
        <p:txBody>
          <a:bodyPr wrap="square">
            <a:spAutoFit/>
          </a:bodyPr>
          <a:lstStyle/>
          <a:p>
            <a:pPr marL="342900" indent="-342900">
              <a:buFont typeface="Arial"/>
              <a:buChar char="•"/>
            </a:pPr>
            <a:r>
              <a:rPr lang="en-US" sz="3200" b="1" dirty="0">
                <a:latin typeface="Times New Roman"/>
                <a:cs typeface="Times New Roman"/>
              </a:rPr>
              <a:t>Moments</a:t>
            </a:r>
            <a:r>
              <a:rPr lang="en-US" sz="3200" dirty="0">
                <a:latin typeface="Times New Roman"/>
                <a:cs typeface="Times New Roman"/>
              </a:rPr>
              <a:t> are numerical values that control a PDF’s location and shape properties.</a:t>
            </a:r>
          </a:p>
        </p:txBody>
      </p:sp>
      <p:sp>
        <p:nvSpPr>
          <p:cNvPr id="18" name="Rectangle 17"/>
          <p:cNvSpPr/>
          <p:nvPr/>
        </p:nvSpPr>
        <p:spPr>
          <a:xfrm>
            <a:off x="0" y="2717182"/>
            <a:ext cx="9144000" cy="1569660"/>
          </a:xfrm>
          <a:prstGeom prst="rect">
            <a:avLst/>
          </a:prstGeom>
        </p:spPr>
        <p:txBody>
          <a:bodyPr wrap="square">
            <a:spAutoFit/>
          </a:bodyPr>
          <a:lstStyle/>
          <a:p>
            <a:pPr marL="342900" indent="-342900">
              <a:buFont typeface="Arial"/>
              <a:buChar char="•"/>
            </a:pPr>
            <a:r>
              <a:rPr lang="en-US" sz="3200" i="1" dirty="0" err="1">
                <a:latin typeface="Times New Roman"/>
                <a:cs typeface="Times New Roman"/>
              </a:rPr>
              <a:t>m</a:t>
            </a:r>
            <a:r>
              <a:rPr lang="en-US" sz="3200" baseline="30000" dirty="0" err="1">
                <a:latin typeface="Times New Roman"/>
                <a:cs typeface="Times New Roman"/>
              </a:rPr>
              <a:t>th</a:t>
            </a:r>
            <a:r>
              <a:rPr lang="en-US" sz="3200" dirty="0">
                <a:latin typeface="Times New Roman"/>
                <a:cs typeface="Times New Roman"/>
              </a:rPr>
              <a:t>-order moments are found by taking the </a:t>
            </a:r>
            <a:r>
              <a:rPr lang="en-US" sz="3200" b="1" dirty="0">
                <a:latin typeface="Times New Roman"/>
                <a:cs typeface="Times New Roman"/>
              </a:rPr>
              <a:t>expectation value</a:t>
            </a:r>
            <a:r>
              <a:rPr lang="en-US" sz="3200" dirty="0">
                <a:latin typeface="Times New Roman"/>
                <a:cs typeface="Times New Roman"/>
              </a:rPr>
              <a:t> or average-value of an RV raised to the </a:t>
            </a:r>
            <a:r>
              <a:rPr lang="en-US" sz="3200" i="1" dirty="0" err="1">
                <a:latin typeface="Times New Roman"/>
                <a:cs typeface="Times New Roman"/>
              </a:rPr>
              <a:t>m</a:t>
            </a:r>
            <a:r>
              <a:rPr lang="en-US" sz="3200" baseline="30000" dirty="0" err="1">
                <a:latin typeface="Times New Roman"/>
                <a:cs typeface="Times New Roman"/>
              </a:rPr>
              <a:t>th</a:t>
            </a:r>
            <a:r>
              <a:rPr lang="en-US" sz="3200" dirty="0">
                <a:latin typeface="Times New Roman"/>
                <a:cs typeface="Times New Roman"/>
              </a:rPr>
              <a:t>-power:</a:t>
            </a:r>
            <a:endParaRPr lang="en-US" sz="2400" dirty="0">
              <a:latin typeface="Times New Roman"/>
              <a:cs typeface="Times New Roman"/>
            </a:endParaRPr>
          </a:p>
        </p:txBody>
      </p:sp>
      <p:sp>
        <p:nvSpPr>
          <p:cNvPr id="13" name="Rectangle 12"/>
          <p:cNvSpPr/>
          <p:nvPr/>
        </p:nvSpPr>
        <p:spPr>
          <a:xfrm>
            <a:off x="35750" y="5900131"/>
            <a:ext cx="9144000" cy="954107"/>
          </a:xfrm>
          <a:prstGeom prst="rect">
            <a:avLst/>
          </a:prstGeom>
        </p:spPr>
        <p:txBody>
          <a:bodyPr wrap="square">
            <a:spAutoFit/>
          </a:bodyPr>
          <a:lstStyle/>
          <a:p>
            <a:pPr marL="342900" indent="-342900">
              <a:buFont typeface="Arial"/>
              <a:buChar char="•"/>
            </a:pPr>
            <a:r>
              <a:rPr lang="en-US" sz="2800" dirty="0">
                <a:latin typeface="Times New Roman"/>
                <a:cs typeface="Times New Roman"/>
              </a:rPr>
              <a:t>Most of the time we only care about first-order and second-order-central moments.</a:t>
            </a:r>
          </a:p>
        </p:txBody>
      </p:sp>
      <p:pic>
        <p:nvPicPr>
          <p:cNvPr id="14" name="Picture 13"/>
          <p:cNvPicPr>
            <a:picLocks noChangeAspect="1"/>
          </p:cNvPicPr>
          <p:nvPr/>
        </p:nvPicPr>
        <p:blipFill>
          <a:blip r:embed="rId4"/>
          <a:stretch>
            <a:fillRect/>
          </a:stretch>
        </p:blipFill>
        <p:spPr>
          <a:xfrm>
            <a:off x="2748103" y="4602850"/>
            <a:ext cx="3310589" cy="969863"/>
          </a:xfrm>
          <a:prstGeom prst="rect">
            <a:avLst/>
          </a:prstGeom>
        </p:spPr>
      </p:pic>
      <p:sp>
        <p:nvSpPr>
          <p:cNvPr id="16" name="Rectangle 15"/>
          <p:cNvSpPr/>
          <p:nvPr/>
        </p:nvSpPr>
        <p:spPr>
          <a:xfrm>
            <a:off x="370030" y="5925280"/>
            <a:ext cx="8709136" cy="85255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78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785707"/>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1</a:t>
            </a:r>
            <a:r>
              <a:rPr lang="en-US" sz="2800" baseline="30000" dirty="0">
                <a:latin typeface="Times New Roman"/>
                <a:cs typeface="Times New Roman"/>
              </a:rPr>
              <a:t>st</a:t>
            </a:r>
            <a:r>
              <a:rPr lang="en-US" sz="2800" dirty="0">
                <a:latin typeface="Times New Roman"/>
                <a:cs typeface="Times New Roman"/>
              </a:rPr>
              <a:t>-order moment for </a:t>
            </a:r>
            <a:r>
              <a:rPr lang="en-US" sz="2800" i="1" dirty="0">
                <a:latin typeface="Times New Roman"/>
                <a:cs typeface="Times New Roman"/>
              </a:rPr>
              <a:t>X,</a:t>
            </a:r>
            <a:r>
              <a:rPr lang="en-US" sz="2800" dirty="0">
                <a:latin typeface="Times New Roman"/>
                <a:cs typeface="Times New Roman"/>
              </a:rPr>
              <a:t> i.e. the </a:t>
            </a:r>
            <a:r>
              <a:rPr lang="en-US" sz="2800" b="1" dirty="0">
                <a:latin typeface="Times New Roman"/>
                <a:cs typeface="Times New Roman"/>
              </a:rPr>
              <a:t>expectation value of X</a:t>
            </a:r>
            <a:r>
              <a:rPr lang="en-US" sz="2800" dirty="0">
                <a:latin typeface="Times New Roman"/>
                <a:cs typeface="Times New Roman"/>
              </a:rPr>
              <a:t>:</a:t>
            </a:r>
          </a:p>
        </p:txBody>
      </p:sp>
      <p:cxnSp>
        <p:nvCxnSpPr>
          <p:cNvPr id="10" name="Straight Arrow Connector 9"/>
          <p:cNvCxnSpPr/>
          <p:nvPr/>
        </p:nvCxnSpPr>
        <p:spPr>
          <a:xfrm flipV="1">
            <a:off x="6883400" y="3348425"/>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540998" y="3705057"/>
            <a:ext cx="684803" cy="369332"/>
          </a:xfrm>
          <a:prstGeom prst="rect">
            <a:avLst/>
          </a:prstGeom>
          <a:noFill/>
        </p:spPr>
        <p:txBody>
          <a:bodyPr wrap="none" rtlCol="0">
            <a:spAutoFit/>
          </a:bodyPr>
          <a:lstStyle/>
          <a:p>
            <a:r>
              <a:rPr lang="en-US" dirty="0">
                <a:latin typeface="Times New Roman"/>
                <a:cs typeface="Times New Roman"/>
              </a:rPr>
              <a:t>mean</a:t>
            </a:r>
          </a:p>
        </p:txBody>
      </p:sp>
      <p:sp>
        <p:nvSpPr>
          <p:cNvPr id="19" name="Rectangle 18"/>
          <p:cNvSpPr/>
          <p:nvPr/>
        </p:nvSpPr>
        <p:spPr>
          <a:xfrm>
            <a:off x="1981200" y="2522925"/>
            <a:ext cx="5791200" cy="1551464"/>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228600" y="2980125"/>
            <a:ext cx="1371600" cy="646331"/>
          </a:xfrm>
          <a:prstGeom prst="rect">
            <a:avLst/>
          </a:prstGeom>
          <a:noFill/>
        </p:spPr>
        <p:txBody>
          <a:bodyPr wrap="square" rtlCol="0">
            <a:spAutoFit/>
          </a:bodyPr>
          <a:lstStyle/>
          <a:p>
            <a:pPr algn="ctr"/>
            <a:r>
              <a:rPr lang="en-US" b="1" dirty="0">
                <a:latin typeface="Times New Roman"/>
                <a:cs typeface="Times New Roman"/>
              </a:rPr>
              <a:t>location descriptor</a:t>
            </a:r>
          </a:p>
        </p:txBody>
      </p:sp>
      <p:pic>
        <p:nvPicPr>
          <p:cNvPr id="3" name="Picture 2"/>
          <p:cNvPicPr>
            <a:picLocks noChangeAspect="1"/>
          </p:cNvPicPr>
          <p:nvPr/>
        </p:nvPicPr>
        <p:blipFill>
          <a:blip r:embed="rId4"/>
          <a:stretch>
            <a:fillRect/>
          </a:stretch>
        </p:blipFill>
        <p:spPr>
          <a:xfrm>
            <a:off x="2313676" y="2639650"/>
            <a:ext cx="4699000" cy="1320800"/>
          </a:xfrm>
          <a:prstGeom prst="rect">
            <a:avLst/>
          </a:prstGeom>
        </p:spPr>
      </p:pic>
    </p:spTree>
    <p:extLst>
      <p:ext uri="{BB962C8B-B14F-4D97-AF65-F5344CB8AC3E}">
        <p14:creationId xmlns:p14="http://schemas.microsoft.com/office/powerpoint/2010/main" val="1301532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39742"/>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Important 2</a:t>
            </a:r>
            <a:r>
              <a:rPr lang="en-US" sz="2800" baseline="30000" dirty="0">
                <a:latin typeface="Times New Roman"/>
                <a:cs typeface="Times New Roman"/>
              </a:rPr>
              <a:t>nd</a:t>
            </a:r>
            <a:r>
              <a:rPr lang="en-US" sz="2800" dirty="0">
                <a:latin typeface="Times New Roman"/>
                <a:cs typeface="Times New Roman"/>
              </a:rPr>
              <a:t>-order moments:</a:t>
            </a:r>
          </a:p>
        </p:txBody>
      </p:sp>
      <p:pic>
        <p:nvPicPr>
          <p:cNvPr id="12" name="Picture 11"/>
          <p:cNvPicPr>
            <a:picLocks noChangeAspect="1"/>
          </p:cNvPicPr>
          <p:nvPr/>
        </p:nvPicPr>
        <p:blipFill rotWithShape="1">
          <a:blip r:embed="rId4"/>
          <a:srcRect r="54922"/>
          <a:stretch/>
        </p:blipFill>
        <p:spPr>
          <a:xfrm>
            <a:off x="560594" y="2301250"/>
            <a:ext cx="2641600" cy="429039"/>
          </a:xfrm>
          <a:prstGeom prst="rect">
            <a:avLst/>
          </a:prstGeom>
        </p:spPr>
      </p:pic>
      <p:sp>
        <p:nvSpPr>
          <p:cNvPr id="20" name="TextBox 19"/>
          <p:cNvSpPr txBox="1"/>
          <p:nvPr/>
        </p:nvSpPr>
        <p:spPr>
          <a:xfrm>
            <a:off x="914400" y="2987050"/>
            <a:ext cx="1917700" cy="646331"/>
          </a:xfrm>
          <a:prstGeom prst="rect">
            <a:avLst/>
          </a:prstGeom>
          <a:noFill/>
        </p:spPr>
        <p:txBody>
          <a:bodyPr wrap="square" rtlCol="0">
            <a:spAutoFit/>
          </a:bodyPr>
          <a:lstStyle/>
          <a:p>
            <a:pPr algn="ctr"/>
            <a:r>
              <a:rPr lang="en-US" b="1" dirty="0">
                <a:latin typeface="Times New Roman"/>
                <a:cs typeface="Times New Roman"/>
              </a:rPr>
              <a:t>Second order central moment. </a:t>
            </a:r>
          </a:p>
        </p:txBody>
      </p:sp>
      <p:pic>
        <p:nvPicPr>
          <p:cNvPr id="21" name="Picture 20"/>
          <p:cNvPicPr>
            <a:picLocks noChangeAspect="1"/>
          </p:cNvPicPr>
          <p:nvPr/>
        </p:nvPicPr>
        <p:blipFill rotWithShape="1">
          <a:blip r:embed="rId4"/>
          <a:srcRect l="45078" b="-31707"/>
          <a:stretch/>
        </p:blipFill>
        <p:spPr>
          <a:xfrm>
            <a:off x="3202194" y="2301250"/>
            <a:ext cx="3218449" cy="565076"/>
          </a:xfrm>
          <a:prstGeom prst="rect">
            <a:avLst/>
          </a:prstGeom>
        </p:spPr>
      </p:pic>
      <p:sp>
        <p:nvSpPr>
          <p:cNvPr id="23" name="TextBox 22"/>
          <p:cNvSpPr txBox="1"/>
          <p:nvPr/>
        </p:nvSpPr>
        <p:spPr>
          <a:xfrm>
            <a:off x="3806032" y="2904426"/>
            <a:ext cx="2130026" cy="369332"/>
          </a:xfrm>
          <a:prstGeom prst="rect">
            <a:avLst/>
          </a:prstGeom>
          <a:noFill/>
        </p:spPr>
        <p:txBody>
          <a:bodyPr wrap="square" rtlCol="0">
            <a:spAutoFit/>
          </a:bodyPr>
          <a:lstStyle/>
          <a:p>
            <a:r>
              <a:rPr lang="en-US" dirty="0">
                <a:latin typeface="Times New Roman"/>
                <a:cs typeface="Times New Roman"/>
              </a:rPr>
              <a:t>It can be shown that</a:t>
            </a:r>
          </a:p>
        </p:txBody>
      </p:sp>
      <p:pic>
        <p:nvPicPr>
          <p:cNvPr id="15" name="Picture 14"/>
          <p:cNvPicPr>
            <a:picLocks noChangeAspect="1"/>
          </p:cNvPicPr>
          <p:nvPr/>
        </p:nvPicPr>
        <p:blipFill>
          <a:blip r:embed="rId5"/>
          <a:stretch>
            <a:fillRect/>
          </a:stretch>
        </p:blipFill>
        <p:spPr>
          <a:xfrm>
            <a:off x="6680200" y="2352050"/>
            <a:ext cx="1569656" cy="387182"/>
          </a:xfrm>
          <a:prstGeom prst="rect">
            <a:avLst/>
          </a:prstGeom>
        </p:spPr>
      </p:pic>
      <p:pic>
        <p:nvPicPr>
          <p:cNvPr id="24" name="Picture 23"/>
          <p:cNvPicPr>
            <a:picLocks noChangeAspect="1"/>
          </p:cNvPicPr>
          <p:nvPr/>
        </p:nvPicPr>
        <p:blipFill>
          <a:blip r:embed="rId6"/>
          <a:stretch>
            <a:fillRect/>
          </a:stretch>
        </p:blipFill>
        <p:spPr>
          <a:xfrm>
            <a:off x="1009244" y="4520610"/>
            <a:ext cx="7518400" cy="571500"/>
          </a:xfrm>
          <a:prstGeom prst="rect">
            <a:avLst/>
          </a:prstGeom>
        </p:spPr>
      </p:pic>
      <p:sp>
        <p:nvSpPr>
          <p:cNvPr id="25" name="TextBox 24"/>
          <p:cNvSpPr txBox="1"/>
          <p:nvPr/>
        </p:nvSpPr>
        <p:spPr>
          <a:xfrm>
            <a:off x="455588" y="5301144"/>
            <a:ext cx="3016308" cy="369332"/>
          </a:xfrm>
          <a:prstGeom prst="rect">
            <a:avLst/>
          </a:prstGeom>
          <a:noFill/>
        </p:spPr>
        <p:txBody>
          <a:bodyPr wrap="none" rtlCol="0">
            <a:spAutoFit/>
          </a:bodyPr>
          <a:lstStyle/>
          <a:p>
            <a:r>
              <a:rPr lang="en-US" dirty="0">
                <a:latin typeface="Times New Roman"/>
                <a:cs typeface="Times New Roman"/>
              </a:rPr>
              <a:t>Population standard deviation</a:t>
            </a:r>
          </a:p>
        </p:txBody>
      </p:sp>
      <p:sp>
        <p:nvSpPr>
          <p:cNvPr id="26" name="TextBox 25"/>
          <p:cNvSpPr txBox="1"/>
          <p:nvPr/>
        </p:nvSpPr>
        <p:spPr>
          <a:xfrm>
            <a:off x="6152331" y="5231810"/>
            <a:ext cx="1371600" cy="646331"/>
          </a:xfrm>
          <a:prstGeom prst="rect">
            <a:avLst/>
          </a:prstGeom>
          <a:noFill/>
        </p:spPr>
        <p:txBody>
          <a:bodyPr wrap="square" rtlCol="0">
            <a:spAutoFit/>
          </a:bodyPr>
          <a:lstStyle/>
          <a:p>
            <a:pPr algn="ctr"/>
            <a:r>
              <a:rPr lang="en-US" b="1" dirty="0">
                <a:latin typeface="Times New Roman"/>
                <a:cs typeface="Times New Roman"/>
              </a:rPr>
              <a:t>spread descriptor</a:t>
            </a:r>
          </a:p>
        </p:txBody>
      </p:sp>
      <p:sp>
        <p:nvSpPr>
          <p:cNvPr id="27" name="Rectangle 26"/>
          <p:cNvSpPr/>
          <p:nvPr/>
        </p:nvSpPr>
        <p:spPr>
          <a:xfrm>
            <a:off x="361130" y="4266609"/>
            <a:ext cx="8387557" cy="1586131"/>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6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5" grpId="0"/>
      <p:bldP spid="26" grpId="0"/>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Uniform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Uniform PDF: Same “likelihood” for all </a:t>
            </a:r>
            <a:r>
              <a:rPr lang="en-US" sz="2800" i="1" dirty="0">
                <a:latin typeface="Times New Roman"/>
                <a:cs typeface="Times New Roman"/>
              </a:rPr>
              <a:t>x</a:t>
            </a:r>
          </a:p>
        </p:txBody>
      </p:sp>
      <p:sp>
        <p:nvSpPr>
          <p:cNvPr id="21" name="Rectangle 20"/>
          <p:cNvSpPr/>
          <p:nvPr/>
        </p:nvSpPr>
        <p:spPr>
          <a:xfrm>
            <a:off x="152400" y="4991568"/>
            <a:ext cx="8816478" cy="954107"/>
          </a:xfrm>
          <a:prstGeom prst="rect">
            <a:avLst/>
          </a:prstGeom>
        </p:spPr>
        <p:txBody>
          <a:bodyPr wrap="square">
            <a:spAutoFit/>
          </a:bodyPr>
          <a:lstStyle/>
          <a:p>
            <a:pPr marL="800100" lvl="1" indent="-342900">
              <a:buFont typeface="Arial"/>
              <a:buChar char="•"/>
            </a:pPr>
            <a:r>
              <a:rPr lang="en-US" sz="2800" i="1" dirty="0">
                <a:latin typeface="Times New Roman"/>
                <a:cs typeface="Times New Roman"/>
              </a:rPr>
              <a:t>a</a:t>
            </a:r>
            <a:r>
              <a:rPr lang="en-US" sz="2800" dirty="0">
                <a:latin typeface="Times New Roman"/>
                <a:cs typeface="Times New Roman"/>
              </a:rPr>
              <a:t> left bound</a:t>
            </a:r>
          </a:p>
          <a:p>
            <a:pPr marL="800100" lvl="1" indent="-342900">
              <a:buFont typeface="Arial"/>
              <a:buChar char="•"/>
            </a:pPr>
            <a:r>
              <a:rPr lang="en-US" sz="2800" i="1" dirty="0">
                <a:latin typeface="Times New Roman"/>
                <a:cs typeface="Times New Roman"/>
              </a:rPr>
              <a:t>b </a:t>
            </a:r>
            <a:r>
              <a:rPr lang="en-US" sz="2800" dirty="0">
                <a:latin typeface="Times New Roman"/>
                <a:cs typeface="Times New Roman"/>
              </a:rPr>
              <a:t>right bound</a:t>
            </a:r>
          </a:p>
        </p:txBody>
      </p:sp>
      <p:sp>
        <p:nvSpPr>
          <p:cNvPr id="8" name="Rectangle 7"/>
          <p:cNvSpPr/>
          <p:nvPr/>
        </p:nvSpPr>
        <p:spPr>
          <a:xfrm>
            <a:off x="152400" y="4474283"/>
            <a:ext cx="8816478"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Parameters:</a:t>
            </a:r>
            <a:endParaRPr lang="en-US" sz="2800" i="1" dirty="0">
              <a:latin typeface="Times New Roman"/>
              <a:cs typeface="Times New Roman"/>
            </a:endParaRPr>
          </a:p>
        </p:txBody>
      </p:sp>
      <p:pic>
        <p:nvPicPr>
          <p:cNvPr id="2" name="Picture 1"/>
          <p:cNvPicPr>
            <a:picLocks noChangeAspect="1"/>
          </p:cNvPicPr>
          <p:nvPr/>
        </p:nvPicPr>
        <p:blipFill>
          <a:blip r:embed="rId4"/>
          <a:stretch>
            <a:fillRect/>
          </a:stretch>
        </p:blipFill>
        <p:spPr>
          <a:xfrm>
            <a:off x="3302000" y="2489200"/>
            <a:ext cx="2527300" cy="939800"/>
          </a:xfrm>
          <a:prstGeom prst="rect">
            <a:avLst/>
          </a:prstGeom>
        </p:spPr>
      </p:pic>
      <p:sp>
        <p:nvSpPr>
          <p:cNvPr id="9" name="Rectangle 8"/>
          <p:cNvSpPr/>
          <p:nvPr/>
        </p:nvSpPr>
        <p:spPr>
          <a:xfrm>
            <a:off x="3101395" y="2263341"/>
            <a:ext cx="3045405" cy="1394259"/>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43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3" name="Rectangle 1"/>
          <p:cNvSpPr>
            <a:spLocks noChangeArrowheads="1"/>
          </p:cNvSpPr>
          <p:nvPr/>
        </p:nvSpPr>
        <p:spPr bwMode="auto">
          <a:xfrm>
            <a:off x="0" y="2410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Uniform Distribution</a:t>
            </a:r>
          </a:p>
        </p:txBody>
      </p:sp>
      <p:sp>
        <p:nvSpPr>
          <p:cNvPr id="15" name="Rectangle 14"/>
          <p:cNvSpPr/>
          <p:nvPr/>
        </p:nvSpPr>
        <p:spPr>
          <a:xfrm>
            <a:off x="209488" y="1176071"/>
            <a:ext cx="3954162" cy="461665"/>
          </a:xfrm>
          <a:prstGeom prst="rect">
            <a:avLst/>
          </a:prstGeom>
        </p:spPr>
        <p:txBody>
          <a:bodyPr wrap="square">
            <a:spAutoFit/>
          </a:bodyPr>
          <a:lstStyle/>
          <a:p>
            <a:pPr marL="342900" indent="-342900">
              <a:buFont typeface="Arial"/>
              <a:buChar char="•"/>
            </a:pPr>
            <a:r>
              <a:rPr lang="en-US" sz="2400" dirty="0">
                <a:latin typeface="Times New Roman"/>
                <a:cs typeface="Times New Roman"/>
              </a:rPr>
              <a:t>Mean:</a:t>
            </a:r>
          </a:p>
        </p:txBody>
      </p:sp>
      <p:sp>
        <p:nvSpPr>
          <p:cNvPr id="16" name="Rectangle 15"/>
          <p:cNvSpPr/>
          <p:nvPr/>
        </p:nvSpPr>
        <p:spPr>
          <a:xfrm>
            <a:off x="209488" y="2128619"/>
            <a:ext cx="3954162" cy="461665"/>
          </a:xfrm>
          <a:prstGeom prst="rect">
            <a:avLst/>
          </a:prstGeom>
        </p:spPr>
        <p:txBody>
          <a:bodyPr wrap="square">
            <a:spAutoFit/>
          </a:bodyPr>
          <a:lstStyle/>
          <a:p>
            <a:pPr marL="342900" indent="-342900">
              <a:buFont typeface="Arial"/>
              <a:buChar char="•"/>
            </a:pPr>
            <a:r>
              <a:rPr lang="en-US" sz="2400" dirty="0">
                <a:latin typeface="Times New Roman"/>
                <a:cs typeface="Times New Roman"/>
              </a:rPr>
              <a:t>Variance:</a:t>
            </a:r>
          </a:p>
        </p:txBody>
      </p:sp>
      <p:pic>
        <p:nvPicPr>
          <p:cNvPr id="17" name="Picture 16"/>
          <p:cNvPicPr>
            <a:picLocks noChangeAspect="1"/>
          </p:cNvPicPr>
          <p:nvPr/>
        </p:nvPicPr>
        <p:blipFill>
          <a:blip r:embed="rId4"/>
          <a:stretch>
            <a:fillRect/>
          </a:stretch>
        </p:blipFill>
        <p:spPr>
          <a:xfrm>
            <a:off x="1667238" y="1024282"/>
            <a:ext cx="2218962" cy="729792"/>
          </a:xfrm>
          <a:prstGeom prst="rect">
            <a:avLst/>
          </a:prstGeom>
        </p:spPr>
      </p:pic>
      <p:pic>
        <p:nvPicPr>
          <p:cNvPr id="19" name="Picture 18"/>
          <p:cNvPicPr>
            <a:picLocks noChangeAspect="1"/>
          </p:cNvPicPr>
          <p:nvPr/>
        </p:nvPicPr>
        <p:blipFill>
          <a:blip r:embed="rId5"/>
          <a:stretch>
            <a:fillRect/>
          </a:stretch>
        </p:blipFill>
        <p:spPr>
          <a:xfrm>
            <a:off x="1955800" y="2006600"/>
            <a:ext cx="2552700" cy="732170"/>
          </a:xfrm>
          <a:prstGeom prst="rect">
            <a:avLst/>
          </a:prstGeom>
        </p:spPr>
      </p:pic>
      <p:pic>
        <p:nvPicPr>
          <p:cNvPr id="4" name="Picture 3"/>
          <p:cNvPicPr>
            <a:picLocks noChangeAspect="1"/>
          </p:cNvPicPr>
          <p:nvPr/>
        </p:nvPicPr>
        <p:blipFill>
          <a:blip r:embed="rId6"/>
          <a:stretch>
            <a:fillRect/>
          </a:stretch>
        </p:blipFill>
        <p:spPr>
          <a:xfrm>
            <a:off x="635000" y="2984500"/>
            <a:ext cx="4089400" cy="3379743"/>
          </a:xfrm>
          <a:prstGeom prst="rect">
            <a:avLst/>
          </a:prstGeom>
        </p:spPr>
      </p:pic>
      <p:pic>
        <p:nvPicPr>
          <p:cNvPr id="8" name="Picture 7"/>
          <p:cNvPicPr>
            <a:picLocks noChangeAspect="1"/>
          </p:cNvPicPr>
          <p:nvPr/>
        </p:nvPicPr>
        <p:blipFill>
          <a:blip r:embed="rId7"/>
          <a:stretch>
            <a:fillRect/>
          </a:stretch>
        </p:blipFill>
        <p:spPr>
          <a:xfrm>
            <a:off x="4818200" y="2959100"/>
            <a:ext cx="4089400" cy="3379743"/>
          </a:xfrm>
          <a:prstGeom prst="rect">
            <a:avLst/>
          </a:prstGeom>
        </p:spPr>
      </p:pic>
    </p:spTree>
    <p:extLst>
      <p:ext uri="{BB962C8B-B14F-4D97-AF65-F5344CB8AC3E}">
        <p14:creationId xmlns:p14="http://schemas.microsoft.com/office/powerpoint/2010/main" val="3575393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Normal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Normal PDF: The “bell cure”. Also called Gaussian dist.</a:t>
            </a:r>
            <a:endParaRPr lang="en-US" sz="2800" i="1" dirty="0">
              <a:latin typeface="Times New Roman"/>
              <a:cs typeface="Times New Roman"/>
            </a:endParaRPr>
          </a:p>
        </p:txBody>
      </p:sp>
      <p:sp>
        <p:nvSpPr>
          <p:cNvPr id="21" name="Rectangle 20"/>
          <p:cNvSpPr/>
          <p:nvPr/>
        </p:nvSpPr>
        <p:spPr>
          <a:xfrm>
            <a:off x="152400" y="4991568"/>
            <a:ext cx="8816478" cy="1077218"/>
          </a:xfrm>
          <a:prstGeom prst="rect">
            <a:avLst/>
          </a:prstGeom>
        </p:spPr>
        <p:txBody>
          <a:bodyPr wrap="square" anchor="t">
            <a:spAutoFit/>
          </a:bodyPr>
          <a:lstStyle/>
          <a:p>
            <a:pPr marL="800100" lvl="1" indent="-342900">
              <a:buFont typeface="Arial"/>
              <a:buChar char="•"/>
            </a:pPr>
            <a:r>
              <a:rPr lang="en-US" sz="2800" dirty="0">
                <a:latin typeface="Times New Roman"/>
                <a:cs typeface="Times New Roman"/>
              </a:rPr>
              <a:t>      </a:t>
            </a:r>
            <a:r>
              <a:rPr lang="en-US" sz="3200">
                <a:latin typeface="Times New Roman"/>
                <a:cs typeface="Times New Roman"/>
              </a:rPr>
              <a:t>mean</a:t>
            </a:r>
            <a:endParaRPr lang="en-US" sz="3200" dirty="0">
              <a:latin typeface="Times New Roman"/>
              <a:cs typeface="Times New Roman"/>
            </a:endParaRPr>
          </a:p>
          <a:p>
            <a:pPr marL="800100" lvl="1" indent="-342900">
              <a:buFont typeface="Arial"/>
              <a:buChar char="•"/>
            </a:pPr>
            <a:r>
              <a:rPr lang="en-US" sz="3200" i="1" dirty="0">
                <a:latin typeface="Times New Roman"/>
                <a:cs typeface="Times New Roman"/>
              </a:rPr>
              <a:t>     </a:t>
            </a:r>
            <a:r>
              <a:rPr lang="en-US" sz="3200" dirty="0">
                <a:latin typeface="Times New Roman"/>
                <a:cs typeface="Times New Roman"/>
              </a:rPr>
              <a:t>standard deviation</a:t>
            </a:r>
          </a:p>
        </p:txBody>
      </p:sp>
      <p:sp>
        <p:nvSpPr>
          <p:cNvPr id="8" name="Rectangle 7"/>
          <p:cNvSpPr/>
          <p:nvPr/>
        </p:nvSpPr>
        <p:spPr>
          <a:xfrm>
            <a:off x="152400" y="4474283"/>
            <a:ext cx="8816478"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Parameters:</a:t>
            </a:r>
            <a:endParaRPr lang="en-US" sz="2800" i="1" dirty="0">
              <a:latin typeface="Times New Roman"/>
              <a:cs typeface="Times New Roman"/>
            </a:endParaRPr>
          </a:p>
        </p:txBody>
      </p:sp>
      <p:pic>
        <p:nvPicPr>
          <p:cNvPr id="3" name="Picture 2"/>
          <p:cNvPicPr>
            <a:picLocks noChangeAspect="1"/>
          </p:cNvPicPr>
          <p:nvPr/>
        </p:nvPicPr>
        <p:blipFill>
          <a:blip r:embed="rId4"/>
          <a:stretch>
            <a:fillRect/>
          </a:stretch>
        </p:blipFill>
        <p:spPr>
          <a:xfrm>
            <a:off x="2540000" y="2387600"/>
            <a:ext cx="4051300" cy="1041400"/>
          </a:xfrm>
          <a:prstGeom prst="rect">
            <a:avLst/>
          </a:prstGeom>
        </p:spPr>
      </p:pic>
      <p:sp>
        <p:nvSpPr>
          <p:cNvPr id="9" name="Rectangle 8"/>
          <p:cNvSpPr/>
          <p:nvPr/>
        </p:nvSpPr>
        <p:spPr>
          <a:xfrm>
            <a:off x="2377495" y="2199841"/>
            <a:ext cx="4366205" cy="1394259"/>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5" descr="A picture containing table&#10;&#10;Description generated with very high confidence">
            <a:extLst>
              <a:ext uri="{FF2B5EF4-FFF2-40B4-BE49-F238E27FC236}">
                <a16:creationId xmlns:a16="http://schemas.microsoft.com/office/drawing/2014/main" id="{082B8E6A-B702-4E46-9214-C6A591913DD9}"/>
              </a:ext>
            </a:extLst>
          </p:cNvPr>
          <p:cNvPicPr>
            <a:picLocks noChangeAspect="1"/>
          </p:cNvPicPr>
          <p:nvPr/>
        </p:nvPicPr>
        <p:blipFill>
          <a:blip r:embed="rId5"/>
          <a:stretch>
            <a:fillRect/>
          </a:stretch>
        </p:blipFill>
        <p:spPr>
          <a:xfrm>
            <a:off x="1115841" y="5205766"/>
            <a:ext cx="293622" cy="338335"/>
          </a:xfrm>
          <a:prstGeom prst="rect">
            <a:avLst/>
          </a:prstGeom>
        </p:spPr>
      </p:pic>
      <p:pic>
        <p:nvPicPr>
          <p:cNvPr id="7" name="Picture 9">
            <a:extLst>
              <a:ext uri="{FF2B5EF4-FFF2-40B4-BE49-F238E27FC236}">
                <a16:creationId xmlns:a16="http://schemas.microsoft.com/office/drawing/2014/main" id="{40C34703-5093-4951-93EC-B37ABAF78A1E}"/>
              </a:ext>
            </a:extLst>
          </p:cNvPr>
          <p:cNvPicPr>
            <a:picLocks noChangeAspect="1"/>
          </p:cNvPicPr>
          <p:nvPr/>
        </p:nvPicPr>
        <p:blipFill>
          <a:blip r:embed="rId6"/>
          <a:stretch>
            <a:fillRect/>
          </a:stretch>
        </p:blipFill>
        <p:spPr>
          <a:xfrm>
            <a:off x="1096949" y="5678711"/>
            <a:ext cx="312515" cy="261505"/>
          </a:xfrm>
          <a:prstGeom prst="rect">
            <a:avLst/>
          </a:prstGeom>
        </p:spPr>
      </p:pic>
      <p:pic>
        <p:nvPicPr>
          <p:cNvPr id="11" name="Picture 10" descr="A screenshot of a cell phone&#10;&#10;Description generated with very high confidence">
            <a:extLst>
              <a:ext uri="{FF2B5EF4-FFF2-40B4-BE49-F238E27FC236}">
                <a16:creationId xmlns:a16="http://schemas.microsoft.com/office/drawing/2014/main" id="{31C33FF2-2CF5-4C3B-8F1D-BE91BEBB29AE}"/>
              </a:ext>
            </a:extLst>
          </p:cNvPr>
          <p:cNvPicPr>
            <a:picLocks noChangeAspect="1"/>
          </p:cNvPicPr>
          <p:nvPr/>
        </p:nvPicPr>
        <p:blipFill>
          <a:blip r:embed="rId7"/>
          <a:stretch>
            <a:fillRect/>
          </a:stretch>
        </p:blipFill>
        <p:spPr>
          <a:xfrm>
            <a:off x="5386059" y="4017424"/>
            <a:ext cx="2876813" cy="2378443"/>
          </a:xfrm>
          <a:prstGeom prst="rect">
            <a:avLst/>
          </a:prstGeom>
        </p:spPr>
      </p:pic>
    </p:spTree>
    <p:extLst>
      <p:ext uri="{BB962C8B-B14F-4D97-AF65-F5344CB8AC3E}">
        <p14:creationId xmlns:p14="http://schemas.microsoft.com/office/powerpoint/2010/main" val="132029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Normal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080599"/>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 Points of interest for the Normal distribution:</a:t>
            </a:r>
          </a:p>
        </p:txBody>
      </p:sp>
      <p:sp>
        <p:nvSpPr>
          <p:cNvPr id="11" name="Rectangle 10"/>
          <p:cNvSpPr/>
          <p:nvPr/>
        </p:nvSpPr>
        <p:spPr>
          <a:xfrm>
            <a:off x="738188" y="1683638"/>
            <a:ext cx="7948612" cy="830997"/>
          </a:xfrm>
          <a:prstGeom prst="rect">
            <a:avLst/>
          </a:prstGeom>
        </p:spPr>
        <p:txBody>
          <a:bodyPr wrap="square">
            <a:spAutoFit/>
          </a:bodyPr>
          <a:lstStyle/>
          <a:p>
            <a:pPr marL="342900" indent="-342900">
              <a:buFont typeface="Arial"/>
              <a:buChar char="•"/>
            </a:pPr>
            <a:r>
              <a:rPr lang="en-US" sz="2400" dirty="0">
                <a:latin typeface="Times New Roman"/>
                <a:cs typeface="Times New Roman"/>
              </a:rPr>
              <a:t>If </a:t>
            </a:r>
            <a:r>
              <a:rPr lang="en-US" sz="2400" i="1" dirty="0">
                <a:latin typeface="Times New Roman"/>
                <a:cs typeface="Times New Roman"/>
              </a:rPr>
              <a:t>X</a:t>
            </a:r>
            <a:r>
              <a:rPr lang="en-US" sz="2400" dirty="0">
                <a:latin typeface="Times New Roman"/>
                <a:cs typeface="Times New Roman"/>
              </a:rPr>
              <a:t> ~ </a:t>
            </a:r>
            <a:r>
              <a:rPr lang="en-US" sz="2400" i="1" dirty="0">
                <a:latin typeface="Times New Roman"/>
                <a:cs typeface="Times New Roman"/>
              </a:rPr>
              <a:t>N</a:t>
            </a:r>
            <a:r>
              <a:rPr lang="en-US" sz="2400" dirty="0">
                <a:latin typeface="Times New Roman"/>
                <a:cs typeface="Times New Roman"/>
              </a:rPr>
              <a:t>(</a:t>
            </a:r>
            <a:r>
              <a:rPr lang="en-US" sz="2400" dirty="0">
                <a:latin typeface="Symbol" charset="2"/>
                <a:cs typeface="Symbol" charset="2"/>
              </a:rPr>
              <a:t>m</a:t>
            </a:r>
            <a:r>
              <a:rPr lang="en-US" sz="2400" dirty="0">
                <a:latin typeface="Times New Roman"/>
                <a:cs typeface="Times New Roman"/>
              </a:rPr>
              <a:t>, </a:t>
            </a:r>
            <a:r>
              <a:rPr lang="en-US" sz="2400" dirty="0">
                <a:latin typeface="Symbol" charset="2"/>
                <a:cs typeface="Symbol" charset="2"/>
              </a:rPr>
              <a:t>s</a:t>
            </a:r>
            <a:r>
              <a:rPr lang="en-US" sz="2400" dirty="0">
                <a:latin typeface="Times New Roman"/>
                <a:cs typeface="Times New Roman"/>
              </a:rPr>
              <a:t>) we can “standardize” (transform) to the z-scale: </a:t>
            </a:r>
          </a:p>
        </p:txBody>
      </p:sp>
      <p:pic>
        <p:nvPicPr>
          <p:cNvPr id="6" name="Picture 5"/>
          <p:cNvPicPr>
            <a:picLocks noChangeAspect="1"/>
          </p:cNvPicPr>
          <p:nvPr/>
        </p:nvPicPr>
        <p:blipFill>
          <a:blip r:embed="rId4"/>
          <a:stretch>
            <a:fillRect/>
          </a:stretch>
        </p:blipFill>
        <p:spPr>
          <a:xfrm>
            <a:off x="2197100" y="2514635"/>
            <a:ext cx="1689100" cy="719787"/>
          </a:xfrm>
          <a:prstGeom prst="rect">
            <a:avLst/>
          </a:prstGeom>
        </p:spPr>
      </p:pic>
      <p:pic>
        <p:nvPicPr>
          <p:cNvPr id="7" name="Picture 6"/>
          <p:cNvPicPr>
            <a:picLocks noChangeAspect="1"/>
          </p:cNvPicPr>
          <p:nvPr/>
        </p:nvPicPr>
        <p:blipFill>
          <a:blip r:embed="rId5"/>
          <a:stretch>
            <a:fillRect/>
          </a:stretch>
        </p:blipFill>
        <p:spPr>
          <a:xfrm>
            <a:off x="4902200" y="2692400"/>
            <a:ext cx="1854200" cy="374893"/>
          </a:xfrm>
          <a:prstGeom prst="rect">
            <a:avLst/>
          </a:prstGeom>
        </p:spPr>
      </p:pic>
      <p:sp>
        <p:nvSpPr>
          <p:cNvPr id="8" name="Rectangle 7"/>
          <p:cNvSpPr/>
          <p:nvPr/>
        </p:nvSpPr>
        <p:spPr>
          <a:xfrm>
            <a:off x="4368800" y="3111500"/>
            <a:ext cx="2839239" cy="369332"/>
          </a:xfrm>
          <a:prstGeom prst="rect">
            <a:avLst/>
          </a:prstGeom>
        </p:spPr>
        <p:txBody>
          <a:bodyPr wrap="none">
            <a:spAutoFit/>
          </a:bodyPr>
          <a:lstStyle/>
          <a:p>
            <a:r>
              <a:rPr lang="en-US" dirty="0">
                <a:latin typeface="Times New Roman"/>
                <a:cs typeface="Times New Roman"/>
              </a:rPr>
              <a:t>Standard normal distribution</a:t>
            </a:r>
            <a:endParaRPr lang="en-US" dirty="0"/>
          </a:p>
        </p:txBody>
      </p:sp>
      <p:pic>
        <p:nvPicPr>
          <p:cNvPr id="14" name="Picture 13"/>
          <p:cNvPicPr>
            <a:picLocks noChangeAspect="1"/>
          </p:cNvPicPr>
          <p:nvPr/>
        </p:nvPicPr>
        <p:blipFill rotWithShape="1">
          <a:blip r:embed="rId6"/>
          <a:srcRect b="19328"/>
          <a:stretch/>
        </p:blipFill>
        <p:spPr>
          <a:xfrm>
            <a:off x="2442176" y="3759200"/>
            <a:ext cx="4000500" cy="2438400"/>
          </a:xfrm>
          <a:prstGeom prst="rect">
            <a:avLst/>
          </a:prstGeom>
        </p:spPr>
      </p:pic>
      <p:grpSp>
        <p:nvGrpSpPr>
          <p:cNvPr id="15" name="Group 14"/>
          <p:cNvGrpSpPr/>
          <p:nvPr/>
        </p:nvGrpSpPr>
        <p:grpSpPr>
          <a:xfrm>
            <a:off x="3868244" y="4648200"/>
            <a:ext cx="1027306" cy="1304775"/>
            <a:chOff x="3868244" y="4724400"/>
            <a:chExt cx="1027306" cy="1304775"/>
          </a:xfrm>
        </p:grpSpPr>
        <p:cxnSp>
          <p:nvCxnSpPr>
            <p:cNvPr id="16" name="Straight Connector 15"/>
            <p:cNvCxnSpPr/>
            <p:nvPr/>
          </p:nvCxnSpPr>
          <p:spPr>
            <a:xfrm rot="5400000" flipH="1" flipV="1">
              <a:off x="3221338" y="5380681"/>
              <a:ext cx="1295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4247056" y="5379887"/>
              <a:ext cx="1295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959767" y="4724400"/>
              <a:ext cx="790376" cy="923330"/>
            </a:xfrm>
            <a:prstGeom prst="rect">
              <a:avLst/>
            </a:prstGeom>
            <a:solidFill>
              <a:schemeClr val="bg1"/>
            </a:solidFill>
          </p:spPr>
          <p:txBody>
            <a:bodyPr wrap="square">
              <a:spAutoFit/>
            </a:bodyPr>
            <a:lstStyle/>
            <a:p>
              <a:pPr algn="ctr"/>
              <a:r>
                <a:rPr lang="en-GB" dirty="0">
                  <a:solidFill>
                    <a:srgbClr val="000000"/>
                  </a:solidFill>
                  <a:latin typeface="Times New Roman" pitchFamily="18" charset="0"/>
                </a:rPr>
                <a:t>~ 68%</a:t>
              </a:r>
            </a:p>
            <a:p>
              <a:pPr algn="ctr"/>
              <a:r>
                <a:rPr lang="en-US" dirty="0"/>
                <a:t>±</a:t>
              </a:r>
              <a:r>
                <a:rPr lang="en-US" dirty="0">
                  <a:latin typeface="Times New Roman"/>
                  <a:cs typeface="Times New Roman"/>
                </a:rPr>
                <a:t>1</a:t>
              </a:r>
              <a:r>
                <a:rPr lang="en-US" dirty="0">
                  <a:latin typeface="Symbol" charset="2"/>
                  <a:cs typeface="Symbol" charset="2"/>
                </a:rPr>
                <a:t>s</a:t>
              </a:r>
            </a:p>
            <a:p>
              <a:pPr algn="ctr"/>
              <a:endParaRPr lang="en-US" dirty="0">
                <a:latin typeface="Times New Roman"/>
                <a:cs typeface="Times New Roman"/>
              </a:endParaRPr>
            </a:p>
          </p:txBody>
        </p:sp>
      </p:grpSp>
      <p:grpSp>
        <p:nvGrpSpPr>
          <p:cNvPr id="20" name="Group 19"/>
          <p:cNvGrpSpPr/>
          <p:nvPr/>
        </p:nvGrpSpPr>
        <p:grpSpPr>
          <a:xfrm>
            <a:off x="3352006" y="4995664"/>
            <a:ext cx="2059782" cy="965098"/>
            <a:chOff x="3352006" y="5071864"/>
            <a:chExt cx="2059782" cy="965098"/>
          </a:xfrm>
        </p:grpSpPr>
        <p:cxnSp>
          <p:nvCxnSpPr>
            <p:cNvPr id="21" name="Straight Connector 20"/>
            <p:cNvCxnSpPr/>
            <p:nvPr/>
          </p:nvCxnSpPr>
          <p:spPr>
            <a:xfrm rot="5400000" flipH="1" flipV="1">
              <a:off x="3200400" y="5875981"/>
              <a:ext cx="304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5258594" y="5883768"/>
              <a:ext cx="3048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999814" y="5071864"/>
              <a:ext cx="790376" cy="923330"/>
            </a:xfrm>
            <a:prstGeom prst="rect">
              <a:avLst/>
            </a:prstGeom>
            <a:solidFill>
              <a:schemeClr val="bg1"/>
            </a:solidFill>
          </p:spPr>
          <p:txBody>
            <a:bodyPr wrap="square">
              <a:spAutoFit/>
            </a:bodyPr>
            <a:lstStyle/>
            <a:p>
              <a:pPr algn="ctr"/>
              <a:r>
                <a:rPr lang="en-GB" dirty="0">
                  <a:solidFill>
                    <a:srgbClr val="000000"/>
                  </a:solidFill>
                  <a:latin typeface="Times New Roman" pitchFamily="18" charset="0"/>
                </a:rPr>
                <a:t>~ 95%</a:t>
              </a:r>
            </a:p>
            <a:p>
              <a:pPr algn="ctr"/>
              <a:r>
                <a:rPr lang="en-US" dirty="0"/>
                <a:t>±</a:t>
              </a:r>
              <a:r>
                <a:rPr lang="en-US" dirty="0">
                  <a:latin typeface="Times New Roman"/>
                  <a:cs typeface="Times New Roman"/>
                </a:rPr>
                <a:t>2</a:t>
              </a:r>
              <a:r>
                <a:rPr lang="en-US" dirty="0">
                  <a:latin typeface="Symbol" charset="2"/>
                  <a:cs typeface="Symbol" charset="2"/>
                </a:rPr>
                <a:t>s</a:t>
              </a:r>
            </a:p>
            <a:p>
              <a:pPr algn="ctr"/>
              <a:endParaRPr lang="en-US" dirty="0">
                <a:latin typeface="Times New Roman"/>
                <a:cs typeface="Times New Roman"/>
              </a:endParaRPr>
            </a:p>
          </p:txBody>
        </p:sp>
      </p:grpSp>
      <p:grpSp>
        <p:nvGrpSpPr>
          <p:cNvPr id="24" name="Group 23"/>
          <p:cNvGrpSpPr/>
          <p:nvPr/>
        </p:nvGrpSpPr>
        <p:grpSpPr>
          <a:xfrm>
            <a:off x="2840522" y="5003457"/>
            <a:ext cx="3120240" cy="948724"/>
            <a:chOff x="2840522" y="5096819"/>
            <a:chExt cx="3120240" cy="948724"/>
          </a:xfrm>
        </p:grpSpPr>
        <p:cxnSp>
          <p:nvCxnSpPr>
            <p:cNvPr id="25" name="Straight Connector 24"/>
            <p:cNvCxnSpPr/>
            <p:nvPr/>
          </p:nvCxnSpPr>
          <p:spPr>
            <a:xfrm rot="5400000" flipH="1" flipV="1">
              <a:off x="2765116" y="5960762"/>
              <a:ext cx="152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H="1" flipV="1">
              <a:off x="5883768" y="5968549"/>
              <a:ext cx="152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995695" y="5096819"/>
              <a:ext cx="790376" cy="923330"/>
            </a:xfrm>
            <a:prstGeom prst="rect">
              <a:avLst/>
            </a:prstGeom>
            <a:solidFill>
              <a:schemeClr val="bg1"/>
            </a:solidFill>
          </p:spPr>
          <p:txBody>
            <a:bodyPr wrap="square">
              <a:spAutoFit/>
            </a:bodyPr>
            <a:lstStyle/>
            <a:p>
              <a:pPr algn="ctr"/>
              <a:endParaRPr lang="en-GB" dirty="0">
                <a:solidFill>
                  <a:srgbClr val="000000"/>
                </a:solidFill>
                <a:latin typeface="Times New Roman" pitchFamily="18" charset="0"/>
              </a:endParaRPr>
            </a:p>
            <a:p>
              <a:pPr algn="ctr"/>
              <a:r>
                <a:rPr lang="en-GB" dirty="0">
                  <a:solidFill>
                    <a:srgbClr val="000000"/>
                  </a:solidFill>
                  <a:latin typeface="Times New Roman" pitchFamily="18" charset="0"/>
                </a:rPr>
                <a:t>~ 99%</a:t>
              </a:r>
            </a:p>
            <a:p>
              <a:pPr algn="ctr"/>
              <a:r>
                <a:rPr lang="en-US" dirty="0"/>
                <a:t>±</a:t>
              </a:r>
              <a:r>
                <a:rPr lang="en-US" dirty="0">
                  <a:latin typeface="Times New Roman"/>
                  <a:cs typeface="Times New Roman"/>
                </a:rPr>
                <a:t>3</a:t>
              </a:r>
              <a:r>
                <a:rPr lang="en-US" dirty="0">
                  <a:latin typeface="Symbol" charset="2"/>
                  <a:cs typeface="Symbol" charset="2"/>
                </a:rPr>
                <a:t>s</a:t>
              </a:r>
            </a:p>
          </p:txBody>
        </p:sp>
      </p:grpSp>
      <p:pic>
        <p:nvPicPr>
          <p:cNvPr id="28" name="Picture 27"/>
          <p:cNvPicPr>
            <a:picLocks noChangeAspect="1"/>
          </p:cNvPicPr>
          <p:nvPr/>
        </p:nvPicPr>
        <p:blipFill>
          <a:blip r:embed="rId7"/>
          <a:stretch>
            <a:fillRect/>
          </a:stretch>
        </p:blipFill>
        <p:spPr>
          <a:xfrm>
            <a:off x="3505200" y="6286535"/>
            <a:ext cx="1701800" cy="437453"/>
          </a:xfrm>
          <a:prstGeom prst="rect">
            <a:avLst/>
          </a:prstGeom>
        </p:spPr>
      </p:pic>
      <p:pic>
        <p:nvPicPr>
          <p:cNvPr id="13" name="Picture 12"/>
          <p:cNvPicPr>
            <a:picLocks noChangeAspect="1"/>
          </p:cNvPicPr>
          <p:nvPr/>
        </p:nvPicPr>
        <p:blipFill>
          <a:blip r:embed="rId8"/>
          <a:stretch>
            <a:fillRect/>
          </a:stretch>
        </p:blipFill>
        <p:spPr>
          <a:xfrm>
            <a:off x="446088" y="3944727"/>
            <a:ext cx="2170112" cy="371055"/>
          </a:xfrm>
          <a:prstGeom prst="rect">
            <a:avLst/>
          </a:prstGeom>
        </p:spPr>
      </p:pic>
      <p:sp>
        <p:nvSpPr>
          <p:cNvPr id="29" name="TextBox 28"/>
          <p:cNvSpPr txBox="1"/>
          <p:nvPr/>
        </p:nvSpPr>
        <p:spPr>
          <a:xfrm>
            <a:off x="649288" y="4426295"/>
            <a:ext cx="1677863" cy="369332"/>
          </a:xfrm>
          <a:prstGeom prst="rect">
            <a:avLst/>
          </a:prstGeom>
          <a:noFill/>
        </p:spPr>
        <p:txBody>
          <a:bodyPr wrap="none" rtlCol="0">
            <a:spAutoFit/>
          </a:bodyPr>
          <a:lstStyle/>
          <a:p>
            <a:r>
              <a:rPr lang="en-US" dirty="0">
                <a:latin typeface="Times New Roman"/>
                <a:cs typeface="Times New Roman"/>
              </a:rPr>
              <a:t>Handy equation</a:t>
            </a:r>
          </a:p>
        </p:txBody>
      </p:sp>
      <p:sp>
        <p:nvSpPr>
          <p:cNvPr id="30" name="Rectangle 29"/>
          <p:cNvSpPr/>
          <p:nvPr/>
        </p:nvSpPr>
        <p:spPr>
          <a:xfrm>
            <a:off x="2108201" y="2364941"/>
            <a:ext cx="1891614" cy="975159"/>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15900" y="3685398"/>
            <a:ext cx="2636688" cy="1148329"/>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749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50000" decel="5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accel="50000" decel="50000" fill="hold" nodeType="click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ppt_x"/>
                                          </p:val>
                                        </p:tav>
                                      </p:tavLst>
                                    </p:anim>
                                    <p:anim calcmode="lin" valueType="num">
                                      <p:cBhvr additive="base">
                                        <p:cTn id="13" dur="500"/>
                                        <p:tgtEl>
                                          <p:spTgt spid="15"/>
                                        </p:tgtEl>
                                        <p:attrNameLst>
                                          <p:attrName>ppt_y</p:attrName>
                                        </p:attrNameLst>
                                      </p:cBhvr>
                                      <p:tavLst>
                                        <p:tav tm="0">
                                          <p:val>
                                            <p:strVal val="ppt_y"/>
                                          </p:val>
                                        </p:tav>
                                        <p:tav tm="100000">
                                          <p:val>
                                            <p:strVal val="1+ppt_h/2"/>
                                          </p:val>
                                        </p:tav>
                                      </p:tavLst>
                                    </p:anim>
                                    <p:set>
                                      <p:cBhvr>
                                        <p:cTn id="14" dur="1" fill="hold">
                                          <p:stCondLst>
                                            <p:cond delay="499"/>
                                          </p:stCondLst>
                                        </p:cTn>
                                        <p:tgtEl>
                                          <p:spTgt spid="15"/>
                                        </p:tgtEl>
                                        <p:attrNameLst>
                                          <p:attrName>style.visibility</p:attrName>
                                        </p:attrNameLst>
                                      </p:cBhvr>
                                      <p:to>
                                        <p:strVal val="hidden"/>
                                      </p:to>
                                    </p:set>
                                  </p:childTnLst>
                                </p:cTn>
                              </p:par>
                              <p:par>
                                <p:cTn id="15" presetID="2" presetClass="entr" presetSubtype="1" accel="50000" decel="5000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accel="50000" decel="50000" fill="hold" nodeType="clickEffect">
                                  <p:stCondLst>
                                    <p:cond delay="0"/>
                                  </p:stCondLst>
                                  <p:childTnLst>
                                    <p:anim calcmode="lin" valueType="num">
                                      <p:cBhvr additive="base">
                                        <p:cTn id="22" dur="500"/>
                                        <p:tgtEl>
                                          <p:spTgt spid="20"/>
                                        </p:tgtEl>
                                        <p:attrNameLst>
                                          <p:attrName>ppt_x</p:attrName>
                                        </p:attrNameLst>
                                      </p:cBhvr>
                                      <p:tavLst>
                                        <p:tav tm="0">
                                          <p:val>
                                            <p:strVal val="ppt_x"/>
                                          </p:val>
                                        </p:tav>
                                        <p:tav tm="100000">
                                          <p:val>
                                            <p:strVal val="ppt_x"/>
                                          </p:val>
                                        </p:tav>
                                      </p:tavLst>
                                    </p:anim>
                                    <p:anim calcmode="lin" valueType="num">
                                      <p:cBhvr additive="base">
                                        <p:cTn id="23" dur="500"/>
                                        <p:tgtEl>
                                          <p:spTgt spid="20"/>
                                        </p:tgtEl>
                                        <p:attrNameLst>
                                          <p:attrName>ppt_y</p:attrName>
                                        </p:attrNameLst>
                                      </p:cBhvr>
                                      <p:tavLst>
                                        <p:tav tm="0">
                                          <p:val>
                                            <p:strVal val="ppt_y"/>
                                          </p:val>
                                        </p:tav>
                                        <p:tav tm="100000">
                                          <p:val>
                                            <p:strVal val="1+ppt_h/2"/>
                                          </p:val>
                                        </p:tav>
                                      </p:tavLst>
                                    </p:anim>
                                    <p:set>
                                      <p:cBhvr>
                                        <p:cTn id="24" dur="1" fill="hold">
                                          <p:stCondLst>
                                            <p:cond delay="499"/>
                                          </p:stCondLst>
                                        </p:cTn>
                                        <p:tgtEl>
                                          <p:spTgt spid="20"/>
                                        </p:tgtEl>
                                        <p:attrNameLst>
                                          <p:attrName>style.visibility</p:attrName>
                                        </p:attrNameLst>
                                      </p:cBhvr>
                                      <p:to>
                                        <p:strVal val="hidden"/>
                                      </p:to>
                                    </p:set>
                                  </p:childTnLst>
                                </p:cTn>
                              </p:par>
                              <p:par>
                                <p:cTn id="25" presetID="2" presetClass="entr" presetSubtype="1" accel="50000" decel="5000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Cumulative Distribution Function</a:t>
            </a:r>
          </a:p>
        </p:txBody>
      </p:sp>
      <p:pic>
        <p:nvPicPr>
          <p:cNvPr id="6"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6" name="Rectangle 15"/>
          <p:cNvSpPr/>
          <p:nvPr/>
        </p:nvSpPr>
        <p:spPr>
          <a:xfrm>
            <a:off x="0" y="1078882"/>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In R we can compute the empirical CDF, </a:t>
            </a:r>
            <a:r>
              <a:rPr lang="en-US" sz="2800" i="1" dirty="0">
                <a:latin typeface="Times New Roman"/>
                <a:cs typeface="Times New Roman"/>
              </a:rPr>
              <a:t>F</a:t>
            </a:r>
            <a:r>
              <a:rPr lang="en-US" sz="2800" dirty="0">
                <a:latin typeface="Times New Roman"/>
                <a:cs typeface="Times New Roman"/>
              </a:rPr>
              <a:t>(</a:t>
            </a:r>
            <a:r>
              <a:rPr lang="en-US" sz="2800" i="1" dirty="0">
                <a:latin typeface="Times New Roman"/>
                <a:cs typeface="Times New Roman"/>
              </a:rPr>
              <a:t>x</a:t>
            </a:r>
            <a:r>
              <a:rPr lang="en-US" sz="2800" dirty="0">
                <a:latin typeface="Times New Roman"/>
                <a:cs typeface="Times New Roman"/>
              </a:rPr>
              <a:t>) like this:</a:t>
            </a:r>
            <a:endParaRPr lang="en-US" sz="2400" dirty="0">
              <a:latin typeface="Times New Roman"/>
              <a:cs typeface="Times New Roman"/>
            </a:endParaRPr>
          </a:p>
        </p:txBody>
      </p:sp>
      <p:cxnSp>
        <p:nvCxnSpPr>
          <p:cNvPr id="7" name="Straight Arrow Connector 6"/>
          <p:cNvCxnSpPr/>
          <p:nvPr/>
        </p:nvCxnSpPr>
        <p:spPr>
          <a:xfrm>
            <a:off x="1587500" y="2819400"/>
            <a:ext cx="520700" cy="431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27000" y="2235200"/>
            <a:ext cx="1981200" cy="646331"/>
          </a:xfrm>
          <a:prstGeom prst="rect">
            <a:avLst/>
          </a:prstGeom>
          <a:noFill/>
        </p:spPr>
        <p:txBody>
          <a:bodyPr wrap="square" rtlCol="0">
            <a:spAutoFit/>
          </a:bodyPr>
          <a:lstStyle/>
          <a:p>
            <a:r>
              <a:rPr lang="en-US" dirty="0">
                <a:latin typeface="Times New Roman"/>
                <a:cs typeface="Times New Roman"/>
              </a:rPr>
              <a:t>Don</a:t>
            </a:r>
            <a:r>
              <a:rPr lang="fr-FR" dirty="0">
                <a:latin typeface="Times New Roman"/>
                <a:cs typeface="Times New Roman"/>
              </a:rPr>
              <a:t>’</a:t>
            </a:r>
            <a:r>
              <a:rPr lang="en-US" dirty="0">
                <a:latin typeface="Times New Roman"/>
                <a:cs typeface="Times New Roman"/>
              </a:rPr>
              <a:t>t name anything “F” in R. </a:t>
            </a:r>
          </a:p>
        </p:txBody>
      </p:sp>
      <p:pic>
        <p:nvPicPr>
          <p:cNvPr id="9" name="Picture 8"/>
          <p:cNvPicPr>
            <a:picLocks noChangeAspect="1"/>
          </p:cNvPicPr>
          <p:nvPr/>
        </p:nvPicPr>
        <p:blipFill>
          <a:blip r:embed="rId3"/>
          <a:stretch>
            <a:fillRect/>
          </a:stretch>
        </p:blipFill>
        <p:spPr>
          <a:xfrm>
            <a:off x="1384300" y="4737100"/>
            <a:ext cx="6451600" cy="1130300"/>
          </a:xfrm>
          <a:prstGeom prst="rect">
            <a:avLst/>
          </a:prstGeom>
        </p:spPr>
      </p:pic>
      <p:sp>
        <p:nvSpPr>
          <p:cNvPr id="10" name="TextBox 9"/>
          <p:cNvSpPr txBox="1"/>
          <p:nvPr/>
        </p:nvSpPr>
        <p:spPr>
          <a:xfrm>
            <a:off x="279400" y="3454400"/>
            <a:ext cx="961575" cy="369332"/>
          </a:xfrm>
          <a:prstGeom prst="rect">
            <a:avLst/>
          </a:prstGeom>
          <a:noFill/>
        </p:spPr>
        <p:txBody>
          <a:bodyPr wrap="none" rtlCol="0">
            <a:spAutoFit/>
          </a:bodyPr>
          <a:lstStyle/>
          <a:p>
            <a:r>
              <a:rPr lang="en-US" i="1" dirty="0">
                <a:latin typeface="Times New Roman"/>
                <a:cs typeface="Times New Roman"/>
              </a:rPr>
              <a:t>F</a:t>
            </a:r>
            <a:r>
              <a:rPr lang="en-US" dirty="0">
                <a:latin typeface="Times New Roman"/>
                <a:cs typeface="Times New Roman"/>
              </a:rPr>
              <a:t>(</a:t>
            </a:r>
            <a:r>
              <a:rPr lang="en-US" i="1" dirty="0">
                <a:latin typeface="Times New Roman"/>
                <a:cs typeface="Times New Roman"/>
              </a:rPr>
              <a:t>x </a:t>
            </a:r>
            <a:r>
              <a:rPr lang="en-US" dirty="0">
                <a:latin typeface="Times New Roman"/>
                <a:cs typeface="Times New Roman"/>
              </a:rPr>
              <a:t>= 3)</a:t>
            </a:r>
          </a:p>
        </p:txBody>
      </p:sp>
      <p:cxnSp>
        <p:nvCxnSpPr>
          <p:cNvPr id="12" name="Straight Arrow Connector 11"/>
          <p:cNvCxnSpPr>
            <a:stCxn id="10" idx="3"/>
          </p:cNvCxnSpPr>
          <p:nvPr/>
        </p:nvCxnSpPr>
        <p:spPr>
          <a:xfrm flipV="1">
            <a:off x="1240975" y="3568700"/>
            <a:ext cx="867225" cy="703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3"/>
          </p:cNvCxnSpPr>
          <p:nvPr/>
        </p:nvCxnSpPr>
        <p:spPr>
          <a:xfrm>
            <a:off x="1240975" y="3639066"/>
            <a:ext cx="867225"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5400" y="5346700"/>
            <a:ext cx="1067870" cy="369332"/>
          </a:xfrm>
          <a:prstGeom prst="rect">
            <a:avLst/>
          </a:prstGeom>
          <a:noFill/>
        </p:spPr>
        <p:txBody>
          <a:bodyPr wrap="none" rtlCol="0">
            <a:spAutoFit/>
          </a:bodyPr>
          <a:lstStyle/>
          <a:p>
            <a:r>
              <a:rPr lang="en-US" dirty="0" err="1">
                <a:latin typeface="Times New Roman"/>
                <a:cs typeface="Times New Roman"/>
              </a:rPr>
              <a:t>Pr</a:t>
            </a:r>
            <a:r>
              <a:rPr lang="en-US" dirty="0">
                <a:latin typeface="Times New Roman"/>
                <a:cs typeface="Times New Roman"/>
              </a:rPr>
              <a:t>(X ≤ 3)</a:t>
            </a:r>
          </a:p>
        </p:txBody>
      </p:sp>
      <p:cxnSp>
        <p:nvCxnSpPr>
          <p:cNvPr id="20" name="Straight Arrow Connector 19"/>
          <p:cNvCxnSpPr/>
          <p:nvPr/>
        </p:nvCxnSpPr>
        <p:spPr>
          <a:xfrm flipV="1">
            <a:off x="1028700" y="5308600"/>
            <a:ext cx="774701"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054756" y="5531366"/>
            <a:ext cx="710131"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086018" y="1901760"/>
            <a:ext cx="6299200" cy="2031325"/>
          </a:xfrm>
          <a:prstGeom prst="rect">
            <a:avLst/>
          </a:prstGeom>
          <a:solidFill>
            <a:srgbClr val="000045"/>
          </a:solidFill>
        </p:spPr>
        <p:txBody>
          <a:bodyPr wrap="square" rtlCol="0">
            <a:spAutoFit/>
          </a:bodyPr>
          <a:lstStyle/>
          <a:p>
            <a:r>
              <a:rPr lang="nl-NL" sz="1400" dirty="0">
                <a:solidFill>
                  <a:schemeClr val="bg1"/>
                </a:solidFill>
                <a:latin typeface="Courier"/>
                <a:cs typeface="Courier"/>
              </a:rPr>
              <a:t>dat &lt;- c(</a:t>
            </a:r>
          </a:p>
          <a:p>
            <a:r>
              <a:rPr lang="nl-NL" sz="1400" dirty="0">
                <a:solidFill>
                  <a:schemeClr val="bg1"/>
                </a:solidFill>
                <a:latin typeface="Courier"/>
                <a:cs typeface="Courier"/>
              </a:rPr>
              <a:t>  1,1,1,1,1,1,1,1,1,1,1,1,1,1,1,1,1,1,</a:t>
            </a:r>
          </a:p>
          <a:p>
            <a:r>
              <a:rPr lang="nl-NL" sz="1400" dirty="0">
                <a:solidFill>
                  <a:schemeClr val="bg1"/>
                </a:solidFill>
                <a:latin typeface="Courier"/>
                <a:cs typeface="Courier"/>
              </a:rPr>
              <a:t>  2,2,2,2,2,2,2,2,2,2,2,2,2,2,2,2,2,2,</a:t>
            </a:r>
          </a:p>
          <a:p>
            <a:r>
              <a:rPr lang="nl-NL" sz="1400" dirty="0">
                <a:solidFill>
                  <a:schemeClr val="bg1"/>
                </a:solidFill>
                <a:latin typeface="Courier"/>
                <a:cs typeface="Courier"/>
              </a:rPr>
              <a:t>  3,3,3,3,3,3,3,3,3,</a:t>
            </a:r>
          </a:p>
          <a:p>
            <a:r>
              <a:rPr lang="nl-NL" sz="1400" dirty="0">
                <a:solidFill>
                  <a:schemeClr val="bg1"/>
                </a:solidFill>
                <a:latin typeface="Courier"/>
                <a:cs typeface="Courier"/>
              </a:rPr>
              <a:t>  4,4,4,4,4,4,4,4,4</a:t>
            </a:r>
          </a:p>
          <a:p>
            <a:r>
              <a:rPr lang="nl-NL" sz="1400" dirty="0">
                <a:solidFill>
                  <a:schemeClr val="bg1"/>
                </a:solidFill>
                <a:latin typeface="Courier"/>
                <a:cs typeface="Courier"/>
              </a:rPr>
              <a:t>  )</a:t>
            </a:r>
          </a:p>
          <a:p>
            <a:r>
              <a:rPr lang="nl-NL" sz="1400" dirty="0" err="1">
                <a:solidFill>
                  <a:schemeClr val="bg1"/>
                </a:solidFill>
                <a:latin typeface="Courier"/>
                <a:cs typeface="Courier"/>
              </a:rPr>
              <a:t>Fx</a:t>
            </a:r>
            <a:r>
              <a:rPr lang="nl-NL" sz="1400" dirty="0">
                <a:solidFill>
                  <a:schemeClr val="bg1"/>
                </a:solidFill>
                <a:latin typeface="Courier"/>
                <a:cs typeface="Courier"/>
              </a:rPr>
              <a:t> &lt;- </a:t>
            </a:r>
            <a:r>
              <a:rPr lang="nl-NL" sz="1400" dirty="0" err="1">
                <a:solidFill>
                  <a:schemeClr val="bg1"/>
                </a:solidFill>
                <a:latin typeface="Courier"/>
                <a:cs typeface="Courier"/>
              </a:rPr>
              <a:t>ecdf</a:t>
            </a:r>
            <a:r>
              <a:rPr lang="nl-NL" sz="1400" dirty="0">
                <a:solidFill>
                  <a:schemeClr val="bg1"/>
                </a:solidFill>
                <a:latin typeface="Courier"/>
                <a:cs typeface="Courier"/>
              </a:rPr>
              <a:t>(dat)</a:t>
            </a:r>
          </a:p>
          <a:p>
            <a:r>
              <a:rPr lang="nl-NL" sz="1400" dirty="0" err="1">
                <a:solidFill>
                  <a:schemeClr val="bg1"/>
                </a:solidFill>
                <a:latin typeface="Courier"/>
                <a:cs typeface="Courier"/>
              </a:rPr>
              <a:t>Fx</a:t>
            </a:r>
            <a:r>
              <a:rPr lang="nl-NL" sz="1400" dirty="0">
                <a:solidFill>
                  <a:schemeClr val="bg1"/>
                </a:solidFill>
                <a:latin typeface="Courier"/>
                <a:cs typeface="Courier"/>
              </a:rPr>
              <a:t>(3)</a:t>
            </a:r>
          </a:p>
          <a:p>
            <a:r>
              <a:rPr lang="nl-NL" sz="1400" dirty="0" err="1">
                <a:solidFill>
                  <a:schemeClr val="bg1"/>
                </a:solidFill>
                <a:latin typeface="Courier"/>
                <a:cs typeface="Courier"/>
              </a:rPr>
              <a:t>ecdf</a:t>
            </a:r>
            <a:r>
              <a:rPr lang="nl-NL" sz="1400" dirty="0">
                <a:solidFill>
                  <a:schemeClr val="bg1"/>
                </a:solidFill>
                <a:latin typeface="Courier"/>
                <a:cs typeface="Courier"/>
              </a:rPr>
              <a:t>(dat)(3)</a:t>
            </a:r>
          </a:p>
        </p:txBody>
      </p:sp>
    </p:spTree>
    <p:extLst>
      <p:ext uri="{BB962C8B-B14F-4D97-AF65-F5344CB8AC3E}">
        <p14:creationId xmlns:p14="http://schemas.microsoft.com/office/powerpoint/2010/main" val="179919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4188" y="1341474"/>
            <a:ext cx="7921301" cy="1477328"/>
          </a:xfrm>
          <a:prstGeom prst="rect">
            <a:avLst/>
          </a:prstGeom>
          <a:noFill/>
        </p:spPr>
        <p:txBody>
          <a:bodyPr wrap="square" rtlCol="0">
            <a:spAutoFit/>
          </a:bodyPr>
          <a:lstStyle/>
          <a:p>
            <a:pPr marL="742950" lvl="1" indent="-285750">
              <a:buFont typeface="Arial"/>
              <a:buChar char="•"/>
            </a:pPr>
            <a:r>
              <a:rPr lang="en-US" b="1" dirty="0" err="1">
                <a:latin typeface="Courier"/>
                <a:cs typeface="Courier"/>
              </a:rPr>
              <a:t>dnorm</a:t>
            </a:r>
            <a:r>
              <a:rPr lang="en-US" dirty="0">
                <a:latin typeface="Times New Roman"/>
                <a:cs typeface="Times New Roman"/>
              </a:rPr>
              <a:t> “d-function” in R is the density (mass) of the distribution</a:t>
            </a:r>
          </a:p>
          <a:p>
            <a:pPr marL="742950" lvl="1" indent="-285750">
              <a:buFont typeface="Arial"/>
              <a:buChar char="•"/>
            </a:pPr>
            <a:r>
              <a:rPr lang="en-US" b="1" dirty="0" err="1">
                <a:latin typeface="Courier"/>
                <a:cs typeface="Courier"/>
              </a:rPr>
              <a:t>pnorm</a:t>
            </a:r>
            <a:r>
              <a:rPr lang="en-US" dirty="0">
                <a:latin typeface="Times New Roman"/>
                <a:cs typeface="Times New Roman"/>
              </a:rPr>
              <a:t> “p-function” in R is the CDFs of the distribution</a:t>
            </a:r>
            <a:endParaRPr lang="en-US" b="1" dirty="0">
              <a:latin typeface="Courier"/>
              <a:cs typeface="Courier"/>
            </a:endParaRPr>
          </a:p>
          <a:p>
            <a:pPr marL="742950" lvl="1" indent="-285750">
              <a:buFont typeface="Arial"/>
              <a:buChar char="•"/>
            </a:pPr>
            <a:r>
              <a:rPr lang="en-US" b="1" dirty="0" err="1">
                <a:latin typeface="Courier"/>
                <a:cs typeface="Courier"/>
              </a:rPr>
              <a:t>qnorm</a:t>
            </a:r>
            <a:r>
              <a:rPr lang="en-US" dirty="0">
                <a:latin typeface="Times New Roman"/>
                <a:cs typeface="Times New Roman"/>
              </a:rPr>
              <a:t> “q-function” in R give the </a:t>
            </a:r>
            <a:r>
              <a:rPr lang="en-US" dirty="0" err="1">
                <a:latin typeface="Times New Roman"/>
                <a:cs typeface="Times New Roman"/>
              </a:rPr>
              <a:t>quantiles</a:t>
            </a:r>
            <a:r>
              <a:rPr lang="en-US" dirty="0">
                <a:latin typeface="Times New Roman"/>
                <a:cs typeface="Times New Roman"/>
              </a:rPr>
              <a:t> of the distribution (x-values) for a given cumulative probability (p-value)</a:t>
            </a:r>
            <a:endParaRPr lang="en-US" b="1" dirty="0">
              <a:latin typeface="Courier"/>
              <a:cs typeface="Courier"/>
            </a:endParaRPr>
          </a:p>
          <a:p>
            <a:pPr marL="742950" lvl="1" indent="-285750">
              <a:buFont typeface="Arial"/>
              <a:buChar char="•"/>
            </a:pPr>
            <a:r>
              <a:rPr lang="en-US" b="1" dirty="0" err="1">
                <a:latin typeface="Courier"/>
                <a:cs typeface="Courier"/>
              </a:rPr>
              <a:t>rnorm</a:t>
            </a:r>
            <a:r>
              <a:rPr lang="en-US" dirty="0">
                <a:latin typeface="Times New Roman"/>
                <a:cs typeface="Times New Roman"/>
              </a:rPr>
              <a:t> “r-functions” in R gives a random sample from the distribution</a:t>
            </a:r>
            <a:endParaRPr lang="en-US" b="1" dirty="0">
              <a:latin typeface="Courier"/>
              <a:cs typeface="Courier"/>
            </a:endParaRPr>
          </a:p>
        </p:txBody>
      </p:sp>
      <p:sp>
        <p:nvSpPr>
          <p:cNvPr id="3" name="TextBox 2"/>
          <p:cNvSpPr txBox="1"/>
          <p:nvPr/>
        </p:nvSpPr>
        <p:spPr>
          <a:xfrm>
            <a:off x="1836351" y="2835415"/>
            <a:ext cx="6455613" cy="369332"/>
          </a:xfrm>
          <a:prstGeom prst="rect">
            <a:avLst/>
          </a:prstGeom>
          <a:noFill/>
        </p:spPr>
        <p:txBody>
          <a:bodyPr wrap="none" rtlCol="0">
            <a:spAutoFit/>
          </a:bodyPr>
          <a:lstStyle/>
          <a:p>
            <a:r>
              <a:rPr lang="en-US" b="1" dirty="0">
                <a:latin typeface="Times New Roman"/>
                <a:cs typeface="Times New Roman"/>
              </a:rPr>
              <a:t>*</a:t>
            </a:r>
            <a:r>
              <a:rPr lang="en-US" b="1" u="sng" dirty="0">
                <a:latin typeface="Times New Roman"/>
                <a:cs typeface="Times New Roman"/>
              </a:rPr>
              <a:t>NOTE</a:t>
            </a:r>
            <a:r>
              <a:rPr lang="en-US" dirty="0">
                <a:latin typeface="Times New Roman"/>
                <a:cs typeface="Times New Roman"/>
              </a:rPr>
              <a:t>: “p-functions” and “q-functions” are inverses of each other</a:t>
            </a:r>
            <a:endParaRPr lang="en-US" b="1" dirty="0">
              <a:latin typeface="Courier"/>
              <a:cs typeface="Courier"/>
            </a:endParaRPr>
          </a:p>
        </p:txBody>
      </p:sp>
      <p:sp>
        <p:nvSpPr>
          <p:cNvPr id="4" name="Rectangle 3"/>
          <p:cNvSpPr/>
          <p:nvPr/>
        </p:nvSpPr>
        <p:spPr>
          <a:xfrm>
            <a:off x="777534" y="1215271"/>
            <a:ext cx="7514429" cy="1989476"/>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Some R Commands for PDFs</a:t>
            </a:r>
          </a:p>
        </p:txBody>
      </p:sp>
      <p:pic>
        <p:nvPicPr>
          <p:cNvPr id="6"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7" name="Picture 6"/>
          <p:cNvPicPr>
            <a:picLocks noChangeAspect="1"/>
          </p:cNvPicPr>
          <p:nvPr/>
        </p:nvPicPr>
        <p:blipFill rotWithShape="1">
          <a:blip r:embed="rId3"/>
          <a:srcRect t="8068"/>
          <a:stretch/>
        </p:blipFill>
        <p:spPr>
          <a:xfrm>
            <a:off x="3930791" y="3355647"/>
            <a:ext cx="4593122" cy="3489777"/>
          </a:xfrm>
          <a:prstGeom prst="rect">
            <a:avLst/>
          </a:prstGeom>
        </p:spPr>
      </p:pic>
      <p:cxnSp>
        <p:nvCxnSpPr>
          <p:cNvPr id="8" name="Straight Arrow Connector 7"/>
          <p:cNvCxnSpPr/>
          <p:nvPr/>
        </p:nvCxnSpPr>
        <p:spPr>
          <a:xfrm>
            <a:off x="6189017" y="3646702"/>
            <a:ext cx="38100" cy="27147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006414" y="6316576"/>
            <a:ext cx="415498" cy="369332"/>
          </a:xfrm>
          <a:prstGeom prst="rect">
            <a:avLst/>
          </a:prstGeom>
        </p:spPr>
        <p:txBody>
          <a:bodyPr wrap="none">
            <a:spAutoFit/>
          </a:bodyPr>
          <a:lstStyle/>
          <a:p>
            <a:r>
              <a:rPr lang="en-US" dirty="0">
                <a:latin typeface="Times"/>
                <a:cs typeface="Times"/>
              </a:rPr>
              <a:t>47</a:t>
            </a:r>
          </a:p>
        </p:txBody>
      </p:sp>
      <p:cxnSp>
        <p:nvCxnSpPr>
          <p:cNvPr id="13" name="Straight Connector 12"/>
          <p:cNvCxnSpPr/>
          <p:nvPr/>
        </p:nvCxnSpPr>
        <p:spPr>
          <a:xfrm flipH="1" flipV="1">
            <a:off x="6006414" y="4149694"/>
            <a:ext cx="182603" cy="188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noChangeAspect="1"/>
          </p:cNvCxnSpPr>
          <p:nvPr/>
        </p:nvCxnSpPr>
        <p:spPr>
          <a:xfrm flipH="1" flipV="1">
            <a:off x="5857060" y="4654192"/>
            <a:ext cx="350787" cy="3623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noChangeAspect="1"/>
          </p:cNvCxnSpPr>
          <p:nvPr/>
        </p:nvCxnSpPr>
        <p:spPr>
          <a:xfrm flipH="1" flipV="1">
            <a:off x="5695132" y="5183839"/>
            <a:ext cx="527821" cy="5452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cxnSpLocks noChangeAspect="1"/>
          </p:cNvCxnSpPr>
          <p:nvPr/>
        </p:nvCxnSpPr>
        <p:spPr>
          <a:xfrm flipH="1" flipV="1">
            <a:off x="5520633" y="5663188"/>
            <a:ext cx="669451" cy="6915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cxnSpLocks noChangeAspect="1"/>
          </p:cNvCxnSpPr>
          <p:nvPr/>
        </p:nvCxnSpPr>
        <p:spPr>
          <a:xfrm flipH="1" flipV="1">
            <a:off x="5232719" y="6094261"/>
            <a:ext cx="253409" cy="2617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cxnSpLocks noChangeAspect="1"/>
          </p:cNvCxnSpPr>
          <p:nvPr/>
        </p:nvCxnSpPr>
        <p:spPr>
          <a:xfrm flipH="1" flipV="1">
            <a:off x="4700306" y="6234840"/>
            <a:ext cx="118588" cy="122498"/>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82057" y="4665279"/>
            <a:ext cx="588623" cy="369332"/>
          </a:xfrm>
          <a:prstGeom prst="rect">
            <a:avLst/>
          </a:prstGeom>
        </p:spPr>
        <p:txBody>
          <a:bodyPr wrap="none">
            <a:spAutoFit/>
          </a:bodyPr>
          <a:lstStyle/>
          <a:p>
            <a:r>
              <a:rPr lang="en-US" dirty="0">
                <a:latin typeface="Times"/>
                <a:cs typeface="Times"/>
              </a:rPr>
              <a:t>0.42</a:t>
            </a:r>
          </a:p>
        </p:txBody>
      </p:sp>
      <p:sp>
        <p:nvSpPr>
          <p:cNvPr id="23" name="Curved Down Arrow 22"/>
          <p:cNvSpPr/>
          <p:nvPr/>
        </p:nvSpPr>
        <p:spPr>
          <a:xfrm rot="1359534">
            <a:off x="4960319" y="4727521"/>
            <a:ext cx="1120627" cy="200599"/>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43022" y="4474648"/>
            <a:ext cx="3460703" cy="338554"/>
          </a:xfrm>
          <a:prstGeom prst="rect">
            <a:avLst/>
          </a:prstGeom>
        </p:spPr>
        <p:txBody>
          <a:bodyPr wrap="none">
            <a:spAutoFit/>
          </a:bodyPr>
          <a:lstStyle/>
          <a:p>
            <a:r>
              <a:rPr lang="en-US" sz="1600" b="1" dirty="0" err="1">
                <a:latin typeface="Courier"/>
                <a:cs typeface="Courier"/>
              </a:rPr>
              <a:t>pnorm</a:t>
            </a:r>
            <a:r>
              <a:rPr lang="en-US" sz="1600" b="1" dirty="0">
                <a:latin typeface="Courier"/>
                <a:cs typeface="Courier"/>
              </a:rPr>
              <a:t>(q=</a:t>
            </a:r>
            <a:r>
              <a:rPr lang="en-US" sz="1600" dirty="0">
                <a:latin typeface="Times New Roman"/>
                <a:cs typeface="Times New Roman"/>
              </a:rPr>
              <a:t>47</a:t>
            </a:r>
            <a:r>
              <a:rPr lang="en-US" sz="1600" b="1" dirty="0">
                <a:latin typeface="Courier"/>
                <a:cs typeface="Courier"/>
              </a:rPr>
              <a:t>,mean=50,sd=10)</a:t>
            </a:r>
            <a:r>
              <a:rPr lang="en-US" sz="1600" dirty="0">
                <a:latin typeface="Times New Roman"/>
                <a:cs typeface="Times New Roman"/>
              </a:rPr>
              <a:t>=</a:t>
            </a:r>
          </a:p>
        </p:txBody>
      </p:sp>
      <p:sp>
        <p:nvSpPr>
          <p:cNvPr id="26" name="Rectangle 25"/>
          <p:cNvSpPr/>
          <p:nvPr/>
        </p:nvSpPr>
        <p:spPr>
          <a:xfrm>
            <a:off x="3267662" y="4449744"/>
            <a:ext cx="588623" cy="369332"/>
          </a:xfrm>
          <a:prstGeom prst="rect">
            <a:avLst/>
          </a:prstGeom>
        </p:spPr>
        <p:txBody>
          <a:bodyPr wrap="none">
            <a:spAutoFit/>
          </a:bodyPr>
          <a:lstStyle/>
          <a:p>
            <a:r>
              <a:rPr lang="en-US" dirty="0">
                <a:latin typeface="Times"/>
                <a:cs typeface="Times"/>
              </a:rPr>
              <a:t>0.42</a:t>
            </a:r>
          </a:p>
        </p:txBody>
      </p:sp>
      <p:sp>
        <p:nvSpPr>
          <p:cNvPr id="27" name="Rectangle 26"/>
          <p:cNvSpPr/>
          <p:nvPr/>
        </p:nvSpPr>
        <p:spPr>
          <a:xfrm>
            <a:off x="33559" y="6345424"/>
            <a:ext cx="3493264" cy="338554"/>
          </a:xfrm>
          <a:prstGeom prst="rect">
            <a:avLst/>
          </a:prstGeom>
        </p:spPr>
        <p:txBody>
          <a:bodyPr wrap="none">
            <a:spAutoFit/>
          </a:bodyPr>
          <a:lstStyle/>
          <a:p>
            <a:r>
              <a:rPr lang="en-US" sz="1600" b="1" dirty="0" err="1">
                <a:latin typeface="Courier"/>
                <a:cs typeface="Courier"/>
              </a:rPr>
              <a:t>qnorm</a:t>
            </a:r>
            <a:r>
              <a:rPr lang="en-US" sz="1600" b="1" dirty="0">
                <a:latin typeface="Courier"/>
                <a:cs typeface="Courier"/>
              </a:rPr>
              <a:t>(p=</a:t>
            </a:r>
            <a:r>
              <a:rPr lang="en-US" sz="1600" dirty="0">
                <a:latin typeface="Times New Roman"/>
                <a:cs typeface="Times New Roman"/>
              </a:rPr>
              <a:t>0.42</a:t>
            </a:r>
            <a:r>
              <a:rPr lang="en-US" sz="1600" b="1" dirty="0">
                <a:latin typeface="Courier"/>
                <a:cs typeface="Courier"/>
              </a:rPr>
              <a:t>,mean=50,sd=10)</a:t>
            </a:r>
            <a:r>
              <a:rPr lang="en-US" sz="1600" dirty="0">
                <a:latin typeface="Times New Roman"/>
                <a:cs typeface="Times New Roman"/>
              </a:rPr>
              <a:t>=</a:t>
            </a:r>
          </a:p>
        </p:txBody>
      </p:sp>
      <p:sp>
        <p:nvSpPr>
          <p:cNvPr id="28" name="Rectangle 27"/>
          <p:cNvSpPr/>
          <p:nvPr/>
        </p:nvSpPr>
        <p:spPr>
          <a:xfrm>
            <a:off x="3382709" y="6320520"/>
            <a:ext cx="415498" cy="369332"/>
          </a:xfrm>
          <a:prstGeom prst="rect">
            <a:avLst/>
          </a:prstGeom>
        </p:spPr>
        <p:txBody>
          <a:bodyPr wrap="none">
            <a:spAutoFit/>
          </a:bodyPr>
          <a:lstStyle/>
          <a:p>
            <a:r>
              <a:rPr lang="en-US" dirty="0">
                <a:latin typeface="Times"/>
                <a:cs typeface="Times"/>
              </a:rPr>
              <a:t>47</a:t>
            </a:r>
          </a:p>
        </p:txBody>
      </p:sp>
      <p:sp>
        <p:nvSpPr>
          <p:cNvPr id="29" name="Up-Down Arrow 28"/>
          <p:cNvSpPr/>
          <p:nvPr/>
        </p:nvSpPr>
        <p:spPr>
          <a:xfrm>
            <a:off x="3473877" y="4819076"/>
            <a:ext cx="186771" cy="154237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189008" y="6065186"/>
            <a:ext cx="1505039" cy="338554"/>
          </a:xfrm>
          <a:prstGeom prst="rect">
            <a:avLst/>
          </a:prstGeom>
          <a:noFill/>
        </p:spPr>
        <p:txBody>
          <a:bodyPr wrap="none" rtlCol="0">
            <a:spAutoFit/>
          </a:bodyPr>
          <a:lstStyle/>
          <a:p>
            <a:r>
              <a:rPr lang="en-US" sz="1600" dirty="0">
                <a:latin typeface="Times New Roman"/>
                <a:cs typeface="Times New Roman"/>
              </a:rPr>
              <a:t>“input quantity”</a:t>
            </a:r>
          </a:p>
        </p:txBody>
      </p:sp>
    </p:spTree>
    <p:extLst>
      <p:ext uri="{BB962C8B-B14F-4D97-AF65-F5344CB8AC3E}">
        <p14:creationId xmlns:p14="http://schemas.microsoft.com/office/powerpoint/2010/main" val="28685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ppt_x"/>
                                          </p:val>
                                        </p:tav>
                                        <p:tav tm="100000">
                                          <p:val>
                                            <p:strVal val="#ppt_x"/>
                                          </p:val>
                                        </p:tav>
                                      </p:tavLst>
                                    </p:anim>
                                    <p:anim calcmode="lin" valueType="num">
                                      <p:cBhvr additive="base">
                                        <p:cTn id="5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fill="hold"/>
                                        <p:tgtEl>
                                          <p:spTgt spid="27"/>
                                        </p:tgtEl>
                                        <p:attrNameLst>
                                          <p:attrName>ppt_x</p:attrName>
                                        </p:attrNameLst>
                                      </p:cBhvr>
                                      <p:tavLst>
                                        <p:tav tm="0">
                                          <p:val>
                                            <p:strVal val="#ppt_x"/>
                                          </p:val>
                                        </p:tav>
                                        <p:tav tm="100000">
                                          <p:val>
                                            <p:strVal val="#ppt_x"/>
                                          </p:val>
                                        </p:tav>
                                      </p:tavLst>
                                    </p:anim>
                                    <p:anim calcmode="lin" valueType="num">
                                      <p:cBhvr additive="base">
                                        <p:cTn id="63" dur="500" fill="hold"/>
                                        <p:tgtEl>
                                          <p:spTgt spid="27"/>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ppt_x"/>
                                          </p:val>
                                        </p:tav>
                                        <p:tav tm="100000">
                                          <p:val>
                                            <p:strVal val="#ppt_x"/>
                                          </p:val>
                                        </p:tav>
                                      </p:tavLst>
                                    </p:anim>
                                    <p:anim calcmode="lin" valueType="num">
                                      <p:cBhvr additive="base">
                                        <p:cTn id="67" dur="500" fill="hold"/>
                                        <p:tgtEl>
                                          <p:spTgt spid="28"/>
                                        </p:tgtEl>
                                        <p:attrNameLst>
                                          <p:attrName>ppt_y</p:attrName>
                                        </p:attrNameLst>
                                      </p:cBhvr>
                                      <p:tavLst>
                                        <p:tav tm="0">
                                          <p:val>
                                            <p:strVal val="0-#ppt_h/2"/>
                                          </p:val>
                                        </p:tav>
                                        <p:tav tm="100000">
                                          <p:val>
                                            <p:strVal val="#ppt_y"/>
                                          </p:val>
                                        </p:tav>
                                      </p:tavLst>
                                    </p:anim>
                                  </p:childTnLst>
                                </p:cTn>
                              </p:par>
                            </p:childTnLst>
                          </p:cTn>
                        </p:par>
                        <p:par>
                          <p:cTn id="68" fill="hold">
                            <p:stCondLst>
                              <p:cond delay="500"/>
                            </p:stCondLst>
                            <p:childTnLst>
                              <p:par>
                                <p:cTn id="69" presetID="2" presetClass="entr" presetSubtype="4"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childTnLst>
                          </p:cTn>
                        </p:par>
                        <p:par>
                          <p:cTn id="77" fill="hold">
                            <p:stCondLst>
                              <p:cond delay="1000"/>
                            </p:stCondLst>
                            <p:childTnLst>
                              <p:par>
                                <p:cTn id="78" presetID="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additive="base">
                                        <p:cTn id="80" dur="500" fill="hold"/>
                                        <p:tgtEl>
                                          <p:spTgt spid="29"/>
                                        </p:tgtEl>
                                        <p:attrNameLst>
                                          <p:attrName>ppt_x</p:attrName>
                                        </p:attrNameLst>
                                      </p:cBhvr>
                                      <p:tavLst>
                                        <p:tav tm="0">
                                          <p:val>
                                            <p:strVal val="0-#ppt_w/2"/>
                                          </p:val>
                                        </p:tav>
                                        <p:tav tm="100000">
                                          <p:val>
                                            <p:strVal val="#ppt_x"/>
                                          </p:val>
                                        </p:tav>
                                      </p:tavLst>
                                    </p:anim>
                                    <p:anim calcmode="lin" valueType="num">
                                      <p:cBhvr additive="base">
                                        <p:cTn id="81"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3" grpId="0" animBg="1"/>
      <p:bldP spid="24" grpId="0"/>
      <p:bldP spid="26" grpId="0"/>
      <p:bldP spid="27" grpId="0"/>
      <p:bldP spid="28" grpId="0"/>
      <p:bldP spid="29" grpId="0" animBg="1"/>
      <p:bldP spid="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chemeClr val="tx1"/>
                </a:solidFill>
                <a:latin typeface="Times New Roman" pitchFamily="18" charset="0"/>
                <a:cs typeface="Times New Roman" pitchFamily="18" charset="0"/>
              </a:rPr>
              <a:t>Example: </a:t>
            </a:r>
            <a:r>
              <a:rPr lang="en-US" sz="3200" dirty="0" err="1">
                <a:solidFill>
                  <a:schemeClr val="tx1"/>
                </a:solidFill>
                <a:latin typeface="Times New Roman" pitchFamily="18" charset="0"/>
                <a:cs typeface="Times New Roman" pitchFamily="18" charset="0"/>
              </a:rPr>
              <a:t>quantiles</a:t>
            </a:r>
            <a:r>
              <a:rPr lang="en-US" sz="3200" dirty="0">
                <a:solidFill>
                  <a:schemeClr val="tx1"/>
                </a:solidFill>
                <a:latin typeface="Times New Roman" pitchFamily="18" charset="0"/>
                <a:cs typeface="Times New Roman" pitchFamily="18" charset="0"/>
              </a:rPr>
              <a:t>/percentiles</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484188" y="1345582"/>
            <a:ext cx="7473939" cy="1200328"/>
          </a:xfrm>
          <a:prstGeom prst="rect">
            <a:avLst/>
          </a:prstGeom>
        </p:spPr>
        <p:txBody>
          <a:bodyPr wrap="square">
            <a:spAutoFit/>
          </a:bodyPr>
          <a:lstStyle/>
          <a:p>
            <a:r>
              <a:rPr lang="en-US" sz="2400" dirty="0">
                <a:latin typeface="Times New Roman"/>
                <a:cs typeface="Times New Roman"/>
              </a:rPr>
              <a:t>A sample of methamphetamine in blood certified reference material (CRM) is obtained as a standard for calibration of methodology in a </a:t>
            </a:r>
            <a:r>
              <a:rPr lang="en-US" sz="2400" dirty="0" err="1">
                <a:latin typeface="Times New Roman"/>
                <a:cs typeface="Times New Roman"/>
              </a:rPr>
              <a:t>tox</a:t>
            </a:r>
            <a:r>
              <a:rPr lang="en-US" sz="2400" dirty="0">
                <a:latin typeface="Times New Roman"/>
                <a:cs typeface="Times New Roman"/>
              </a:rPr>
              <a:t> lab.</a:t>
            </a:r>
          </a:p>
        </p:txBody>
      </p:sp>
      <p:sp>
        <p:nvSpPr>
          <p:cNvPr id="7" name="Rectangle 6"/>
          <p:cNvSpPr/>
          <p:nvPr/>
        </p:nvSpPr>
        <p:spPr>
          <a:xfrm>
            <a:off x="369888" y="4500884"/>
            <a:ext cx="7473939" cy="830997"/>
          </a:xfrm>
          <a:prstGeom prst="rect">
            <a:avLst/>
          </a:prstGeom>
        </p:spPr>
        <p:txBody>
          <a:bodyPr wrap="square">
            <a:spAutoFit/>
          </a:bodyPr>
          <a:lstStyle/>
          <a:p>
            <a:r>
              <a:rPr lang="en-US" sz="2400" dirty="0">
                <a:latin typeface="Times New Roman"/>
                <a:cs typeface="Times New Roman"/>
              </a:rPr>
              <a:t>What maximum concentration can we expect for 90% of the samples we may measure?</a:t>
            </a:r>
          </a:p>
        </p:txBody>
      </p:sp>
      <p:sp>
        <p:nvSpPr>
          <p:cNvPr id="8" name="Rectangle 7"/>
          <p:cNvSpPr/>
          <p:nvPr/>
        </p:nvSpPr>
        <p:spPr>
          <a:xfrm>
            <a:off x="484188" y="2804282"/>
            <a:ext cx="7473939" cy="1200328"/>
          </a:xfrm>
          <a:prstGeom prst="rect">
            <a:avLst/>
          </a:prstGeom>
        </p:spPr>
        <p:txBody>
          <a:bodyPr wrap="square">
            <a:spAutoFit/>
          </a:bodyPr>
          <a:lstStyle/>
          <a:p>
            <a:r>
              <a:rPr lang="en-US" sz="2400" dirty="0">
                <a:latin typeface="Times New Roman"/>
                <a:cs typeface="Times New Roman"/>
              </a:rPr>
              <a:t>The concentration of the CRM is certified to follow a normal distribution with mean concentration of 50 </a:t>
            </a:r>
            <a:r>
              <a:rPr lang="en-US" sz="2400" dirty="0" err="1">
                <a:latin typeface="Times New Roman"/>
                <a:cs typeface="Times New Roman"/>
              </a:rPr>
              <a:t>ng</a:t>
            </a:r>
            <a:r>
              <a:rPr lang="en-US" sz="2400" dirty="0">
                <a:latin typeface="Times New Roman"/>
                <a:cs typeface="Times New Roman"/>
              </a:rPr>
              <a:t>/mL and standard deviation of 10 </a:t>
            </a:r>
            <a:r>
              <a:rPr lang="en-US" sz="2400" dirty="0" err="1">
                <a:latin typeface="Times New Roman"/>
                <a:cs typeface="Times New Roman"/>
              </a:rPr>
              <a:t>ng</a:t>
            </a:r>
            <a:r>
              <a:rPr lang="en-US" sz="2400" dirty="0">
                <a:latin typeface="Times New Roman"/>
                <a:cs typeface="Times New Roman"/>
              </a:rPr>
              <a:t>/</a:t>
            </a:r>
            <a:r>
              <a:rPr lang="en-US" sz="2400" dirty="0" err="1">
                <a:latin typeface="Times New Roman"/>
                <a:cs typeface="Times New Roman"/>
              </a:rPr>
              <a:t>mL.</a:t>
            </a:r>
            <a:endParaRPr lang="en-US" sz="2400" dirty="0">
              <a:latin typeface="Times New Roman"/>
              <a:cs typeface="Times New Roman"/>
            </a:endParaRPr>
          </a:p>
        </p:txBody>
      </p:sp>
    </p:spTree>
    <p:extLst>
      <p:ext uri="{BB962C8B-B14F-4D97-AF65-F5344CB8AC3E}">
        <p14:creationId xmlns:p14="http://schemas.microsoft.com/office/powerpoint/2010/main" val="142752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chemeClr val="tx1"/>
                </a:solidFill>
                <a:latin typeface="Times New Roman" pitchFamily="18" charset="0"/>
                <a:cs typeface="Times New Roman" pitchFamily="18" charset="0"/>
              </a:rPr>
              <a:t>Example: </a:t>
            </a:r>
            <a:r>
              <a:rPr lang="en-US" sz="3200" dirty="0" err="1">
                <a:solidFill>
                  <a:schemeClr val="tx1"/>
                </a:solidFill>
                <a:latin typeface="Times New Roman" pitchFamily="18" charset="0"/>
                <a:cs typeface="Times New Roman" pitchFamily="18" charset="0"/>
              </a:rPr>
              <a:t>quantiles</a:t>
            </a:r>
            <a:r>
              <a:rPr lang="en-US" sz="3200" dirty="0">
                <a:solidFill>
                  <a:schemeClr val="tx1"/>
                </a:solidFill>
                <a:latin typeface="Times New Roman" pitchFamily="18" charset="0"/>
                <a:cs typeface="Times New Roman" pitchFamily="18" charset="0"/>
              </a:rPr>
              <a:t>/percentiles</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0" name="Rectangle 9"/>
          <p:cNvSpPr/>
          <p:nvPr/>
        </p:nvSpPr>
        <p:spPr>
          <a:xfrm>
            <a:off x="357188" y="1150426"/>
            <a:ext cx="8456612" cy="1200328"/>
          </a:xfrm>
          <a:prstGeom prst="rect">
            <a:avLst/>
          </a:prstGeom>
        </p:spPr>
        <p:txBody>
          <a:bodyPr wrap="square">
            <a:spAutoFit/>
          </a:bodyPr>
          <a:lstStyle/>
          <a:p>
            <a:r>
              <a:rPr lang="en-US" sz="2400" dirty="0">
                <a:latin typeface="Times New Roman"/>
                <a:cs typeface="Times New Roman"/>
              </a:rPr>
              <a:t>Another way to phrase: What measured sample concentration (</a:t>
            </a:r>
            <a:r>
              <a:rPr lang="en-US" sz="2400" dirty="0" err="1">
                <a:latin typeface="Times New Roman"/>
                <a:cs typeface="Times New Roman"/>
              </a:rPr>
              <a:t>quantile</a:t>
            </a:r>
            <a:r>
              <a:rPr lang="en-US" sz="2400" dirty="0">
                <a:latin typeface="Times New Roman"/>
                <a:cs typeface="Times New Roman"/>
              </a:rPr>
              <a:t>) should correspond to the 90</a:t>
            </a:r>
            <a:r>
              <a:rPr lang="en-US" sz="2400" baseline="30000" dirty="0">
                <a:latin typeface="Times New Roman"/>
                <a:cs typeface="Times New Roman"/>
              </a:rPr>
              <a:t>th</a:t>
            </a:r>
            <a:r>
              <a:rPr lang="en-US" sz="2400" dirty="0">
                <a:latin typeface="Times New Roman"/>
                <a:cs typeface="Times New Roman"/>
              </a:rPr>
              <a:t> percentile with respect to the CRM?</a:t>
            </a:r>
          </a:p>
        </p:txBody>
      </p:sp>
      <p:pic>
        <p:nvPicPr>
          <p:cNvPr id="2" name="Picture 1"/>
          <p:cNvPicPr>
            <a:picLocks noChangeAspect="1"/>
          </p:cNvPicPr>
          <p:nvPr/>
        </p:nvPicPr>
        <p:blipFill>
          <a:blip r:embed="rId3"/>
          <a:stretch>
            <a:fillRect/>
          </a:stretch>
        </p:blipFill>
        <p:spPr>
          <a:xfrm>
            <a:off x="2032000" y="2092774"/>
            <a:ext cx="5765800" cy="4765226"/>
          </a:xfrm>
          <a:prstGeom prst="rect">
            <a:avLst/>
          </a:prstGeom>
        </p:spPr>
      </p:pic>
      <p:cxnSp>
        <p:nvCxnSpPr>
          <p:cNvPr id="9" name="Straight Arrow Connector 8"/>
          <p:cNvCxnSpPr/>
          <p:nvPr/>
        </p:nvCxnSpPr>
        <p:spPr>
          <a:xfrm>
            <a:off x="5803900" y="4699000"/>
            <a:ext cx="38100" cy="153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673040" y="6139934"/>
            <a:ext cx="321272" cy="461665"/>
          </a:xfrm>
          <a:prstGeom prst="rect">
            <a:avLst/>
          </a:prstGeom>
        </p:spPr>
        <p:txBody>
          <a:bodyPr wrap="none">
            <a:spAutoFit/>
          </a:bodyPr>
          <a:lstStyle/>
          <a:p>
            <a:r>
              <a:rPr lang="en-US" sz="2400" dirty="0">
                <a:latin typeface="Times New Roman"/>
                <a:cs typeface="Times New Roman"/>
              </a:rPr>
              <a:t>?</a:t>
            </a:r>
            <a:endParaRPr lang="en-US" sz="2400" dirty="0"/>
          </a:p>
        </p:txBody>
      </p:sp>
      <p:sp>
        <p:nvSpPr>
          <p:cNvPr id="12" name="Rectangle 11"/>
          <p:cNvSpPr/>
          <p:nvPr/>
        </p:nvSpPr>
        <p:spPr>
          <a:xfrm>
            <a:off x="4650559" y="4375834"/>
            <a:ext cx="761747" cy="646331"/>
          </a:xfrm>
          <a:prstGeom prst="rect">
            <a:avLst/>
          </a:prstGeom>
        </p:spPr>
        <p:txBody>
          <a:bodyPr wrap="none">
            <a:spAutoFit/>
          </a:bodyPr>
          <a:lstStyle/>
          <a:p>
            <a:r>
              <a:rPr lang="en-US" sz="3600" dirty="0">
                <a:latin typeface="Times New Roman"/>
                <a:cs typeface="Times New Roman"/>
              </a:rPr>
              <a:t>0.9</a:t>
            </a:r>
            <a:endParaRPr lang="en-US" sz="3600" dirty="0"/>
          </a:p>
        </p:txBody>
      </p:sp>
    </p:spTree>
    <p:extLst>
      <p:ext uri="{BB962C8B-B14F-4D97-AF65-F5344CB8AC3E}">
        <p14:creationId xmlns:p14="http://schemas.microsoft.com/office/powerpoint/2010/main" val="150795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chemeClr val="tx1"/>
                </a:solidFill>
                <a:latin typeface="Times New Roman" pitchFamily="18" charset="0"/>
                <a:cs typeface="Times New Roman" pitchFamily="18" charset="0"/>
              </a:rPr>
              <a:t>Example: </a:t>
            </a:r>
            <a:r>
              <a:rPr lang="en-US" sz="3200" dirty="0" err="1">
                <a:solidFill>
                  <a:schemeClr val="tx1"/>
                </a:solidFill>
                <a:latin typeface="Times New Roman" pitchFamily="18" charset="0"/>
                <a:cs typeface="Times New Roman" pitchFamily="18" charset="0"/>
              </a:rPr>
              <a:t>quantiles</a:t>
            </a:r>
            <a:r>
              <a:rPr lang="en-US" sz="3200" dirty="0">
                <a:solidFill>
                  <a:schemeClr val="tx1"/>
                </a:solidFill>
                <a:latin typeface="Times New Roman" pitchFamily="18" charset="0"/>
                <a:cs typeface="Times New Roman" pitchFamily="18" charset="0"/>
              </a:rPr>
              <a:t>/percentiles</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0" name="Rectangle 9"/>
          <p:cNvSpPr/>
          <p:nvPr/>
        </p:nvSpPr>
        <p:spPr>
          <a:xfrm>
            <a:off x="357188" y="1150426"/>
            <a:ext cx="8456612" cy="1200328"/>
          </a:xfrm>
          <a:prstGeom prst="rect">
            <a:avLst/>
          </a:prstGeom>
        </p:spPr>
        <p:txBody>
          <a:bodyPr wrap="square">
            <a:spAutoFit/>
          </a:bodyPr>
          <a:lstStyle/>
          <a:p>
            <a:r>
              <a:rPr lang="en-US" sz="2400" dirty="0">
                <a:latin typeface="Times New Roman"/>
                <a:cs typeface="Times New Roman"/>
              </a:rPr>
              <a:t>Another way to phrase: What measured sample concentration (</a:t>
            </a:r>
            <a:r>
              <a:rPr lang="en-US" sz="2400" dirty="0" err="1">
                <a:latin typeface="Times New Roman"/>
                <a:cs typeface="Times New Roman"/>
              </a:rPr>
              <a:t>quantile</a:t>
            </a:r>
            <a:r>
              <a:rPr lang="en-US" sz="2400" dirty="0">
                <a:latin typeface="Times New Roman"/>
                <a:cs typeface="Times New Roman"/>
              </a:rPr>
              <a:t>) should correspond to the 90</a:t>
            </a:r>
            <a:r>
              <a:rPr lang="en-US" sz="2400" baseline="30000" dirty="0">
                <a:latin typeface="Times New Roman"/>
                <a:cs typeface="Times New Roman"/>
              </a:rPr>
              <a:t>th</a:t>
            </a:r>
            <a:r>
              <a:rPr lang="en-US" sz="2400" dirty="0">
                <a:latin typeface="Times New Roman"/>
                <a:cs typeface="Times New Roman"/>
              </a:rPr>
              <a:t> percentile with respect to the CRM?</a:t>
            </a:r>
          </a:p>
        </p:txBody>
      </p:sp>
      <p:pic>
        <p:nvPicPr>
          <p:cNvPr id="6" name="Picture 5"/>
          <p:cNvPicPr>
            <a:picLocks noChangeAspect="1"/>
          </p:cNvPicPr>
          <p:nvPr/>
        </p:nvPicPr>
        <p:blipFill>
          <a:blip r:embed="rId3"/>
          <a:stretch>
            <a:fillRect/>
          </a:stretch>
        </p:blipFill>
        <p:spPr>
          <a:xfrm>
            <a:off x="2268907" y="4794603"/>
            <a:ext cx="4240478" cy="521905"/>
          </a:xfrm>
          <a:prstGeom prst="rect">
            <a:avLst/>
          </a:prstGeom>
        </p:spPr>
      </p:pic>
      <p:sp>
        <p:nvSpPr>
          <p:cNvPr id="7" name="Rectangle 6"/>
          <p:cNvSpPr/>
          <p:nvPr/>
        </p:nvSpPr>
        <p:spPr>
          <a:xfrm>
            <a:off x="1961397" y="2636732"/>
            <a:ext cx="5066985" cy="1600438"/>
          </a:xfrm>
          <a:prstGeom prst="rect">
            <a:avLst/>
          </a:prstGeom>
          <a:solidFill>
            <a:srgbClr val="000C78"/>
          </a:solidFill>
        </p:spPr>
        <p:txBody>
          <a:bodyPr wrap="square">
            <a:spAutoFit/>
          </a:bodyPr>
          <a:lstStyle/>
          <a:p>
            <a:r>
              <a:rPr lang="en-US" sz="1400" dirty="0">
                <a:solidFill>
                  <a:srgbClr val="FFFF00"/>
                </a:solidFill>
                <a:latin typeface="Courier"/>
                <a:cs typeface="Courier"/>
              </a:rPr>
              <a:t># Parameters:</a:t>
            </a:r>
          </a:p>
          <a:p>
            <a:endParaRPr lang="en-US" sz="1400" dirty="0">
              <a:solidFill>
                <a:schemeClr val="bg1"/>
              </a:solidFill>
              <a:latin typeface="Courier"/>
              <a:cs typeface="Courier"/>
            </a:endParaRPr>
          </a:p>
          <a:p>
            <a:r>
              <a:rPr lang="en-US" sz="1400" dirty="0">
                <a:solidFill>
                  <a:schemeClr val="bg1"/>
                </a:solidFill>
                <a:latin typeface="Courier"/>
                <a:cs typeface="Courier"/>
              </a:rPr>
              <a:t>mu    &lt;- 50</a:t>
            </a:r>
          </a:p>
          <a:p>
            <a:r>
              <a:rPr lang="en-US" sz="1400" dirty="0">
                <a:solidFill>
                  <a:schemeClr val="bg1"/>
                </a:solidFill>
                <a:latin typeface="Courier"/>
                <a:cs typeface="Courier"/>
              </a:rPr>
              <a:t>sigma &lt;- 10</a:t>
            </a:r>
          </a:p>
          <a:p>
            <a:endParaRPr lang="en-US" sz="1400" dirty="0">
              <a:solidFill>
                <a:schemeClr val="bg1"/>
              </a:solidFill>
              <a:latin typeface="Courier"/>
              <a:cs typeface="Courier"/>
            </a:endParaRPr>
          </a:p>
          <a:p>
            <a:r>
              <a:rPr lang="en-US" sz="1400" dirty="0">
                <a:solidFill>
                  <a:srgbClr val="FFFF00"/>
                </a:solidFill>
                <a:latin typeface="Courier"/>
                <a:cs typeface="Courier"/>
              </a:rPr>
              <a:t># </a:t>
            </a:r>
            <a:r>
              <a:rPr lang="en-US" sz="1400" dirty="0" err="1">
                <a:solidFill>
                  <a:srgbClr val="FFFF00"/>
                </a:solidFill>
                <a:latin typeface="Courier"/>
                <a:cs typeface="Courier"/>
              </a:rPr>
              <a:t>Quantile</a:t>
            </a:r>
            <a:r>
              <a:rPr lang="en-US" sz="1400" dirty="0">
                <a:solidFill>
                  <a:srgbClr val="FFFF00"/>
                </a:solidFill>
                <a:latin typeface="Courier"/>
                <a:cs typeface="Courier"/>
              </a:rPr>
              <a:t> for the 90</a:t>
            </a:r>
            <a:r>
              <a:rPr lang="en-US" sz="1400" baseline="30000" dirty="0">
                <a:solidFill>
                  <a:srgbClr val="FFFF00"/>
                </a:solidFill>
                <a:latin typeface="Courier"/>
                <a:cs typeface="Courier"/>
              </a:rPr>
              <a:t>th</a:t>
            </a:r>
            <a:r>
              <a:rPr lang="en-US" sz="1400" dirty="0">
                <a:solidFill>
                  <a:srgbClr val="FFFF00"/>
                </a:solidFill>
                <a:latin typeface="Courier"/>
                <a:cs typeface="Courier"/>
              </a:rPr>
              <a:t> percentile:</a:t>
            </a:r>
          </a:p>
          <a:p>
            <a:r>
              <a:rPr lang="en-US" sz="1400" dirty="0" err="1">
                <a:solidFill>
                  <a:schemeClr val="bg1"/>
                </a:solidFill>
                <a:latin typeface="Courier"/>
                <a:cs typeface="Courier"/>
              </a:rPr>
              <a:t>qnorm</a:t>
            </a:r>
            <a:r>
              <a:rPr lang="en-US" sz="1400" dirty="0">
                <a:solidFill>
                  <a:schemeClr val="bg1"/>
                </a:solidFill>
                <a:latin typeface="Courier"/>
                <a:cs typeface="Courier"/>
              </a:rPr>
              <a:t>(0.9, mean=mu, </a:t>
            </a:r>
            <a:r>
              <a:rPr lang="en-US" sz="1400" dirty="0" err="1">
                <a:solidFill>
                  <a:schemeClr val="bg1"/>
                </a:solidFill>
                <a:latin typeface="Courier"/>
                <a:cs typeface="Courier"/>
              </a:rPr>
              <a:t>sd</a:t>
            </a:r>
            <a:r>
              <a:rPr lang="en-US" sz="1400" dirty="0">
                <a:solidFill>
                  <a:schemeClr val="bg1"/>
                </a:solidFill>
                <a:latin typeface="Courier"/>
                <a:cs typeface="Courier"/>
              </a:rPr>
              <a:t>=sigma)</a:t>
            </a:r>
          </a:p>
        </p:txBody>
      </p:sp>
    </p:spTree>
    <p:extLst>
      <p:ext uri="{BB962C8B-B14F-4D97-AF65-F5344CB8AC3E}">
        <p14:creationId xmlns:p14="http://schemas.microsoft.com/office/powerpoint/2010/main" val="2860698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chemeClr val="tx1"/>
                </a:solidFill>
                <a:latin typeface="Times New Roman" pitchFamily="18" charset="0"/>
                <a:cs typeface="Times New Roman" pitchFamily="18" charset="0"/>
              </a:rPr>
              <a:t>Example: </a:t>
            </a:r>
            <a:r>
              <a:rPr lang="en-US" sz="3200" dirty="0" err="1">
                <a:solidFill>
                  <a:schemeClr val="tx1"/>
                </a:solidFill>
                <a:latin typeface="Times New Roman" pitchFamily="18" charset="0"/>
                <a:cs typeface="Times New Roman" pitchFamily="18" charset="0"/>
              </a:rPr>
              <a:t>quantiles</a:t>
            </a:r>
            <a:r>
              <a:rPr lang="en-US" sz="3200" dirty="0">
                <a:solidFill>
                  <a:schemeClr val="tx1"/>
                </a:solidFill>
                <a:latin typeface="Times New Roman" pitchFamily="18" charset="0"/>
                <a:cs typeface="Times New Roman" pitchFamily="18" charset="0"/>
              </a:rPr>
              <a:t>/percentiles</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0" name="Rectangle 9"/>
          <p:cNvSpPr/>
          <p:nvPr/>
        </p:nvSpPr>
        <p:spPr>
          <a:xfrm>
            <a:off x="357188" y="906694"/>
            <a:ext cx="8456612" cy="830997"/>
          </a:xfrm>
          <a:prstGeom prst="rect">
            <a:avLst/>
          </a:prstGeom>
        </p:spPr>
        <p:txBody>
          <a:bodyPr wrap="square">
            <a:spAutoFit/>
          </a:bodyPr>
          <a:lstStyle/>
          <a:p>
            <a:r>
              <a:rPr lang="en-US" sz="2400" dirty="0">
                <a:latin typeface="Times New Roman"/>
                <a:cs typeface="Times New Roman"/>
              </a:rPr>
              <a:t>What is the probability of that the CRM’s concentration will be measured to be between 30 </a:t>
            </a:r>
            <a:r>
              <a:rPr lang="en-US" sz="2400" dirty="0" err="1">
                <a:latin typeface="Times New Roman"/>
                <a:cs typeface="Times New Roman"/>
              </a:rPr>
              <a:t>ng</a:t>
            </a:r>
            <a:r>
              <a:rPr lang="en-US" sz="2400" dirty="0">
                <a:latin typeface="Times New Roman"/>
                <a:cs typeface="Times New Roman"/>
              </a:rPr>
              <a:t>/mL and 70 </a:t>
            </a:r>
            <a:r>
              <a:rPr lang="en-US" sz="2400" dirty="0" err="1">
                <a:latin typeface="Times New Roman"/>
                <a:cs typeface="Times New Roman"/>
              </a:rPr>
              <a:t>ng</a:t>
            </a:r>
            <a:r>
              <a:rPr lang="en-US" sz="2400" dirty="0">
                <a:latin typeface="Times New Roman"/>
                <a:cs typeface="Times New Roman"/>
              </a:rPr>
              <a:t>/mL?</a:t>
            </a:r>
          </a:p>
        </p:txBody>
      </p:sp>
      <p:pic>
        <p:nvPicPr>
          <p:cNvPr id="6" name="Picture 5"/>
          <p:cNvPicPr>
            <a:picLocks noChangeAspect="1"/>
          </p:cNvPicPr>
          <p:nvPr/>
        </p:nvPicPr>
        <p:blipFill>
          <a:blip r:embed="rId3"/>
          <a:stretch>
            <a:fillRect/>
          </a:stretch>
        </p:blipFill>
        <p:spPr>
          <a:xfrm>
            <a:off x="1320800" y="6362700"/>
            <a:ext cx="6400800" cy="406400"/>
          </a:xfrm>
          <a:prstGeom prst="rect">
            <a:avLst/>
          </a:prstGeom>
        </p:spPr>
      </p:pic>
      <p:pic>
        <p:nvPicPr>
          <p:cNvPr id="7" name="Picture 6"/>
          <p:cNvPicPr>
            <a:picLocks noChangeAspect="1"/>
          </p:cNvPicPr>
          <p:nvPr/>
        </p:nvPicPr>
        <p:blipFill>
          <a:blip r:embed="rId4"/>
          <a:stretch>
            <a:fillRect/>
          </a:stretch>
        </p:blipFill>
        <p:spPr>
          <a:xfrm>
            <a:off x="2336800" y="1763347"/>
            <a:ext cx="3916233" cy="3236625"/>
          </a:xfrm>
          <a:prstGeom prst="rect">
            <a:avLst/>
          </a:prstGeom>
        </p:spPr>
      </p:pic>
      <p:cxnSp>
        <p:nvCxnSpPr>
          <p:cNvPr id="8" name="Straight Arrow Connector 7"/>
          <p:cNvCxnSpPr/>
          <p:nvPr/>
        </p:nvCxnSpPr>
        <p:spPr>
          <a:xfrm>
            <a:off x="3606800" y="3972668"/>
            <a:ext cx="0" cy="584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156200" y="3972668"/>
            <a:ext cx="0" cy="584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741714" y="3641436"/>
            <a:ext cx="1095172" cy="369332"/>
          </a:xfrm>
          <a:prstGeom prst="rect">
            <a:avLst/>
          </a:prstGeom>
        </p:spPr>
        <p:txBody>
          <a:bodyPr wrap="none">
            <a:spAutoFit/>
          </a:bodyPr>
          <a:lstStyle/>
          <a:p>
            <a:r>
              <a:rPr lang="en-US" dirty="0">
                <a:latin typeface="Times New Roman"/>
                <a:cs typeface="Times New Roman"/>
              </a:rPr>
              <a:t>30 </a:t>
            </a:r>
            <a:r>
              <a:rPr lang="en-US" dirty="0" err="1">
                <a:latin typeface="Times New Roman"/>
                <a:cs typeface="Times New Roman"/>
              </a:rPr>
              <a:t>ng</a:t>
            </a:r>
            <a:r>
              <a:rPr lang="en-US" dirty="0">
                <a:latin typeface="Times New Roman"/>
                <a:cs typeface="Times New Roman"/>
              </a:rPr>
              <a:t>/mL </a:t>
            </a:r>
            <a:endParaRPr lang="en-US" dirty="0"/>
          </a:p>
        </p:txBody>
      </p:sp>
      <p:sp>
        <p:nvSpPr>
          <p:cNvPr id="12" name="Rectangle 11"/>
          <p:cNvSpPr/>
          <p:nvPr/>
        </p:nvSpPr>
        <p:spPr>
          <a:xfrm>
            <a:off x="5015014" y="3628736"/>
            <a:ext cx="1095172" cy="369332"/>
          </a:xfrm>
          <a:prstGeom prst="rect">
            <a:avLst/>
          </a:prstGeom>
        </p:spPr>
        <p:txBody>
          <a:bodyPr wrap="none">
            <a:spAutoFit/>
          </a:bodyPr>
          <a:lstStyle/>
          <a:p>
            <a:r>
              <a:rPr lang="en-US" dirty="0">
                <a:latin typeface="Times New Roman"/>
                <a:cs typeface="Times New Roman"/>
              </a:rPr>
              <a:t>70 </a:t>
            </a:r>
            <a:r>
              <a:rPr lang="en-US" dirty="0" err="1">
                <a:latin typeface="Times New Roman"/>
                <a:cs typeface="Times New Roman"/>
              </a:rPr>
              <a:t>ng</a:t>
            </a:r>
            <a:r>
              <a:rPr lang="en-US" dirty="0">
                <a:latin typeface="Times New Roman"/>
                <a:cs typeface="Times New Roman"/>
              </a:rPr>
              <a:t>/mL </a:t>
            </a:r>
            <a:endParaRPr lang="en-US" dirty="0"/>
          </a:p>
        </p:txBody>
      </p:sp>
      <p:sp>
        <p:nvSpPr>
          <p:cNvPr id="13" name="Rectangle 12"/>
          <p:cNvSpPr/>
          <p:nvPr/>
        </p:nvSpPr>
        <p:spPr>
          <a:xfrm>
            <a:off x="6390416" y="3511003"/>
            <a:ext cx="2560768" cy="923330"/>
          </a:xfrm>
          <a:prstGeom prst="rect">
            <a:avLst/>
          </a:prstGeom>
        </p:spPr>
        <p:txBody>
          <a:bodyPr wrap="square">
            <a:spAutoFit/>
          </a:bodyPr>
          <a:lstStyle/>
          <a:p>
            <a:r>
              <a:rPr lang="en-US" dirty="0">
                <a:latin typeface="Times New Roman"/>
                <a:cs typeface="Times New Roman"/>
              </a:rPr>
              <a:t>What would the code look like if we wanted </a:t>
            </a:r>
            <a:r>
              <a:rPr lang="en-US" dirty="0" err="1">
                <a:latin typeface="Times New Roman"/>
                <a:cs typeface="Times New Roman"/>
              </a:rPr>
              <a:t>Pr</a:t>
            </a:r>
            <a:r>
              <a:rPr lang="en-US" dirty="0">
                <a:latin typeface="Times New Roman"/>
                <a:cs typeface="Times New Roman"/>
              </a:rPr>
              <a:t>(X &gt; 70ng/mL)?</a:t>
            </a:r>
            <a:endParaRPr lang="en-US" dirty="0"/>
          </a:p>
        </p:txBody>
      </p:sp>
      <p:sp>
        <p:nvSpPr>
          <p:cNvPr id="14" name="Rectangle 13"/>
          <p:cNvSpPr/>
          <p:nvPr/>
        </p:nvSpPr>
        <p:spPr>
          <a:xfrm>
            <a:off x="1653749" y="4936823"/>
            <a:ext cx="5642409" cy="1384995"/>
          </a:xfrm>
          <a:prstGeom prst="rect">
            <a:avLst/>
          </a:prstGeom>
          <a:solidFill>
            <a:srgbClr val="000C78"/>
          </a:solidFill>
        </p:spPr>
        <p:txBody>
          <a:bodyPr wrap="square">
            <a:spAutoFit/>
          </a:bodyPr>
          <a:lstStyle/>
          <a:p>
            <a:r>
              <a:rPr lang="en-US" sz="1200" dirty="0">
                <a:solidFill>
                  <a:srgbClr val="FFFF00"/>
                </a:solidFill>
                <a:latin typeface="Courier"/>
                <a:cs typeface="Courier"/>
              </a:rPr>
              <a:t># The “measurands” (parameters): </a:t>
            </a:r>
          </a:p>
          <a:p>
            <a:r>
              <a:rPr lang="en-US" sz="1200" dirty="0">
                <a:solidFill>
                  <a:schemeClr val="bg1"/>
                </a:solidFill>
                <a:latin typeface="Courier"/>
                <a:cs typeface="Courier"/>
              </a:rPr>
              <a:t>mu    &lt;- 50</a:t>
            </a:r>
          </a:p>
          <a:p>
            <a:r>
              <a:rPr lang="en-US" sz="1200" dirty="0">
                <a:solidFill>
                  <a:schemeClr val="bg1"/>
                </a:solidFill>
                <a:latin typeface="Courier"/>
                <a:cs typeface="Courier"/>
              </a:rPr>
              <a:t>sigma &lt;- 10</a:t>
            </a:r>
          </a:p>
          <a:p>
            <a:endParaRPr lang="en-US" sz="1200" dirty="0">
              <a:solidFill>
                <a:schemeClr val="bg1"/>
              </a:solidFill>
              <a:latin typeface="Courier"/>
              <a:cs typeface="Courier"/>
            </a:endParaRPr>
          </a:p>
          <a:p>
            <a:r>
              <a:rPr lang="en-US" sz="1200" dirty="0">
                <a:solidFill>
                  <a:srgbClr val="FFFF00"/>
                </a:solidFill>
                <a:latin typeface="Courier"/>
                <a:cs typeface="Courier"/>
              </a:rPr>
              <a:t># </a:t>
            </a:r>
            <a:r>
              <a:rPr lang="en-US" sz="1200" dirty="0" err="1">
                <a:solidFill>
                  <a:srgbClr val="FFFF00"/>
                </a:solidFill>
                <a:latin typeface="Courier"/>
                <a:cs typeface="Courier"/>
              </a:rPr>
              <a:t>Pr</a:t>
            </a:r>
            <a:r>
              <a:rPr lang="en-US" sz="1200" dirty="0">
                <a:solidFill>
                  <a:srgbClr val="FFFF00"/>
                </a:solidFill>
                <a:latin typeface="Courier"/>
                <a:cs typeface="Courier"/>
              </a:rPr>
              <a:t>(30 &lt; X &lt; 70):</a:t>
            </a:r>
          </a:p>
          <a:p>
            <a:r>
              <a:rPr lang="en-US" sz="1200" dirty="0" err="1">
                <a:solidFill>
                  <a:schemeClr val="bg1"/>
                </a:solidFill>
                <a:latin typeface="Courier"/>
                <a:cs typeface="Courier"/>
              </a:rPr>
              <a:t>pnorm</a:t>
            </a:r>
            <a:r>
              <a:rPr lang="en-US" sz="1200" dirty="0">
                <a:solidFill>
                  <a:schemeClr val="bg1"/>
                </a:solidFill>
                <a:latin typeface="Courier"/>
                <a:cs typeface="Courier"/>
              </a:rPr>
              <a:t>(70, mean=mu, </a:t>
            </a:r>
            <a:r>
              <a:rPr lang="en-US" sz="1200" dirty="0" err="1">
                <a:solidFill>
                  <a:schemeClr val="bg1"/>
                </a:solidFill>
                <a:latin typeface="Courier"/>
                <a:cs typeface="Courier"/>
              </a:rPr>
              <a:t>sd</a:t>
            </a:r>
            <a:r>
              <a:rPr lang="en-US" sz="1200" dirty="0">
                <a:solidFill>
                  <a:schemeClr val="bg1"/>
                </a:solidFill>
                <a:latin typeface="Courier"/>
                <a:cs typeface="Courier"/>
              </a:rPr>
              <a:t>=sigma) – </a:t>
            </a:r>
            <a:r>
              <a:rPr lang="en-US" sz="1200" dirty="0" err="1">
                <a:solidFill>
                  <a:schemeClr val="bg1"/>
                </a:solidFill>
                <a:latin typeface="Courier"/>
                <a:cs typeface="Courier"/>
              </a:rPr>
              <a:t>pnorm</a:t>
            </a:r>
            <a:r>
              <a:rPr lang="en-US" sz="1200" dirty="0">
                <a:solidFill>
                  <a:schemeClr val="bg1"/>
                </a:solidFill>
                <a:latin typeface="Courier"/>
                <a:cs typeface="Courier"/>
              </a:rPr>
              <a:t>(30, mean=mu, </a:t>
            </a:r>
            <a:r>
              <a:rPr lang="en-US" sz="1200" dirty="0" err="1">
                <a:solidFill>
                  <a:schemeClr val="bg1"/>
                </a:solidFill>
                <a:latin typeface="Courier"/>
                <a:cs typeface="Courier"/>
              </a:rPr>
              <a:t>sd</a:t>
            </a:r>
            <a:r>
              <a:rPr lang="en-US" sz="1200" dirty="0">
                <a:solidFill>
                  <a:schemeClr val="bg1"/>
                </a:solidFill>
                <a:latin typeface="Courier"/>
                <a:cs typeface="Courier"/>
              </a:rPr>
              <a:t>=sigma)</a:t>
            </a:r>
          </a:p>
          <a:p>
            <a:endParaRPr lang="en-US" sz="1200" dirty="0">
              <a:solidFill>
                <a:schemeClr val="bg1"/>
              </a:solidFill>
              <a:latin typeface="Courier"/>
              <a:cs typeface="Courier"/>
            </a:endParaRPr>
          </a:p>
        </p:txBody>
      </p:sp>
    </p:spTree>
    <p:extLst>
      <p:ext uri="{BB962C8B-B14F-4D97-AF65-F5344CB8AC3E}">
        <p14:creationId xmlns:p14="http://schemas.microsoft.com/office/powerpoint/2010/main" val="75521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Other  Distributions We’ll Encounter</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167782"/>
            <a:ext cx="9144000" cy="830997"/>
          </a:xfrm>
          <a:prstGeom prst="rect">
            <a:avLst/>
          </a:prstGeom>
        </p:spPr>
        <p:txBody>
          <a:bodyPr wrap="square">
            <a:spAutoFit/>
          </a:bodyPr>
          <a:lstStyle/>
          <a:p>
            <a:pPr marL="342900" indent="-342900">
              <a:buFont typeface="Arial"/>
              <a:buChar char="•"/>
            </a:pPr>
            <a:r>
              <a:rPr lang="en-US" sz="2400" b="1" dirty="0">
                <a:latin typeface="Times New Roman"/>
                <a:cs typeface="Times New Roman"/>
              </a:rPr>
              <a:t>Student-t</a:t>
            </a:r>
            <a:r>
              <a:rPr lang="en-US" sz="2400" dirty="0">
                <a:latin typeface="Times New Roman"/>
                <a:cs typeface="Times New Roman"/>
              </a:rPr>
              <a:t>: Like Normal distribution but fatter tails. Can be a handy prior for means.</a:t>
            </a:r>
            <a:endParaRPr lang="en-US" sz="2400" i="1" dirty="0">
              <a:latin typeface="Times New Roman"/>
              <a:cs typeface="Times New Roman"/>
            </a:endParaRPr>
          </a:p>
        </p:txBody>
      </p:sp>
      <p:sp>
        <p:nvSpPr>
          <p:cNvPr id="21" name="Rectangle 20"/>
          <p:cNvSpPr/>
          <p:nvPr/>
        </p:nvSpPr>
        <p:spPr>
          <a:xfrm>
            <a:off x="330200" y="2502368"/>
            <a:ext cx="3505200" cy="400110"/>
          </a:xfrm>
          <a:prstGeom prst="rect">
            <a:avLst/>
          </a:prstGeom>
        </p:spPr>
        <p:txBody>
          <a:bodyPr wrap="square">
            <a:spAutoFit/>
          </a:bodyPr>
          <a:lstStyle/>
          <a:p>
            <a:pPr marL="342900" indent="-342900">
              <a:buFont typeface="Arial"/>
              <a:buChar char="•"/>
            </a:pPr>
            <a:r>
              <a:rPr lang="en-US" sz="2000" dirty="0" err="1">
                <a:latin typeface="Courier"/>
                <a:cs typeface="Courier"/>
              </a:rPr>
              <a:t>df</a:t>
            </a:r>
            <a:r>
              <a:rPr lang="en-US" sz="2000" dirty="0">
                <a:latin typeface="Times New Roman"/>
                <a:cs typeface="Times New Roman"/>
              </a:rPr>
              <a:t>: degrees of freedom</a:t>
            </a:r>
          </a:p>
        </p:txBody>
      </p:sp>
      <p:sp>
        <p:nvSpPr>
          <p:cNvPr id="8" name="Rectangle 7"/>
          <p:cNvSpPr/>
          <p:nvPr/>
        </p:nvSpPr>
        <p:spPr>
          <a:xfrm>
            <a:off x="152400" y="2099383"/>
            <a:ext cx="2882900" cy="400110"/>
          </a:xfrm>
          <a:prstGeom prst="rect">
            <a:avLst/>
          </a:prstGeom>
        </p:spPr>
        <p:txBody>
          <a:bodyPr wrap="square">
            <a:spAutoFit/>
          </a:bodyPr>
          <a:lstStyle/>
          <a:p>
            <a:pPr marL="342900" indent="-342900">
              <a:buFont typeface="Arial"/>
              <a:buChar char="•"/>
            </a:pPr>
            <a:r>
              <a:rPr lang="en-US" sz="2000" dirty="0">
                <a:latin typeface="Times New Roman"/>
                <a:cs typeface="Times New Roman"/>
              </a:rPr>
              <a:t>Parameters:</a:t>
            </a:r>
            <a:endParaRPr lang="en-US" sz="2000" i="1" dirty="0">
              <a:latin typeface="Times New Roman"/>
              <a:cs typeface="Times New Roman"/>
            </a:endParaRPr>
          </a:p>
        </p:txBody>
      </p:sp>
      <p:sp>
        <p:nvSpPr>
          <p:cNvPr id="2" name="TextBox 1"/>
          <p:cNvSpPr txBox="1"/>
          <p:nvPr/>
        </p:nvSpPr>
        <p:spPr>
          <a:xfrm>
            <a:off x="2603500" y="1786312"/>
            <a:ext cx="2770410" cy="461665"/>
          </a:xfrm>
          <a:prstGeom prst="rect">
            <a:avLst/>
          </a:prstGeom>
          <a:noFill/>
        </p:spPr>
        <p:txBody>
          <a:bodyPr wrap="none" rtlCol="0">
            <a:spAutoFit/>
          </a:bodyPr>
          <a:lstStyle/>
          <a:p>
            <a:r>
              <a:rPr lang="en-US" sz="2400" b="1" dirty="0" err="1">
                <a:latin typeface="Courier"/>
                <a:cs typeface="Courier"/>
              </a:rPr>
              <a:t>dt</a:t>
            </a:r>
            <a:r>
              <a:rPr lang="en-US" sz="2400" b="1" dirty="0">
                <a:latin typeface="Courier"/>
                <a:cs typeface="Courier"/>
              </a:rPr>
              <a:t>, </a:t>
            </a:r>
            <a:r>
              <a:rPr lang="en-US" sz="2400" b="1" dirty="0" err="1">
                <a:latin typeface="Courier"/>
                <a:cs typeface="Courier"/>
              </a:rPr>
              <a:t>qt</a:t>
            </a:r>
            <a:r>
              <a:rPr lang="en-US" sz="2400" b="1" dirty="0">
                <a:latin typeface="Courier"/>
                <a:cs typeface="Courier"/>
              </a:rPr>
              <a:t>, </a:t>
            </a:r>
            <a:r>
              <a:rPr lang="en-US" sz="2400" b="1" dirty="0" err="1">
                <a:latin typeface="Courier"/>
                <a:cs typeface="Courier"/>
              </a:rPr>
              <a:t>pt</a:t>
            </a:r>
            <a:r>
              <a:rPr lang="en-US" sz="2400" b="1" dirty="0">
                <a:latin typeface="Courier"/>
                <a:cs typeface="Courier"/>
              </a:rPr>
              <a:t>, </a:t>
            </a:r>
            <a:r>
              <a:rPr lang="en-US" sz="2400" b="1" dirty="0" err="1">
                <a:latin typeface="Courier"/>
                <a:cs typeface="Courier"/>
              </a:rPr>
              <a:t>rt</a:t>
            </a:r>
            <a:endParaRPr lang="en-US" sz="2400" b="1" dirty="0">
              <a:latin typeface="Courier"/>
              <a:cs typeface="Courier"/>
            </a:endParaRPr>
          </a:p>
        </p:txBody>
      </p:sp>
      <p:sp>
        <p:nvSpPr>
          <p:cNvPr id="10" name="Rectangle 9"/>
          <p:cNvSpPr/>
          <p:nvPr/>
        </p:nvSpPr>
        <p:spPr>
          <a:xfrm>
            <a:off x="12700" y="3733182"/>
            <a:ext cx="9144000" cy="1200328"/>
          </a:xfrm>
          <a:prstGeom prst="rect">
            <a:avLst/>
          </a:prstGeom>
        </p:spPr>
        <p:txBody>
          <a:bodyPr wrap="square" anchor="t">
            <a:spAutoFit/>
          </a:bodyPr>
          <a:lstStyle/>
          <a:p>
            <a:pPr marL="342900" indent="-342900">
              <a:buFont typeface="Arial"/>
              <a:buChar char="•"/>
            </a:pPr>
            <a:r>
              <a:rPr lang="en-US" sz="2400" b="1" dirty="0">
                <a:latin typeface="Times New Roman"/>
                <a:cs typeface="Times New Roman"/>
              </a:rPr>
              <a:t>Chi-squared </a:t>
            </a:r>
            <a:r>
              <a:rPr lang="en-US" sz="2400">
                <a:latin typeface="Times New Roman"/>
                <a:cs typeface="Times New Roman"/>
              </a:rPr>
              <a:t>(    ): Handy especially for comparing raw set of counts. </a:t>
            </a:r>
            <a:r>
              <a:rPr lang="en-US" sz="2400" dirty="0">
                <a:latin typeface="Times New Roman"/>
                <a:cs typeface="Times New Roman"/>
              </a:rPr>
              <a:t>Also, it’s proportional to the likelihood of sample variance for IID data.</a:t>
            </a:r>
            <a:endParaRPr lang="en-US" sz="2400" i="1" dirty="0">
              <a:latin typeface="Times New Roman"/>
              <a:cs typeface="Times New Roman"/>
            </a:endParaRPr>
          </a:p>
        </p:txBody>
      </p:sp>
      <p:sp>
        <p:nvSpPr>
          <p:cNvPr id="11" name="Rectangle 10"/>
          <p:cNvSpPr/>
          <p:nvPr/>
        </p:nvSpPr>
        <p:spPr>
          <a:xfrm>
            <a:off x="342900" y="5512268"/>
            <a:ext cx="3505200" cy="400110"/>
          </a:xfrm>
          <a:prstGeom prst="rect">
            <a:avLst/>
          </a:prstGeom>
        </p:spPr>
        <p:txBody>
          <a:bodyPr wrap="square">
            <a:spAutoFit/>
          </a:bodyPr>
          <a:lstStyle/>
          <a:p>
            <a:pPr marL="342900" indent="-342900">
              <a:buFont typeface="Arial"/>
              <a:buChar char="•"/>
            </a:pPr>
            <a:r>
              <a:rPr lang="en-US" sz="2000" dirty="0" err="1">
                <a:latin typeface="Courier"/>
                <a:cs typeface="Courier"/>
              </a:rPr>
              <a:t>df</a:t>
            </a:r>
            <a:r>
              <a:rPr lang="en-US" sz="2000" dirty="0">
                <a:latin typeface="Times New Roman"/>
                <a:cs typeface="Times New Roman"/>
              </a:rPr>
              <a:t>: degrees of freedom</a:t>
            </a:r>
          </a:p>
        </p:txBody>
      </p:sp>
      <p:sp>
        <p:nvSpPr>
          <p:cNvPr id="12" name="Rectangle 11"/>
          <p:cNvSpPr/>
          <p:nvPr/>
        </p:nvSpPr>
        <p:spPr>
          <a:xfrm>
            <a:off x="165100" y="5109283"/>
            <a:ext cx="2882900" cy="400110"/>
          </a:xfrm>
          <a:prstGeom prst="rect">
            <a:avLst/>
          </a:prstGeom>
        </p:spPr>
        <p:txBody>
          <a:bodyPr wrap="square">
            <a:spAutoFit/>
          </a:bodyPr>
          <a:lstStyle/>
          <a:p>
            <a:pPr marL="342900" indent="-342900">
              <a:buFont typeface="Arial"/>
              <a:buChar char="•"/>
            </a:pPr>
            <a:r>
              <a:rPr lang="en-US" sz="2000" dirty="0">
                <a:latin typeface="Times New Roman"/>
                <a:cs typeface="Times New Roman"/>
              </a:rPr>
              <a:t>Parameters:</a:t>
            </a:r>
            <a:endParaRPr lang="en-US" sz="2000" i="1" dirty="0">
              <a:latin typeface="Times New Roman"/>
              <a:cs typeface="Times New Roman"/>
            </a:endParaRPr>
          </a:p>
        </p:txBody>
      </p:sp>
      <p:sp>
        <p:nvSpPr>
          <p:cNvPr id="13" name="TextBox 12"/>
          <p:cNvSpPr txBox="1"/>
          <p:nvPr/>
        </p:nvSpPr>
        <p:spPr>
          <a:xfrm>
            <a:off x="2616200" y="4605712"/>
            <a:ext cx="5725546" cy="461665"/>
          </a:xfrm>
          <a:prstGeom prst="rect">
            <a:avLst/>
          </a:prstGeom>
          <a:noFill/>
        </p:spPr>
        <p:txBody>
          <a:bodyPr wrap="none" rtlCol="0">
            <a:spAutoFit/>
          </a:bodyPr>
          <a:lstStyle/>
          <a:p>
            <a:r>
              <a:rPr lang="en-US" sz="2400" b="1" dirty="0" err="1">
                <a:latin typeface="Courier"/>
                <a:cs typeface="Courier"/>
              </a:rPr>
              <a:t>dchisq</a:t>
            </a:r>
            <a:r>
              <a:rPr lang="en-US" sz="2400" b="1" dirty="0">
                <a:latin typeface="Courier"/>
                <a:cs typeface="Courier"/>
              </a:rPr>
              <a:t>, </a:t>
            </a:r>
            <a:r>
              <a:rPr lang="en-US" sz="2400" b="1" dirty="0" err="1">
                <a:latin typeface="Courier"/>
                <a:cs typeface="Courier"/>
              </a:rPr>
              <a:t>qchisq</a:t>
            </a:r>
            <a:r>
              <a:rPr lang="en-US" sz="2400" b="1" dirty="0">
                <a:latin typeface="Courier"/>
                <a:cs typeface="Courier"/>
              </a:rPr>
              <a:t>, </a:t>
            </a:r>
            <a:r>
              <a:rPr lang="en-US" sz="2400" b="1" dirty="0" err="1">
                <a:latin typeface="Courier"/>
                <a:cs typeface="Courier"/>
              </a:rPr>
              <a:t>pchisq</a:t>
            </a:r>
            <a:r>
              <a:rPr lang="en-US" sz="2400" b="1" dirty="0">
                <a:latin typeface="Courier"/>
                <a:cs typeface="Courier"/>
              </a:rPr>
              <a:t>, </a:t>
            </a:r>
            <a:r>
              <a:rPr lang="en-US" sz="2400" b="1" dirty="0" err="1">
                <a:latin typeface="Courier"/>
                <a:cs typeface="Courier"/>
              </a:rPr>
              <a:t>rchisq</a:t>
            </a:r>
            <a:endParaRPr lang="en-US" sz="2400" b="1" dirty="0">
              <a:latin typeface="Courier"/>
              <a:cs typeface="Courier"/>
            </a:endParaRPr>
          </a:p>
        </p:txBody>
      </p:sp>
      <p:pic>
        <p:nvPicPr>
          <p:cNvPr id="3" name="Picture 5" descr="A close up of a tripod&#10;&#10;Description generated with high confidence">
            <a:extLst>
              <a:ext uri="{FF2B5EF4-FFF2-40B4-BE49-F238E27FC236}">
                <a16:creationId xmlns:a16="http://schemas.microsoft.com/office/drawing/2014/main" id="{E05C2C7F-6DF7-4B8F-9B5F-24DBF5C37186}"/>
              </a:ext>
            </a:extLst>
          </p:cNvPr>
          <p:cNvPicPr>
            <a:picLocks noChangeAspect="1"/>
          </p:cNvPicPr>
          <p:nvPr/>
        </p:nvPicPr>
        <p:blipFill>
          <a:blip r:embed="rId4"/>
          <a:stretch>
            <a:fillRect/>
          </a:stretch>
        </p:blipFill>
        <p:spPr>
          <a:xfrm>
            <a:off x="2262266" y="3809527"/>
            <a:ext cx="267882" cy="303226"/>
          </a:xfrm>
          <a:prstGeom prst="rect">
            <a:avLst/>
          </a:prstGeom>
        </p:spPr>
      </p:pic>
    </p:spTree>
    <p:extLst>
      <p:ext uri="{BB962C8B-B14F-4D97-AF65-F5344CB8AC3E}">
        <p14:creationId xmlns:p14="http://schemas.microsoft.com/office/powerpoint/2010/main" val="3100794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Other  Distributions We’ll Encounter</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167782"/>
            <a:ext cx="9144000" cy="461665"/>
          </a:xfrm>
          <a:prstGeom prst="rect">
            <a:avLst/>
          </a:prstGeom>
        </p:spPr>
        <p:txBody>
          <a:bodyPr wrap="square">
            <a:spAutoFit/>
          </a:bodyPr>
          <a:lstStyle/>
          <a:p>
            <a:pPr marL="342900" indent="-342900">
              <a:buFont typeface="Arial"/>
              <a:buChar char="•"/>
            </a:pPr>
            <a:r>
              <a:rPr lang="en-US" sz="2400" b="1" dirty="0">
                <a:latin typeface="Times New Roman"/>
                <a:cs typeface="Times New Roman"/>
              </a:rPr>
              <a:t>Beta</a:t>
            </a:r>
            <a:r>
              <a:rPr lang="en-US" sz="2400" dirty="0">
                <a:latin typeface="Times New Roman"/>
                <a:cs typeface="Times New Roman"/>
              </a:rPr>
              <a:t>: Handy to represent beliefs about a proportion or a probability</a:t>
            </a:r>
            <a:endParaRPr lang="en-US" sz="2400" i="1" dirty="0">
              <a:latin typeface="Times New Roman"/>
              <a:cs typeface="Times New Roman"/>
            </a:endParaRPr>
          </a:p>
        </p:txBody>
      </p:sp>
      <p:sp>
        <p:nvSpPr>
          <p:cNvPr id="21" name="Rectangle 20"/>
          <p:cNvSpPr/>
          <p:nvPr/>
        </p:nvSpPr>
        <p:spPr>
          <a:xfrm>
            <a:off x="330200" y="2039197"/>
            <a:ext cx="3505200" cy="707886"/>
          </a:xfrm>
          <a:prstGeom prst="rect">
            <a:avLst/>
          </a:prstGeom>
        </p:spPr>
        <p:txBody>
          <a:bodyPr wrap="square" anchor="t">
            <a:spAutoFit/>
          </a:bodyPr>
          <a:lstStyle/>
          <a:p>
            <a:pPr marL="342900" indent="-342900">
              <a:buFont typeface="Arial"/>
              <a:buChar char="•"/>
            </a:pPr>
            <a:r>
              <a:rPr lang="en-US" sz="2000">
                <a:latin typeface="Courier"/>
                <a:cs typeface="Courier"/>
              </a:rPr>
              <a:t>shape1</a:t>
            </a:r>
            <a:r>
              <a:rPr lang="en-US" sz="2000">
                <a:latin typeface="Times New Roman"/>
                <a:cs typeface="Times New Roman"/>
              </a:rPr>
              <a:t>: </a:t>
            </a:r>
            <a:endParaRPr lang="en-US" sz="2000">
              <a:latin typeface="Symbol" charset="2"/>
              <a:cs typeface="Symbol" charset="2"/>
              <a:sym typeface="Symbol"/>
            </a:endParaRPr>
          </a:p>
          <a:p>
            <a:pPr marL="342900" indent="-342900">
              <a:buFont typeface="Arial"/>
              <a:buChar char="•"/>
            </a:pPr>
            <a:r>
              <a:rPr lang="en-US" sz="2000">
                <a:latin typeface="Courier"/>
                <a:cs typeface="Courier"/>
              </a:rPr>
              <a:t>shape2</a:t>
            </a:r>
            <a:r>
              <a:rPr lang="en-US" sz="2000">
                <a:latin typeface="Times New Roman"/>
                <a:cs typeface="Times New Roman"/>
              </a:rPr>
              <a:t>: </a:t>
            </a:r>
            <a:endParaRPr lang="en-US" sz="2000">
              <a:latin typeface="Symbol" charset="2"/>
              <a:cs typeface="Symbol" charset="2"/>
              <a:sym typeface="Symbol"/>
            </a:endParaRPr>
          </a:p>
        </p:txBody>
      </p:sp>
      <p:sp>
        <p:nvSpPr>
          <p:cNvPr id="8" name="Rectangle 7"/>
          <p:cNvSpPr/>
          <p:nvPr/>
        </p:nvSpPr>
        <p:spPr>
          <a:xfrm>
            <a:off x="152400" y="1636212"/>
            <a:ext cx="2882900" cy="400110"/>
          </a:xfrm>
          <a:prstGeom prst="rect">
            <a:avLst/>
          </a:prstGeom>
        </p:spPr>
        <p:txBody>
          <a:bodyPr wrap="square">
            <a:spAutoFit/>
          </a:bodyPr>
          <a:lstStyle/>
          <a:p>
            <a:pPr marL="342900" indent="-342900">
              <a:buFont typeface="Arial"/>
              <a:buChar char="•"/>
            </a:pPr>
            <a:r>
              <a:rPr lang="en-US" sz="2000" dirty="0">
                <a:latin typeface="Times New Roman"/>
                <a:cs typeface="Times New Roman"/>
              </a:rPr>
              <a:t>Parameters:</a:t>
            </a:r>
            <a:endParaRPr lang="en-US" sz="2000" i="1" dirty="0">
              <a:latin typeface="Times New Roman"/>
              <a:cs typeface="Times New Roman"/>
            </a:endParaRPr>
          </a:p>
        </p:txBody>
      </p:sp>
      <p:sp>
        <p:nvSpPr>
          <p:cNvPr id="10" name="Rectangle 9"/>
          <p:cNvSpPr/>
          <p:nvPr/>
        </p:nvSpPr>
        <p:spPr>
          <a:xfrm>
            <a:off x="12700" y="3275982"/>
            <a:ext cx="9144000" cy="830997"/>
          </a:xfrm>
          <a:prstGeom prst="rect">
            <a:avLst/>
          </a:prstGeom>
        </p:spPr>
        <p:txBody>
          <a:bodyPr wrap="square">
            <a:spAutoFit/>
          </a:bodyPr>
          <a:lstStyle/>
          <a:p>
            <a:pPr marL="342900" indent="-342900">
              <a:buFont typeface="Arial"/>
              <a:buChar char="•"/>
            </a:pPr>
            <a:r>
              <a:rPr lang="en-US" sz="2400" b="1" dirty="0" err="1">
                <a:latin typeface="Times New Roman"/>
                <a:cs typeface="Times New Roman"/>
              </a:rPr>
              <a:t>Dirichlet</a:t>
            </a:r>
            <a:r>
              <a:rPr lang="en-US" sz="2400" dirty="0">
                <a:latin typeface="Times New Roman"/>
                <a:cs typeface="Times New Roman"/>
              </a:rPr>
              <a:t>: Handy to represent beliefs about many probabilities that sum to 1.</a:t>
            </a:r>
            <a:endParaRPr lang="en-US" sz="2400" i="1" dirty="0">
              <a:latin typeface="Times New Roman"/>
              <a:cs typeface="Times New Roman"/>
            </a:endParaRPr>
          </a:p>
        </p:txBody>
      </p:sp>
      <p:sp>
        <p:nvSpPr>
          <p:cNvPr id="11" name="Rectangle 10"/>
          <p:cNvSpPr/>
          <p:nvPr/>
        </p:nvSpPr>
        <p:spPr>
          <a:xfrm>
            <a:off x="342900" y="4610568"/>
            <a:ext cx="3505200" cy="400110"/>
          </a:xfrm>
          <a:prstGeom prst="rect">
            <a:avLst/>
          </a:prstGeom>
        </p:spPr>
        <p:txBody>
          <a:bodyPr wrap="square" anchor="t">
            <a:spAutoFit/>
          </a:bodyPr>
          <a:lstStyle/>
          <a:p>
            <a:pPr marL="342900" indent="-342900">
              <a:buFont typeface="Arial"/>
              <a:buChar char="•"/>
            </a:pPr>
            <a:r>
              <a:rPr lang="en-US" sz="2000">
                <a:latin typeface="Times New Roman"/>
                <a:cs typeface="Times New Roman"/>
              </a:rPr>
              <a:t>   : shape parameters.</a:t>
            </a:r>
          </a:p>
        </p:txBody>
      </p:sp>
      <p:sp>
        <p:nvSpPr>
          <p:cNvPr id="12" name="Rectangle 11"/>
          <p:cNvSpPr/>
          <p:nvPr/>
        </p:nvSpPr>
        <p:spPr>
          <a:xfrm>
            <a:off x="165100" y="4207583"/>
            <a:ext cx="2882900" cy="400110"/>
          </a:xfrm>
          <a:prstGeom prst="rect">
            <a:avLst/>
          </a:prstGeom>
        </p:spPr>
        <p:txBody>
          <a:bodyPr wrap="square">
            <a:spAutoFit/>
          </a:bodyPr>
          <a:lstStyle/>
          <a:p>
            <a:pPr marL="342900" indent="-342900">
              <a:buFont typeface="Arial"/>
              <a:buChar char="•"/>
            </a:pPr>
            <a:r>
              <a:rPr lang="en-US" sz="2000" dirty="0">
                <a:latin typeface="Times New Roman"/>
                <a:cs typeface="Times New Roman"/>
              </a:rPr>
              <a:t>Parameters:</a:t>
            </a:r>
            <a:endParaRPr lang="en-US" sz="2000" i="1" dirty="0">
              <a:latin typeface="Times New Roman"/>
              <a:cs typeface="Times New Roman"/>
            </a:endParaRPr>
          </a:p>
        </p:txBody>
      </p:sp>
      <p:sp>
        <p:nvSpPr>
          <p:cNvPr id="14" name="TextBox 13"/>
          <p:cNvSpPr txBox="1"/>
          <p:nvPr/>
        </p:nvSpPr>
        <p:spPr>
          <a:xfrm>
            <a:off x="2245661" y="1583699"/>
            <a:ext cx="5171458" cy="461665"/>
          </a:xfrm>
          <a:prstGeom prst="rect">
            <a:avLst/>
          </a:prstGeom>
          <a:noFill/>
        </p:spPr>
        <p:txBody>
          <a:bodyPr wrap="none" rtlCol="0">
            <a:spAutoFit/>
          </a:bodyPr>
          <a:lstStyle/>
          <a:p>
            <a:r>
              <a:rPr lang="en-US" sz="2400" b="1" dirty="0" err="1">
                <a:latin typeface="Courier"/>
                <a:cs typeface="Courier"/>
              </a:rPr>
              <a:t>dbeta</a:t>
            </a:r>
            <a:r>
              <a:rPr lang="en-US" sz="2400" b="1" dirty="0">
                <a:latin typeface="Courier"/>
                <a:cs typeface="Courier"/>
              </a:rPr>
              <a:t>, </a:t>
            </a:r>
            <a:r>
              <a:rPr lang="en-US" sz="2400" b="1" dirty="0" err="1">
                <a:latin typeface="Courier"/>
                <a:cs typeface="Courier"/>
              </a:rPr>
              <a:t>qbeta</a:t>
            </a:r>
            <a:r>
              <a:rPr lang="en-US" sz="2400" b="1" dirty="0">
                <a:latin typeface="Courier"/>
                <a:cs typeface="Courier"/>
              </a:rPr>
              <a:t>, </a:t>
            </a:r>
            <a:r>
              <a:rPr lang="en-US" sz="2400" b="1" dirty="0" err="1">
                <a:latin typeface="Courier"/>
                <a:cs typeface="Courier"/>
              </a:rPr>
              <a:t>pbeta</a:t>
            </a:r>
            <a:r>
              <a:rPr lang="en-US" sz="2400" b="1" dirty="0">
                <a:latin typeface="Courier"/>
                <a:cs typeface="Courier"/>
              </a:rPr>
              <a:t>, </a:t>
            </a:r>
            <a:r>
              <a:rPr lang="en-US" sz="2400" b="1" dirty="0" err="1">
                <a:latin typeface="Courier"/>
                <a:cs typeface="Courier"/>
              </a:rPr>
              <a:t>rbeta</a:t>
            </a:r>
            <a:endParaRPr lang="en-US" sz="2400" b="1" dirty="0">
              <a:latin typeface="Courier"/>
              <a:cs typeface="Courier"/>
            </a:endParaRPr>
          </a:p>
        </p:txBody>
      </p:sp>
      <p:pic>
        <p:nvPicPr>
          <p:cNvPr id="13" name="Picture 2">
            <a:extLst>
              <a:ext uri="{FF2B5EF4-FFF2-40B4-BE49-F238E27FC236}">
                <a16:creationId xmlns:a16="http://schemas.microsoft.com/office/drawing/2014/main" id="{21AB06AA-4EA5-44CB-A32F-63CFFDCD8600}"/>
              </a:ext>
            </a:extLst>
          </p:cNvPr>
          <p:cNvPicPr>
            <a:picLocks noChangeAspect="1"/>
          </p:cNvPicPr>
          <p:nvPr/>
        </p:nvPicPr>
        <p:blipFill>
          <a:blip r:embed="rId4"/>
          <a:stretch>
            <a:fillRect/>
          </a:stretch>
        </p:blipFill>
        <p:spPr>
          <a:xfrm>
            <a:off x="1871543" y="2139503"/>
            <a:ext cx="236945" cy="198530"/>
          </a:xfrm>
          <a:prstGeom prst="rect">
            <a:avLst/>
          </a:prstGeom>
        </p:spPr>
      </p:pic>
      <p:pic>
        <p:nvPicPr>
          <p:cNvPr id="6" name="Picture 6" descr="A picture containing mirror&#10;&#10;Description generated with very high confidence">
            <a:extLst>
              <a:ext uri="{FF2B5EF4-FFF2-40B4-BE49-F238E27FC236}">
                <a16:creationId xmlns:a16="http://schemas.microsoft.com/office/drawing/2014/main" id="{F498B523-255A-432D-A12B-FC62D48D611B}"/>
              </a:ext>
            </a:extLst>
          </p:cNvPr>
          <p:cNvPicPr>
            <a:picLocks noChangeAspect="1"/>
          </p:cNvPicPr>
          <p:nvPr/>
        </p:nvPicPr>
        <p:blipFill>
          <a:blip r:embed="rId5"/>
          <a:stretch>
            <a:fillRect/>
          </a:stretch>
        </p:blipFill>
        <p:spPr>
          <a:xfrm>
            <a:off x="1821164" y="2448357"/>
            <a:ext cx="224350" cy="349119"/>
          </a:xfrm>
          <a:prstGeom prst="rect">
            <a:avLst/>
          </a:prstGeom>
        </p:spPr>
      </p:pic>
      <p:pic>
        <p:nvPicPr>
          <p:cNvPr id="9" name="Picture 14">
            <a:extLst>
              <a:ext uri="{FF2B5EF4-FFF2-40B4-BE49-F238E27FC236}">
                <a16:creationId xmlns:a16="http://schemas.microsoft.com/office/drawing/2014/main" id="{B82A1002-6ABC-452E-9B22-D4B21B3E5040}"/>
              </a:ext>
            </a:extLst>
          </p:cNvPr>
          <p:cNvPicPr>
            <a:picLocks noChangeAspect="1"/>
          </p:cNvPicPr>
          <p:nvPr/>
        </p:nvPicPr>
        <p:blipFill>
          <a:blip r:embed="rId6"/>
          <a:stretch>
            <a:fillRect/>
          </a:stretch>
        </p:blipFill>
        <p:spPr>
          <a:xfrm>
            <a:off x="680998" y="4734082"/>
            <a:ext cx="262765" cy="185935"/>
          </a:xfrm>
          <a:prstGeom prst="rect">
            <a:avLst/>
          </a:prstGeom>
        </p:spPr>
      </p:pic>
    </p:spTree>
    <p:extLst>
      <p:ext uri="{BB962C8B-B14F-4D97-AF65-F5344CB8AC3E}">
        <p14:creationId xmlns:p14="http://schemas.microsoft.com/office/powerpoint/2010/main" val="612109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Other  Distributions We’ll Encounter</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1200329"/>
          </a:xfrm>
          <a:prstGeom prst="rect">
            <a:avLst/>
          </a:prstGeom>
        </p:spPr>
        <p:txBody>
          <a:bodyPr wrap="square" anchor="t">
            <a:spAutoFit/>
          </a:bodyPr>
          <a:lstStyle/>
          <a:p>
            <a:pPr marL="342900" indent="-342900">
              <a:buFont typeface="Arial"/>
              <a:buChar char="•"/>
            </a:pPr>
            <a:r>
              <a:rPr lang="en-US" sz="2400" b="1" dirty="0">
                <a:latin typeface="Times New Roman"/>
                <a:cs typeface="Times New Roman"/>
              </a:rPr>
              <a:t>Cauchy, Half-Cauchy</a:t>
            </a:r>
            <a:r>
              <a:rPr lang="en-US" sz="2400">
                <a:latin typeface="Times New Roman"/>
                <a:cs typeface="Times New Roman"/>
              </a:rPr>
              <a:t> : Bell/half-bell shaped but very fat tailed. </a:t>
            </a:r>
            <a:r>
              <a:rPr lang="en-US" sz="2400" dirty="0">
                <a:latin typeface="Times New Roman"/>
                <a:cs typeface="Times New Roman"/>
              </a:rPr>
              <a:t>Handy as weakly informative priors for means and standard deviations.</a:t>
            </a:r>
            <a:endParaRPr lang="en-US" sz="2400" i="1" dirty="0">
              <a:latin typeface="Times New Roman"/>
              <a:cs typeface="Times New Roman"/>
            </a:endParaRPr>
          </a:p>
        </p:txBody>
      </p:sp>
      <p:sp>
        <p:nvSpPr>
          <p:cNvPr id="9" name="Rectangle 8"/>
          <p:cNvSpPr/>
          <p:nvPr/>
        </p:nvSpPr>
        <p:spPr>
          <a:xfrm>
            <a:off x="342900" y="3051287"/>
            <a:ext cx="3505200" cy="400110"/>
          </a:xfrm>
          <a:prstGeom prst="rect">
            <a:avLst/>
          </a:prstGeom>
        </p:spPr>
        <p:txBody>
          <a:bodyPr wrap="square">
            <a:spAutoFit/>
          </a:bodyPr>
          <a:lstStyle/>
          <a:p>
            <a:pPr marL="342900" indent="-342900">
              <a:buFont typeface="Arial"/>
              <a:buChar char="•"/>
            </a:pPr>
            <a:r>
              <a:rPr lang="en-US" sz="2000" dirty="0">
                <a:latin typeface="Times New Roman"/>
                <a:cs typeface="Times New Roman"/>
              </a:rPr>
              <a:t>Shape, scale</a:t>
            </a:r>
          </a:p>
        </p:txBody>
      </p:sp>
      <p:sp>
        <p:nvSpPr>
          <p:cNvPr id="10" name="Rectangle 9"/>
          <p:cNvSpPr/>
          <p:nvPr/>
        </p:nvSpPr>
        <p:spPr>
          <a:xfrm>
            <a:off x="165100" y="2648302"/>
            <a:ext cx="2882900" cy="400110"/>
          </a:xfrm>
          <a:prstGeom prst="rect">
            <a:avLst/>
          </a:prstGeom>
        </p:spPr>
        <p:txBody>
          <a:bodyPr wrap="square">
            <a:spAutoFit/>
          </a:bodyPr>
          <a:lstStyle/>
          <a:p>
            <a:pPr marL="342900" indent="-342900">
              <a:buFont typeface="Arial"/>
              <a:buChar char="•"/>
            </a:pPr>
            <a:r>
              <a:rPr lang="en-US" sz="2000" dirty="0">
                <a:latin typeface="Times New Roman"/>
                <a:cs typeface="Times New Roman"/>
              </a:rPr>
              <a:t>Parameters:</a:t>
            </a:r>
            <a:endParaRPr lang="en-US" sz="2000" i="1" dirty="0">
              <a:latin typeface="Times New Roman"/>
              <a:cs typeface="Times New Roman"/>
            </a:endParaRPr>
          </a:p>
        </p:txBody>
      </p:sp>
      <p:sp>
        <p:nvSpPr>
          <p:cNvPr id="11" name="Rectangle 10"/>
          <p:cNvSpPr/>
          <p:nvPr/>
        </p:nvSpPr>
        <p:spPr>
          <a:xfrm>
            <a:off x="133259" y="4064876"/>
            <a:ext cx="9144000" cy="830997"/>
          </a:xfrm>
          <a:prstGeom prst="rect">
            <a:avLst/>
          </a:prstGeom>
        </p:spPr>
        <p:txBody>
          <a:bodyPr wrap="square">
            <a:spAutoFit/>
          </a:bodyPr>
          <a:lstStyle/>
          <a:p>
            <a:pPr marL="342900" indent="-342900">
              <a:buFont typeface="Arial"/>
              <a:buChar char="•"/>
            </a:pPr>
            <a:r>
              <a:rPr lang="en-US" sz="2400" dirty="0">
                <a:latin typeface="Times New Roman"/>
                <a:cs typeface="Times New Roman"/>
              </a:rPr>
              <a:t>Look around at other people’s applications. Some of their ideas may work for you.</a:t>
            </a:r>
          </a:p>
        </p:txBody>
      </p:sp>
    </p:spTree>
    <p:extLst>
      <p:ext uri="{BB962C8B-B14F-4D97-AF65-F5344CB8AC3E}">
        <p14:creationId xmlns:p14="http://schemas.microsoft.com/office/powerpoint/2010/main" val="134931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Cumulative Distribution Function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0" y="1078882"/>
            <a:ext cx="9144000" cy="954107"/>
          </a:xfrm>
          <a:prstGeom prst="rect">
            <a:avLst/>
          </a:prstGeom>
        </p:spPr>
        <p:txBody>
          <a:bodyPr wrap="square">
            <a:spAutoFit/>
          </a:bodyPr>
          <a:lstStyle/>
          <a:p>
            <a:pPr marL="342900" indent="-342900">
              <a:buFont typeface="Arial"/>
              <a:buChar char="•"/>
            </a:pPr>
            <a:r>
              <a:rPr lang="en-US" sz="2800" dirty="0">
                <a:latin typeface="Times New Roman"/>
                <a:cs typeface="Times New Roman"/>
              </a:rPr>
              <a:t>Use the CDF to compute the probability that a RV will lay between two specified values such that:</a:t>
            </a:r>
          </a:p>
        </p:txBody>
      </p:sp>
      <p:pic>
        <p:nvPicPr>
          <p:cNvPr id="7" name="Picture 6"/>
          <p:cNvPicPr>
            <a:picLocks noChangeAspect="1"/>
          </p:cNvPicPr>
          <p:nvPr/>
        </p:nvPicPr>
        <p:blipFill>
          <a:blip r:embed="rId4"/>
          <a:stretch>
            <a:fillRect/>
          </a:stretch>
        </p:blipFill>
        <p:spPr>
          <a:xfrm>
            <a:off x="1498600" y="2273300"/>
            <a:ext cx="5880100" cy="469900"/>
          </a:xfrm>
          <a:prstGeom prst="rect">
            <a:avLst/>
          </a:prstGeom>
        </p:spPr>
      </p:pic>
      <p:pic>
        <p:nvPicPr>
          <p:cNvPr id="8" name="Picture 7"/>
          <p:cNvPicPr>
            <a:picLocks noChangeAspect="1"/>
          </p:cNvPicPr>
          <p:nvPr/>
        </p:nvPicPr>
        <p:blipFill rotWithShape="1">
          <a:blip r:embed="rId4"/>
          <a:srcRect l="10582" r="53349"/>
          <a:stretch/>
        </p:blipFill>
        <p:spPr>
          <a:xfrm>
            <a:off x="6159500" y="1619668"/>
            <a:ext cx="1689100" cy="374232"/>
          </a:xfrm>
          <a:prstGeom prst="rect">
            <a:avLst/>
          </a:prstGeom>
        </p:spPr>
      </p:pic>
      <p:pic>
        <p:nvPicPr>
          <p:cNvPr id="9" name="Picture 8"/>
          <p:cNvPicPr>
            <a:picLocks noChangeAspect="1"/>
          </p:cNvPicPr>
          <p:nvPr/>
        </p:nvPicPr>
        <p:blipFill>
          <a:blip r:embed="rId5"/>
          <a:stretch>
            <a:fillRect/>
          </a:stretch>
        </p:blipFill>
        <p:spPr>
          <a:xfrm>
            <a:off x="141288" y="2819400"/>
            <a:ext cx="5081248" cy="3948094"/>
          </a:xfrm>
          <a:prstGeom prst="rect">
            <a:avLst/>
          </a:prstGeom>
        </p:spPr>
      </p:pic>
      <p:pic>
        <p:nvPicPr>
          <p:cNvPr id="12" name="Picture 11"/>
          <p:cNvPicPr>
            <a:picLocks noChangeAspect="1"/>
          </p:cNvPicPr>
          <p:nvPr/>
        </p:nvPicPr>
        <p:blipFill>
          <a:blip r:embed="rId6"/>
          <a:stretch>
            <a:fillRect/>
          </a:stretch>
        </p:blipFill>
        <p:spPr>
          <a:xfrm>
            <a:off x="5105400" y="5207000"/>
            <a:ext cx="3998912" cy="952500"/>
          </a:xfrm>
          <a:prstGeom prst="rect">
            <a:avLst/>
          </a:prstGeom>
        </p:spPr>
      </p:pic>
      <p:cxnSp>
        <p:nvCxnSpPr>
          <p:cNvPr id="14" name="Straight Arrow Connector 13"/>
          <p:cNvCxnSpPr/>
          <p:nvPr/>
        </p:nvCxnSpPr>
        <p:spPr>
          <a:xfrm flipV="1">
            <a:off x="1651000" y="6032500"/>
            <a:ext cx="0"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171700" y="4254500"/>
            <a:ext cx="0" cy="2019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84188" y="4254500"/>
            <a:ext cx="168751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484188" y="6032500"/>
            <a:ext cx="1130300" cy="127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8100" y="4031734"/>
            <a:ext cx="613523" cy="369332"/>
          </a:xfrm>
          <a:prstGeom prst="rect">
            <a:avLst/>
          </a:prstGeom>
        </p:spPr>
        <p:txBody>
          <a:bodyPr wrap="none">
            <a:spAutoFit/>
          </a:bodyPr>
          <a:lstStyle/>
          <a:p>
            <a:r>
              <a:rPr lang="en-US" i="1" dirty="0">
                <a:latin typeface="Times New Roman"/>
                <a:cs typeface="Times New Roman"/>
              </a:rPr>
              <a:t>F</a:t>
            </a:r>
            <a:r>
              <a:rPr lang="en-US" dirty="0">
                <a:latin typeface="Times New Roman"/>
                <a:cs typeface="Times New Roman"/>
              </a:rPr>
              <a:t>(</a:t>
            </a:r>
            <a:r>
              <a:rPr lang="en-US" i="1" dirty="0">
                <a:latin typeface="Times New Roman"/>
                <a:cs typeface="Times New Roman"/>
              </a:rPr>
              <a:t>b</a:t>
            </a:r>
            <a:r>
              <a:rPr lang="en-US" dirty="0">
                <a:latin typeface="Times New Roman"/>
                <a:cs typeface="Times New Roman"/>
              </a:rPr>
              <a:t>)</a:t>
            </a:r>
            <a:endParaRPr lang="en-US" dirty="0"/>
          </a:p>
        </p:txBody>
      </p:sp>
      <p:sp>
        <p:nvSpPr>
          <p:cNvPr id="23" name="Rectangle 22"/>
          <p:cNvSpPr/>
          <p:nvPr/>
        </p:nvSpPr>
        <p:spPr>
          <a:xfrm>
            <a:off x="-40435" y="5809734"/>
            <a:ext cx="613523" cy="369332"/>
          </a:xfrm>
          <a:prstGeom prst="rect">
            <a:avLst/>
          </a:prstGeom>
        </p:spPr>
        <p:txBody>
          <a:bodyPr wrap="none">
            <a:spAutoFit/>
          </a:bodyPr>
          <a:lstStyle/>
          <a:p>
            <a:r>
              <a:rPr lang="en-US" i="1" dirty="0">
                <a:latin typeface="Times New Roman"/>
                <a:cs typeface="Times New Roman"/>
              </a:rPr>
              <a:t>F</a:t>
            </a:r>
            <a:r>
              <a:rPr lang="en-US" dirty="0">
                <a:latin typeface="Times New Roman"/>
                <a:cs typeface="Times New Roman"/>
              </a:rPr>
              <a:t>(</a:t>
            </a:r>
            <a:r>
              <a:rPr lang="en-US" i="1" dirty="0">
                <a:latin typeface="Times New Roman"/>
                <a:cs typeface="Times New Roman"/>
              </a:rPr>
              <a:t>a</a:t>
            </a:r>
            <a:r>
              <a:rPr lang="en-US" dirty="0">
                <a:latin typeface="Times New Roman"/>
                <a:cs typeface="Times New Roman"/>
              </a:rPr>
              <a:t>)</a:t>
            </a:r>
            <a:endParaRPr lang="en-US" dirty="0"/>
          </a:p>
        </p:txBody>
      </p:sp>
      <p:sp>
        <p:nvSpPr>
          <p:cNvPr id="24" name="Rectangle 23"/>
          <p:cNvSpPr/>
          <p:nvPr/>
        </p:nvSpPr>
        <p:spPr>
          <a:xfrm>
            <a:off x="1491608" y="6317734"/>
            <a:ext cx="318784" cy="369332"/>
          </a:xfrm>
          <a:prstGeom prst="rect">
            <a:avLst/>
          </a:prstGeom>
        </p:spPr>
        <p:txBody>
          <a:bodyPr wrap="none">
            <a:spAutoFit/>
          </a:bodyPr>
          <a:lstStyle/>
          <a:p>
            <a:r>
              <a:rPr lang="en-US" i="1" dirty="0">
                <a:latin typeface="Times New Roman"/>
                <a:cs typeface="Times New Roman"/>
              </a:rPr>
              <a:t>a</a:t>
            </a:r>
            <a:endParaRPr lang="en-US" dirty="0"/>
          </a:p>
        </p:txBody>
      </p:sp>
      <p:sp>
        <p:nvSpPr>
          <p:cNvPr id="25" name="Rectangle 24"/>
          <p:cNvSpPr/>
          <p:nvPr/>
        </p:nvSpPr>
        <p:spPr>
          <a:xfrm>
            <a:off x="2012308" y="6317734"/>
            <a:ext cx="318784" cy="369332"/>
          </a:xfrm>
          <a:prstGeom prst="rect">
            <a:avLst/>
          </a:prstGeom>
        </p:spPr>
        <p:txBody>
          <a:bodyPr wrap="none">
            <a:spAutoFit/>
          </a:bodyPr>
          <a:lstStyle/>
          <a:p>
            <a:r>
              <a:rPr lang="en-US" i="1" dirty="0">
                <a:latin typeface="Times New Roman"/>
                <a:cs typeface="Times New Roman"/>
              </a:rPr>
              <a:t>b</a:t>
            </a:r>
            <a:endParaRPr lang="en-US" dirty="0"/>
          </a:p>
        </p:txBody>
      </p:sp>
      <p:sp>
        <p:nvSpPr>
          <p:cNvPr id="20" name="TextBox 19"/>
          <p:cNvSpPr txBox="1"/>
          <p:nvPr/>
        </p:nvSpPr>
        <p:spPr>
          <a:xfrm>
            <a:off x="5078376" y="3206374"/>
            <a:ext cx="4063282" cy="1569660"/>
          </a:xfrm>
          <a:prstGeom prst="rect">
            <a:avLst/>
          </a:prstGeom>
          <a:solidFill>
            <a:srgbClr val="000045"/>
          </a:solidFill>
        </p:spPr>
        <p:txBody>
          <a:bodyPr wrap="none" rtlCol="0">
            <a:spAutoFit/>
          </a:bodyPr>
          <a:lstStyle/>
          <a:p>
            <a:r>
              <a:rPr lang="en-US" sz="1200" dirty="0">
                <a:solidFill>
                  <a:schemeClr val="bg1"/>
                </a:solidFill>
                <a:latin typeface="Courier"/>
                <a:cs typeface="Courier"/>
              </a:rPr>
              <a:t>a &lt;- 1.51593</a:t>
            </a:r>
          </a:p>
          <a:p>
            <a:r>
              <a:rPr lang="en-US" sz="1200" dirty="0">
                <a:solidFill>
                  <a:schemeClr val="bg1"/>
                </a:solidFill>
                <a:latin typeface="Courier"/>
                <a:cs typeface="Courier"/>
              </a:rPr>
              <a:t>b &lt;- 1.51820</a:t>
            </a:r>
          </a:p>
          <a:p>
            <a:endParaRPr lang="en-US" sz="1200" dirty="0">
              <a:solidFill>
                <a:schemeClr val="bg1"/>
              </a:solidFill>
              <a:latin typeface="Courier"/>
              <a:cs typeface="Courier"/>
            </a:endParaRPr>
          </a:p>
          <a:p>
            <a:r>
              <a:rPr lang="en-US" sz="1200" dirty="0">
                <a:solidFill>
                  <a:srgbClr val="FFFF00"/>
                </a:solidFill>
                <a:latin typeface="Courier"/>
                <a:cs typeface="Courier"/>
              </a:rPr>
              <a:t># </a:t>
            </a:r>
            <a:r>
              <a:rPr lang="en-US" sz="1200" dirty="0" err="1">
                <a:solidFill>
                  <a:srgbClr val="FFFF00"/>
                </a:solidFill>
                <a:latin typeface="Courier"/>
                <a:cs typeface="Courier"/>
              </a:rPr>
              <a:t>Pr</a:t>
            </a:r>
            <a:r>
              <a:rPr lang="en-US" sz="1200" dirty="0">
                <a:solidFill>
                  <a:srgbClr val="FFFF00"/>
                </a:solidFill>
                <a:latin typeface="Courier"/>
                <a:cs typeface="Courier"/>
              </a:rPr>
              <a:t>(a&lt;RI&lt;=b)</a:t>
            </a:r>
          </a:p>
          <a:p>
            <a:r>
              <a:rPr lang="en-US" sz="1200" dirty="0" err="1">
                <a:solidFill>
                  <a:schemeClr val="bg1"/>
                </a:solidFill>
                <a:latin typeface="Courier"/>
                <a:cs typeface="Courier"/>
              </a:rPr>
              <a:t>ecdf</a:t>
            </a:r>
            <a:r>
              <a:rPr lang="en-US" sz="1200" dirty="0">
                <a:solidFill>
                  <a:schemeClr val="bg1"/>
                </a:solidFill>
                <a:latin typeface="Courier"/>
                <a:cs typeface="Courier"/>
              </a:rPr>
              <a:t>(x = RI)(b) - </a:t>
            </a:r>
            <a:r>
              <a:rPr lang="en-US" sz="1200" dirty="0" err="1">
                <a:solidFill>
                  <a:schemeClr val="bg1"/>
                </a:solidFill>
                <a:latin typeface="Courier"/>
                <a:cs typeface="Courier"/>
              </a:rPr>
              <a:t>ecdf</a:t>
            </a:r>
            <a:r>
              <a:rPr lang="en-US" sz="1200" dirty="0">
                <a:solidFill>
                  <a:schemeClr val="bg1"/>
                </a:solidFill>
                <a:latin typeface="Courier"/>
                <a:cs typeface="Courier"/>
              </a:rPr>
              <a:t>(x = RI)(a)</a:t>
            </a:r>
          </a:p>
          <a:p>
            <a:endParaRPr lang="en-US" sz="1200" dirty="0">
              <a:solidFill>
                <a:schemeClr val="bg1"/>
              </a:solidFill>
              <a:latin typeface="Courier"/>
              <a:cs typeface="Courier"/>
            </a:endParaRPr>
          </a:p>
          <a:p>
            <a:r>
              <a:rPr lang="en-US" sz="1200" dirty="0">
                <a:solidFill>
                  <a:srgbClr val="FFFF00"/>
                </a:solidFill>
                <a:latin typeface="Courier"/>
                <a:cs typeface="Courier"/>
              </a:rPr>
              <a:t># Also </a:t>
            </a:r>
            <a:r>
              <a:rPr lang="en-US" sz="1200" dirty="0" err="1">
                <a:solidFill>
                  <a:srgbClr val="FFFF00"/>
                </a:solidFill>
                <a:latin typeface="Courier"/>
                <a:cs typeface="Courier"/>
              </a:rPr>
              <a:t>Pr</a:t>
            </a:r>
            <a:r>
              <a:rPr lang="en-US" sz="1200" dirty="0">
                <a:solidFill>
                  <a:srgbClr val="FFFF00"/>
                </a:solidFill>
                <a:latin typeface="Courier"/>
                <a:cs typeface="Courier"/>
              </a:rPr>
              <a:t>(a&lt;RI&lt;=b)</a:t>
            </a:r>
          </a:p>
          <a:p>
            <a:r>
              <a:rPr lang="en-US" sz="1200" dirty="0">
                <a:solidFill>
                  <a:schemeClr val="bg1"/>
                </a:solidFill>
                <a:latin typeface="Courier"/>
                <a:cs typeface="Courier"/>
              </a:rPr>
              <a:t>length(which(RI &gt; a &amp; RI &lt;= b))/length(RI)</a:t>
            </a:r>
          </a:p>
        </p:txBody>
      </p:sp>
      <p:sp>
        <p:nvSpPr>
          <p:cNvPr id="21" name="Rectangle 20"/>
          <p:cNvSpPr/>
          <p:nvPr/>
        </p:nvSpPr>
        <p:spPr>
          <a:xfrm>
            <a:off x="1364676" y="2082800"/>
            <a:ext cx="6120772" cy="736600"/>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02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ppt_x"/>
                                          </p:val>
                                        </p:tav>
                                        <p:tav tm="100000">
                                          <p:val>
                                            <p:strVal val="#ppt_x"/>
                                          </p:val>
                                        </p:tav>
                                      </p:tavLst>
                                    </p:anim>
                                    <p:anim calcmode="lin" valueType="num">
                                      <p:cBhvr additive="base">
                                        <p:cTn id="2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0" y="1078882"/>
            <a:ext cx="9144000" cy="1384995"/>
          </a:xfrm>
          <a:prstGeom prst="rect">
            <a:avLst/>
          </a:prstGeom>
        </p:spPr>
        <p:txBody>
          <a:bodyPr wrap="square">
            <a:spAutoFit/>
          </a:bodyPr>
          <a:lstStyle/>
          <a:p>
            <a:pPr marL="342900" indent="-342900">
              <a:buFont typeface="Arial"/>
              <a:buChar char="•"/>
            </a:pPr>
            <a:r>
              <a:rPr lang="en-US" sz="2800" b="1" dirty="0">
                <a:latin typeface="Times New Roman"/>
                <a:cs typeface="Times New Roman"/>
              </a:rPr>
              <a:t>Moments</a:t>
            </a:r>
            <a:r>
              <a:rPr lang="en-US" sz="2800" dirty="0">
                <a:latin typeface="Times New Roman"/>
                <a:cs typeface="Times New Roman"/>
              </a:rPr>
              <a:t> are handy numerical values that can systematically help to describe distribution location and shape properties.</a:t>
            </a:r>
          </a:p>
        </p:txBody>
      </p:sp>
      <p:sp>
        <p:nvSpPr>
          <p:cNvPr id="18" name="Rectangle 17"/>
          <p:cNvSpPr/>
          <p:nvPr/>
        </p:nvSpPr>
        <p:spPr>
          <a:xfrm>
            <a:off x="0" y="2717182"/>
            <a:ext cx="9144000" cy="954107"/>
          </a:xfrm>
          <a:prstGeom prst="rect">
            <a:avLst/>
          </a:prstGeom>
        </p:spPr>
        <p:txBody>
          <a:bodyPr wrap="square">
            <a:spAutoFit/>
          </a:bodyPr>
          <a:lstStyle/>
          <a:p>
            <a:pPr marL="342900" indent="-342900">
              <a:buFont typeface="Arial"/>
              <a:buChar char="•"/>
            </a:pPr>
            <a:r>
              <a:rPr lang="en-US" sz="2800" i="1" dirty="0" err="1">
                <a:latin typeface="Times New Roman"/>
                <a:cs typeface="Times New Roman"/>
              </a:rPr>
              <a:t>m</a:t>
            </a:r>
            <a:r>
              <a:rPr lang="en-US" sz="2800" baseline="30000" dirty="0" err="1">
                <a:latin typeface="Times New Roman"/>
                <a:cs typeface="Times New Roman"/>
              </a:rPr>
              <a:t>th</a:t>
            </a:r>
            <a:r>
              <a:rPr lang="en-US" sz="2800" dirty="0">
                <a:latin typeface="Times New Roman"/>
                <a:cs typeface="Times New Roman"/>
              </a:rPr>
              <a:t>-order moments are found by taking the </a:t>
            </a:r>
            <a:r>
              <a:rPr lang="en-US" sz="2800" b="1" dirty="0">
                <a:latin typeface="Times New Roman"/>
                <a:cs typeface="Times New Roman"/>
              </a:rPr>
              <a:t>expectation value</a:t>
            </a:r>
            <a:r>
              <a:rPr lang="en-US" sz="2800" dirty="0">
                <a:latin typeface="Times New Roman"/>
                <a:cs typeface="Times New Roman"/>
              </a:rPr>
              <a:t> of an RV raised to the </a:t>
            </a:r>
            <a:r>
              <a:rPr lang="en-US" sz="2800" i="1" dirty="0" err="1">
                <a:latin typeface="Times New Roman"/>
                <a:cs typeface="Times New Roman"/>
              </a:rPr>
              <a:t>m</a:t>
            </a:r>
            <a:r>
              <a:rPr lang="en-US" sz="2800" baseline="30000" dirty="0" err="1">
                <a:latin typeface="Times New Roman"/>
                <a:cs typeface="Times New Roman"/>
              </a:rPr>
              <a:t>th</a:t>
            </a:r>
            <a:r>
              <a:rPr lang="en-US" sz="2800" dirty="0">
                <a:latin typeface="Times New Roman"/>
                <a:cs typeface="Times New Roman"/>
              </a:rPr>
              <a:t>-power:</a:t>
            </a:r>
          </a:p>
        </p:txBody>
      </p:sp>
      <p:pic>
        <p:nvPicPr>
          <p:cNvPr id="11" name="Picture 10"/>
          <p:cNvPicPr>
            <a:picLocks noChangeAspect="1"/>
          </p:cNvPicPr>
          <p:nvPr/>
        </p:nvPicPr>
        <p:blipFill>
          <a:blip r:embed="rId4"/>
          <a:stretch>
            <a:fillRect/>
          </a:stretch>
        </p:blipFill>
        <p:spPr>
          <a:xfrm>
            <a:off x="1854200" y="4038600"/>
            <a:ext cx="5029200" cy="990600"/>
          </a:xfrm>
          <a:prstGeom prst="rect">
            <a:avLst/>
          </a:prstGeom>
        </p:spPr>
      </p:pic>
    </p:spTree>
    <p:extLst>
      <p:ext uri="{BB962C8B-B14F-4D97-AF65-F5344CB8AC3E}">
        <p14:creationId xmlns:p14="http://schemas.microsoft.com/office/powerpoint/2010/main" val="209280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1</a:t>
            </a:r>
            <a:r>
              <a:rPr lang="en-US" sz="2800" baseline="30000" dirty="0">
                <a:latin typeface="Times New Roman"/>
                <a:cs typeface="Times New Roman"/>
              </a:rPr>
              <a:t>st</a:t>
            </a:r>
            <a:r>
              <a:rPr lang="en-US" sz="2800" dirty="0">
                <a:latin typeface="Times New Roman"/>
                <a:cs typeface="Times New Roman"/>
              </a:rPr>
              <a:t>-order moment:</a:t>
            </a:r>
          </a:p>
        </p:txBody>
      </p:sp>
      <p:pic>
        <p:nvPicPr>
          <p:cNvPr id="3" name="Picture 2"/>
          <p:cNvPicPr>
            <a:picLocks noChangeAspect="1"/>
          </p:cNvPicPr>
          <p:nvPr/>
        </p:nvPicPr>
        <p:blipFill rotWithShape="1">
          <a:blip r:embed="rId4"/>
          <a:srcRect l="12759" t="1" r="48325" b="-10638"/>
          <a:stretch/>
        </p:blipFill>
        <p:spPr>
          <a:xfrm>
            <a:off x="3098800" y="3098800"/>
            <a:ext cx="3098800" cy="1320800"/>
          </a:xfrm>
          <a:prstGeom prst="rect">
            <a:avLst/>
          </a:prstGeom>
        </p:spPr>
      </p:pic>
      <p:pic>
        <p:nvPicPr>
          <p:cNvPr id="19" name="Picture 18"/>
          <p:cNvPicPr>
            <a:picLocks noChangeAspect="1"/>
          </p:cNvPicPr>
          <p:nvPr/>
        </p:nvPicPr>
        <p:blipFill rotWithShape="1">
          <a:blip r:embed="rId5"/>
          <a:srcRect r="17347"/>
          <a:stretch/>
        </p:blipFill>
        <p:spPr>
          <a:xfrm>
            <a:off x="2082800" y="2044700"/>
            <a:ext cx="4114800" cy="990600"/>
          </a:xfrm>
          <a:prstGeom prst="rect">
            <a:avLst/>
          </a:prstGeom>
        </p:spPr>
      </p:pic>
      <p:pic>
        <p:nvPicPr>
          <p:cNvPr id="20" name="Picture 19"/>
          <p:cNvPicPr>
            <a:picLocks noChangeAspect="1"/>
          </p:cNvPicPr>
          <p:nvPr/>
        </p:nvPicPr>
        <p:blipFill rotWithShape="1">
          <a:blip r:embed="rId4"/>
          <a:srcRect l="52472" t="-1" b="-3191"/>
          <a:stretch/>
        </p:blipFill>
        <p:spPr>
          <a:xfrm>
            <a:off x="3187700" y="4521200"/>
            <a:ext cx="3784600" cy="1231900"/>
          </a:xfrm>
          <a:prstGeom prst="rect">
            <a:avLst/>
          </a:prstGeom>
        </p:spPr>
      </p:pic>
      <p:cxnSp>
        <p:nvCxnSpPr>
          <p:cNvPr id="9" name="Straight Arrow Connector 8"/>
          <p:cNvCxnSpPr/>
          <p:nvPr/>
        </p:nvCxnSpPr>
        <p:spPr>
          <a:xfrm flipH="1">
            <a:off x="6045200" y="2781300"/>
            <a:ext cx="469900" cy="317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464300" y="2399268"/>
            <a:ext cx="1879600" cy="646331"/>
          </a:xfrm>
          <a:prstGeom prst="rect">
            <a:avLst/>
          </a:prstGeom>
          <a:noFill/>
        </p:spPr>
        <p:txBody>
          <a:bodyPr wrap="square" rtlCol="0">
            <a:spAutoFit/>
          </a:bodyPr>
          <a:lstStyle/>
          <a:p>
            <a:r>
              <a:rPr lang="en-US" dirty="0">
                <a:latin typeface="Times New Roman"/>
                <a:cs typeface="Times New Roman"/>
              </a:rPr>
              <a:t>Number of times outcome </a:t>
            </a:r>
            <a:r>
              <a:rPr lang="en-US" i="1" dirty="0">
                <a:latin typeface="Times New Roman"/>
                <a:cs typeface="Times New Roman"/>
              </a:rPr>
              <a:t>x</a:t>
            </a:r>
            <a:r>
              <a:rPr lang="en-US" i="1" baseline="-25000" dirty="0">
                <a:latin typeface="Times New Roman"/>
                <a:cs typeface="Times New Roman"/>
              </a:rPr>
              <a:t>i</a:t>
            </a:r>
            <a:r>
              <a:rPr lang="en-US" dirty="0">
                <a:latin typeface="Times New Roman"/>
                <a:cs typeface="Times New Roman"/>
              </a:rPr>
              <a:t> occurs</a:t>
            </a:r>
          </a:p>
        </p:txBody>
      </p:sp>
      <p:sp>
        <p:nvSpPr>
          <p:cNvPr id="21" name="TextBox 20"/>
          <p:cNvSpPr txBox="1"/>
          <p:nvPr/>
        </p:nvSpPr>
        <p:spPr>
          <a:xfrm>
            <a:off x="6464300" y="3643868"/>
            <a:ext cx="1879600" cy="646331"/>
          </a:xfrm>
          <a:prstGeom prst="rect">
            <a:avLst/>
          </a:prstGeom>
          <a:noFill/>
        </p:spPr>
        <p:txBody>
          <a:bodyPr wrap="square" rtlCol="0">
            <a:spAutoFit/>
          </a:bodyPr>
          <a:lstStyle/>
          <a:p>
            <a:r>
              <a:rPr lang="en-US" dirty="0">
                <a:latin typeface="Times New Roman"/>
                <a:cs typeface="Times New Roman"/>
              </a:rPr>
              <a:t>Total number of experiments</a:t>
            </a:r>
          </a:p>
        </p:txBody>
      </p:sp>
      <p:cxnSp>
        <p:nvCxnSpPr>
          <p:cNvPr id="22" name="Straight Arrow Connector 21"/>
          <p:cNvCxnSpPr>
            <a:stCxn id="21" idx="1"/>
          </p:cNvCxnSpPr>
          <p:nvPr/>
        </p:nvCxnSpPr>
        <p:spPr>
          <a:xfrm flipH="1">
            <a:off x="5715000" y="3967034"/>
            <a:ext cx="749300" cy="8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ight Brace 22"/>
          <p:cNvSpPr/>
          <p:nvPr/>
        </p:nvSpPr>
        <p:spPr>
          <a:xfrm rot="5400000">
            <a:off x="5153025" y="4264025"/>
            <a:ext cx="533400" cy="33083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4231274" y="6159500"/>
            <a:ext cx="2677526" cy="369332"/>
          </a:xfrm>
          <a:prstGeom prst="rect">
            <a:avLst/>
          </a:prstGeom>
          <a:noFill/>
        </p:spPr>
        <p:txBody>
          <a:bodyPr wrap="square" rtlCol="0">
            <a:spAutoFit/>
          </a:bodyPr>
          <a:lstStyle/>
          <a:p>
            <a:r>
              <a:rPr lang="en-US" dirty="0">
                <a:latin typeface="Times New Roman"/>
                <a:cs typeface="Times New Roman"/>
              </a:rPr>
              <a:t>average value of </a:t>
            </a:r>
            <a:r>
              <a:rPr lang="en-US" i="1" dirty="0">
                <a:latin typeface="Times New Roman"/>
                <a:cs typeface="Times New Roman"/>
              </a:rPr>
              <a:t>X</a:t>
            </a:r>
          </a:p>
        </p:txBody>
      </p:sp>
    </p:spTree>
    <p:extLst>
      <p:ext uri="{BB962C8B-B14F-4D97-AF65-F5344CB8AC3E}">
        <p14:creationId xmlns:p14="http://schemas.microsoft.com/office/powerpoint/2010/main" val="176619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1</a:t>
            </a:r>
            <a:r>
              <a:rPr lang="en-US" sz="2800" baseline="30000" dirty="0">
                <a:latin typeface="Times New Roman"/>
                <a:cs typeface="Times New Roman"/>
              </a:rPr>
              <a:t>st</a:t>
            </a:r>
            <a:r>
              <a:rPr lang="en-US" sz="2800" dirty="0">
                <a:latin typeface="Times New Roman"/>
                <a:cs typeface="Times New Roman"/>
              </a:rPr>
              <a:t>-order moment:</a:t>
            </a:r>
          </a:p>
        </p:txBody>
      </p:sp>
      <p:pic>
        <p:nvPicPr>
          <p:cNvPr id="2" name="Picture 1"/>
          <p:cNvPicPr>
            <a:picLocks noChangeAspect="1"/>
          </p:cNvPicPr>
          <p:nvPr/>
        </p:nvPicPr>
        <p:blipFill>
          <a:blip r:embed="rId4"/>
          <a:stretch>
            <a:fillRect/>
          </a:stretch>
        </p:blipFill>
        <p:spPr>
          <a:xfrm>
            <a:off x="2082800" y="2286000"/>
            <a:ext cx="4978400" cy="990600"/>
          </a:xfrm>
          <a:prstGeom prst="rect">
            <a:avLst/>
          </a:prstGeom>
        </p:spPr>
      </p:pic>
      <p:sp>
        <p:nvSpPr>
          <p:cNvPr id="7" name="Right Brace 6"/>
          <p:cNvSpPr/>
          <p:nvPr/>
        </p:nvSpPr>
        <p:spPr>
          <a:xfrm rot="5400000">
            <a:off x="4803775" y="2327275"/>
            <a:ext cx="533400" cy="24320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191000" y="3771900"/>
            <a:ext cx="1968316" cy="369332"/>
          </a:xfrm>
          <a:prstGeom prst="rect">
            <a:avLst/>
          </a:prstGeom>
          <a:noFill/>
        </p:spPr>
        <p:txBody>
          <a:bodyPr wrap="none" rtlCol="0">
            <a:spAutoFit/>
          </a:bodyPr>
          <a:lstStyle/>
          <a:p>
            <a:r>
              <a:rPr lang="en-US" dirty="0">
                <a:latin typeface="Times New Roman"/>
                <a:cs typeface="Times New Roman"/>
              </a:rPr>
              <a:t>average value of </a:t>
            </a:r>
            <a:r>
              <a:rPr lang="en-US" i="1" dirty="0">
                <a:latin typeface="Times New Roman"/>
                <a:cs typeface="Times New Roman"/>
              </a:rPr>
              <a:t>X</a:t>
            </a:r>
          </a:p>
        </p:txBody>
      </p:sp>
      <p:cxnSp>
        <p:nvCxnSpPr>
          <p:cNvPr id="10" name="Straight Arrow Connector 9"/>
          <p:cNvCxnSpPr/>
          <p:nvPr/>
        </p:nvCxnSpPr>
        <p:spPr>
          <a:xfrm flipV="1">
            <a:off x="6883400" y="290830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540998" y="3264932"/>
            <a:ext cx="684803" cy="369332"/>
          </a:xfrm>
          <a:prstGeom prst="rect">
            <a:avLst/>
          </a:prstGeom>
          <a:noFill/>
        </p:spPr>
        <p:txBody>
          <a:bodyPr wrap="none" rtlCol="0">
            <a:spAutoFit/>
          </a:bodyPr>
          <a:lstStyle/>
          <a:p>
            <a:r>
              <a:rPr lang="en-US" dirty="0">
                <a:latin typeface="Times New Roman"/>
                <a:cs typeface="Times New Roman"/>
              </a:rPr>
              <a:t>mean</a:t>
            </a:r>
          </a:p>
        </p:txBody>
      </p:sp>
      <p:sp>
        <p:nvSpPr>
          <p:cNvPr id="14" name="Rectangle 13"/>
          <p:cNvSpPr/>
          <p:nvPr/>
        </p:nvSpPr>
        <p:spPr>
          <a:xfrm>
            <a:off x="-39688" y="4406282"/>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1</a:t>
            </a:r>
            <a:r>
              <a:rPr lang="en-US" sz="2800" baseline="30000" dirty="0">
                <a:latin typeface="Times New Roman"/>
                <a:cs typeface="Times New Roman"/>
              </a:rPr>
              <a:t>st</a:t>
            </a:r>
            <a:r>
              <a:rPr lang="en-US" sz="2800" dirty="0">
                <a:latin typeface="Times New Roman"/>
                <a:cs typeface="Times New Roman"/>
              </a:rPr>
              <a:t>-order moment for a parameter </a:t>
            </a:r>
            <a:r>
              <a:rPr lang="en-US" sz="2800" i="1" dirty="0">
                <a:latin typeface="Times New Roman"/>
                <a:cs typeface="Times New Roman"/>
              </a:rPr>
              <a:t>g</a:t>
            </a:r>
            <a:r>
              <a:rPr lang="en-US" sz="2800" dirty="0">
                <a:latin typeface="Times New Roman"/>
                <a:cs typeface="Times New Roman"/>
              </a:rPr>
              <a:t>(</a:t>
            </a:r>
            <a:r>
              <a:rPr lang="en-US" sz="2800" i="1" dirty="0">
                <a:latin typeface="Times New Roman"/>
                <a:cs typeface="Times New Roman"/>
              </a:rPr>
              <a:t>X</a:t>
            </a:r>
            <a:r>
              <a:rPr lang="en-US" sz="2800" dirty="0">
                <a:latin typeface="Times New Roman"/>
                <a:cs typeface="Times New Roman"/>
              </a:rPr>
              <a:t>) on </a:t>
            </a:r>
            <a:r>
              <a:rPr lang="en-US" sz="2800" i="1" dirty="0">
                <a:latin typeface="Times New Roman"/>
                <a:cs typeface="Times New Roman"/>
              </a:rPr>
              <a:t>X</a:t>
            </a:r>
            <a:r>
              <a:rPr lang="en-US" sz="2800" dirty="0">
                <a:latin typeface="Times New Roman"/>
                <a:cs typeface="Times New Roman"/>
              </a:rPr>
              <a:t>:</a:t>
            </a:r>
          </a:p>
        </p:txBody>
      </p:sp>
      <p:sp>
        <p:nvSpPr>
          <p:cNvPr id="16" name="Right Brace 15"/>
          <p:cNvSpPr/>
          <p:nvPr/>
        </p:nvSpPr>
        <p:spPr>
          <a:xfrm rot="5400000">
            <a:off x="5318640" y="4758809"/>
            <a:ext cx="278369" cy="32067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4089584" y="6437868"/>
            <a:ext cx="2923092" cy="369332"/>
          </a:xfrm>
          <a:prstGeom prst="rect">
            <a:avLst/>
          </a:prstGeom>
          <a:noFill/>
        </p:spPr>
        <p:txBody>
          <a:bodyPr wrap="none" rtlCol="0">
            <a:spAutoFit/>
          </a:bodyPr>
          <a:lstStyle/>
          <a:p>
            <a:r>
              <a:rPr lang="en-US" dirty="0">
                <a:latin typeface="Times New Roman"/>
                <a:cs typeface="Times New Roman"/>
              </a:rPr>
              <a:t>average value of parameter </a:t>
            </a:r>
            <a:r>
              <a:rPr lang="en-US" i="1" dirty="0">
                <a:latin typeface="Times New Roman"/>
                <a:cs typeface="Times New Roman"/>
              </a:rPr>
              <a:t>g</a:t>
            </a:r>
          </a:p>
        </p:txBody>
      </p:sp>
      <p:pic>
        <p:nvPicPr>
          <p:cNvPr id="15" name="Picture 14"/>
          <p:cNvPicPr>
            <a:picLocks noChangeAspect="1"/>
          </p:cNvPicPr>
          <p:nvPr/>
        </p:nvPicPr>
        <p:blipFill>
          <a:blip r:embed="rId5"/>
          <a:stretch>
            <a:fillRect/>
          </a:stretch>
        </p:blipFill>
        <p:spPr>
          <a:xfrm>
            <a:off x="1968500" y="5296932"/>
            <a:ext cx="5092700" cy="990600"/>
          </a:xfrm>
          <a:prstGeom prst="rect">
            <a:avLst/>
          </a:prstGeom>
        </p:spPr>
      </p:pic>
      <p:sp>
        <p:nvSpPr>
          <p:cNvPr id="19" name="Rectangle 18"/>
          <p:cNvSpPr/>
          <p:nvPr/>
        </p:nvSpPr>
        <p:spPr>
          <a:xfrm>
            <a:off x="1981200" y="2082800"/>
            <a:ext cx="5791200" cy="2121932"/>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879600" y="5168900"/>
            <a:ext cx="5589018" cy="1650382"/>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228600" y="2540000"/>
            <a:ext cx="1371600" cy="646331"/>
          </a:xfrm>
          <a:prstGeom prst="rect">
            <a:avLst/>
          </a:prstGeom>
          <a:noFill/>
        </p:spPr>
        <p:txBody>
          <a:bodyPr wrap="square" rtlCol="0">
            <a:spAutoFit/>
          </a:bodyPr>
          <a:lstStyle/>
          <a:p>
            <a:pPr algn="ctr"/>
            <a:r>
              <a:rPr lang="en-US" b="1" dirty="0">
                <a:latin typeface="Times New Roman"/>
                <a:cs typeface="Times New Roman"/>
              </a:rPr>
              <a:t>location descriptor</a:t>
            </a:r>
          </a:p>
        </p:txBody>
      </p:sp>
    </p:spTree>
    <p:extLst>
      <p:ext uri="{BB962C8B-B14F-4D97-AF65-F5344CB8AC3E}">
        <p14:creationId xmlns:p14="http://schemas.microsoft.com/office/powerpoint/2010/main" val="43475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19" grpId="0" animBg="1"/>
      <p:bldP spid="20"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a:latin typeface="Times New Roman"/>
                <a:cs typeface="Times New Roman"/>
              </a:rPr>
              <a:t>2</a:t>
            </a:r>
            <a:r>
              <a:rPr lang="en-US" sz="2800" baseline="30000" dirty="0">
                <a:latin typeface="Times New Roman"/>
                <a:cs typeface="Times New Roman"/>
              </a:rPr>
              <a:t>nd</a:t>
            </a:r>
            <a:r>
              <a:rPr lang="en-US" sz="2800" dirty="0">
                <a:latin typeface="Times New Roman"/>
                <a:cs typeface="Times New Roman"/>
              </a:rPr>
              <a:t>-order moments:</a:t>
            </a:r>
          </a:p>
        </p:txBody>
      </p:sp>
      <p:pic>
        <p:nvPicPr>
          <p:cNvPr id="3" name="Picture 2"/>
          <p:cNvPicPr>
            <a:picLocks noChangeAspect="1"/>
          </p:cNvPicPr>
          <p:nvPr/>
        </p:nvPicPr>
        <p:blipFill>
          <a:blip r:embed="rId4"/>
          <a:stretch>
            <a:fillRect/>
          </a:stretch>
        </p:blipFill>
        <p:spPr>
          <a:xfrm>
            <a:off x="1016000" y="2070100"/>
            <a:ext cx="4154488" cy="866444"/>
          </a:xfrm>
          <a:prstGeom prst="rect">
            <a:avLst/>
          </a:prstGeom>
        </p:spPr>
      </p:pic>
      <p:sp>
        <p:nvSpPr>
          <p:cNvPr id="6" name="TextBox 5"/>
          <p:cNvSpPr txBox="1"/>
          <p:nvPr/>
        </p:nvSpPr>
        <p:spPr>
          <a:xfrm>
            <a:off x="5600700" y="2057400"/>
            <a:ext cx="2451100" cy="646331"/>
          </a:xfrm>
          <a:prstGeom prst="rect">
            <a:avLst/>
          </a:prstGeom>
          <a:noFill/>
        </p:spPr>
        <p:txBody>
          <a:bodyPr wrap="square" rtlCol="0">
            <a:spAutoFit/>
          </a:bodyPr>
          <a:lstStyle/>
          <a:p>
            <a:r>
              <a:rPr lang="en-US" dirty="0">
                <a:latin typeface="Times New Roman"/>
                <a:cs typeface="Times New Roman"/>
              </a:rPr>
              <a:t>Second order moment. Not that interesting…</a:t>
            </a:r>
          </a:p>
        </p:txBody>
      </p:sp>
      <p:sp>
        <p:nvSpPr>
          <p:cNvPr id="19" name="TextBox 18"/>
          <p:cNvSpPr txBox="1"/>
          <p:nvPr/>
        </p:nvSpPr>
        <p:spPr>
          <a:xfrm>
            <a:off x="3918744" y="3052465"/>
            <a:ext cx="1001712" cy="461665"/>
          </a:xfrm>
          <a:prstGeom prst="rect">
            <a:avLst/>
          </a:prstGeom>
          <a:noFill/>
        </p:spPr>
        <p:txBody>
          <a:bodyPr wrap="square" rtlCol="0">
            <a:spAutoFit/>
          </a:bodyPr>
          <a:lstStyle/>
          <a:p>
            <a:r>
              <a:rPr lang="en-US" sz="2400" dirty="0">
                <a:latin typeface="Times New Roman"/>
                <a:cs typeface="Times New Roman"/>
              </a:rPr>
              <a:t>but…</a:t>
            </a:r>
          </a:p>
        </p:txBody>
      </p:sp>
      <p:pic>
        <p:nvPicPr>
          <p:cNvPr id="12" name="Picture 11"/>
          <p:cNvPicPr>
            <a:picLocks noChangeAspect="1"/>
          </p:cNvPicPr>
          <p:nvPr/>
        </p:nvPicPr>
        <p:blipFill rotWithShape="1">
          <a:blip r:embed="rId5"/>
          <a:srcRect r="54922"/>
          <a:stretch/>
        </p:blipFill>
        <p:spPr>
          <a:xfrm>
            <a:off x="560594" y="3822700"/>
            <a:ext cx="2641600" cy="429039"/>
          </a:xfrm>
          <a:prstGeom prst="rect">
            <a:avLst/>
          </a:prstGeom>
        </p:spPr>
      </p:pic>
      <p:sp>
        <p:nvSpPr>
          <p:cNvPr id="20" name="TextBox 19"/>
          <p:cNvSpPr txBox="1"/>
          <p:nvPr/>
        </p:nvSpPr>
        <p:spPr>
          <a:xfrm>
            <a:off x="914400" y="4508500"/>
            <a:ext cx="1917700" cy="646331"/>
          </a:xfrm>
          <a:prstGeom prst="rect">
            <a:avLst/>
          </a:prstGeom>
          <a:noFill/>
        </p:spPr>
        <p:txBody>
          <a:bodyPr wrap="square" rtlCol="0">
            <a:spAutoFit/>
          </a:bodyPr>
          <a:lstStyle/>
          <a:p>
            <a:pPr algn="ctr"/>
            <a:r>
              <a:rPr lang="en-US" b="1" dirty="0">
                <a:latin typeface="Times New Roman"/>
                <a:cs typeface="Times New Roman"/>
              </a:rPr>
              <a:t>Second order central moment. </a:t>
            </a:r>
          </a:p>
        </p:txBody>
      </p:sp>
      <p:pic>
        <p:nvPicPr>
          <p:cNvPr id="21" name="Picture 20"/>
          <p:cNvPicPr>
            <a:picLocks noChangeAspect="1"/>
          </p:cNvPicPr>
          <p:nvPr/>
        </p:nvPicPr>
        <p:blipFill rotWithShape="1">
          <a:blip r:embed="rId5"/>
          <a:srcRect l="45078" b="-31707"/>
          <a:stretch/>
        </p:blipFill>
        <p:spPr>
          <a:xfrm>
            <a:off x="3202194" y="3822700"/>
            <a:ext cx="3218449" cy="565076"/>
          </a:xfrm>
          <a:prstGeom prst="rect">
            <a:avLst/>
          </a:prstGeom>
        </p:spPr>
      </p:pic>
      <p:sp>
        <p:nvSpPr>
          <p:cNvPr id="23" name="TextBox 22"/>
          <p:cNvSpPr txBox="1"/>
          <p:nvPr/>
        </p:nvSpPr>
        <p:spPr>
          <a:xfrm>
            <a:off x="3806032" y="4425876"/>
            <a:ext cx="2130026" cy="369332"/>
          </a:xfrm>
          <a:prstGeom prst="rect">
            <a:avLst/>
          </a:prstGeom>
          <a:noFill/>
        </p:spPr>
        <p:txBody>
          <a:bodyPr wrap="square" rtlCol="0">
            <a:spAutoFit/>
          </a:bodyPr>
          <a:lstStyle/>
          <a:p>
            <a:r>
              <a:rPr lang="en-US" dirty="0">
                <a:latin typeface="Times New Roman"/>
                <a:cs typeface="Times New Roman"/>
              </a:rPr>
              <a:t>It can be shown that</a:t>
            </a:r>
          </a:p>
        </p:txBody>
      </p:sp>
      <p:pic>
        <p:nvPicPr>
          <p:cNvPr id="15" name="Picture 14"/>
          <p:cNvPicPr>
            <a:picLocks noChangeAspect="1"/>
          </p:cNvPicPr>
          <p:nvPr/>
        </p:nvPicPr>
        <p:blipFill>
          <a:blip r:embed="rId6"/>
          <a:stretch>
            <a:fillRect/>
          </a:stretch>
        </p:blipFill>
        <p:spPr>
          <a:xfrm>
            <a:off x="6680200" y="3873500"/>
            <a:ext cx="1569656" cy="387182"/>
          </a:xfrm>
          <a:prstGeom prst="rect">
            <a:avLst/>
          </a:prstGeom>
        </p:spPr>
      </p:pic>
      <p:pic>
        <p:nvPicPr>
          <p:cNvPr id="24" name="Picture 23"/>
          <p:cNvPicPr>
            <a:picLocks noChangeAspect="1"/>
          </p:cNvPicPr>
          <p:nvPr/>
        </p:nvPicPr>
        <p:blipFill>
          <a:blip r:embed="rId7"/>
          <a:stretch>
            <a:fillRect/>
          </a:stretch>
        </p:blipFill>
        <p:spPr>
          <a:xfrm>
            <a:off x="731456" y="5486400"/>
            <a:ext cx="7518400" cy="571500"/>
          </a:xfrm>
          <a:prstGeom prst="rect">
            <a:avLst/>
          </a:prstGeom>
        </p:spPr>
      </p:pic>
      <p:sp>
        <p:nvSpPr>
          <p:cNvPr id="25" name="TextBox 24"/>
          <p:cNvSpPr txBox="1"/>
          <p:nvPr/>
        </p:nvSpPr>
        <p:spPr>
          <a:xfrm>
            <a:off x="177800" y="6266934"/>
            <a:ext cx="3016308" cy="369332"/>
          </a:xfrm>
          <a:prstGeom prst="rect">
            <a:avLst/>
          </a:prstGeom>
          <a:noFill/>
        </p:spPr>
        <p:txBody>
          <a:bodyPr wrap="none" rtlCol="0">
            <a:spAutoFit/>
          </a:bodyPr>
          <a:lstStyle/>
          <a:p>
            <a:r>
              <a:rPr lang="en-US" dirty="0">
                <a:latin typeface="Times New Roman"/>
                <a:cs typeface="Times New Roman"/>
              </a:rPr>
              <a:t>Population standard deviation</a:t>
            </a:r>
          </a:p>
        </p:txBody>
      </p:sp>
      <p:sp>
        <p:nvSpPr>
          <p:cNvPr id="26" name="TextBox 25"/>
          <p:cNvSpPr txBox="1"/>
          <p:nvPr/>
        </p:nvSpPr>
        <p:spPr>
          <a:xfrm>
            <a:off x="5874543" y="6197600"/>
            <a:ext cx="1371600" cy="646331"/>
          </a:xfrm>
          <a:prstGeom prst="rect">
            <a:avLst/>
          </a:prstGeom>
          <a:noFill/>
        </p:spPr>
        <p:txBody>
          <a:bodyPr wrap="square" rtlCol="0">
            <a:spAutoFit/>
          </a:bodyPr>
          <a:lstStyle/>
          <a:p>
            <a:pPr algn="ctr"/>
            <a:r>
              <a:rPr lang="en-US" b="1" dirty="0">
                <a:latin typeface="Times New Roman"/>
                <a:cs typeface="Times New Roman"/>
              </a:rPr>
              <a:t>spread descriptor</a:t>
            </a:r>
          </a:p>
        </p:txBody>
      </p:sp>
      <p:sp>
        <p:nvSpPr>
          <p:cNvPr id="27" name="Rectangle 26"/>
          <p:cNvSpPr/>
          <p:nvPr/>
        </p:nvSpPr>
        <p:spPr>
          <a:xfrm>
            <a:off x="83342" y="5232399"/>
            <a:ext cx="8387557" cy="1586131"/>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27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ppt_x"/>
                                          </p:val>
                                        </p:tav>
                                        <p:tav tm="100000">
                                          <p:val>
                                            <p:strVal val="#ppt_x"/>
                                          </p:val>
                                        </p:tav>
                                      </p:tavLst>
                                    </p:anim>
                                    <p:anim calcmode="lin" valueType="num">
                                      <p:cBhvr additive="base">
                                        <p:cTn id="55" dur="500" fill="hold"/>
                                        <p:tgtEl>
                                          <p:spTgt spid="2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500" fill="hold"/>
                                        <p:tgtEl>
                                          <p:spTgt spid="27"/>
                                        </p:tgtEl>
                                        <p:attrNameLst>
                                          <p:attrName>ppt_x</p:attrName>
                                        </p:attrNameLst>
                                      </p:cBhvr>
                                      <p:tavLst>
                                        <p:tav tm="0">
                                          <p:val>
                                            <p:strVal val="#ppt_x"/>
                                          </p:val>
                                        </p:tav>
                                        <p:tav tm="100000">
                                          <p:val>
                                            <p:strVal val="#ppt_x"/>
                                          </p:val>
                                        </p:tav>
                                      </p:tavLst>
                                    </p:anim>
                                    <p:anim calcmode="lin" valueType="num">
                                      <p:cBhvr additive="base">
                                        <p:cTn id="5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3" grpId="0"/>
      <p:bldP spid="25" grpId="0"/>
      <p:bldP spid="26" grpId="0"/>
      <p:bldP spid="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3598</TotalTime>
  <Words>4014</Words>
  <Application>Microsoft Office PowerPoint</Application>
  <PresentationFormat>On-screen Show (4:3)</PresentationFormat>
  <Paragraphs>474</Paragraphs>
  <Slides>47</Slides>
  <Notes>31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npetraco</dc:creator>
  <cp:lastModifiedBy>npetraco</cp:lastModifiedBy>
  <cp:revision>156</cp:revision>
  <dcterms:created xsi:type="dcterms:W3CDTF">2018-01-21T21:34:58Z</dcterms:created>
  <dcterms:modified xsi:type="dcterms:W3CDTF">2020-03-03T01:18:42Z</dcterms:modified>
</cp:coreProperties>
</file>