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04" r:id="rId4"/>
    <p:sldId id="305" r:id="rId5"/>
    <p:sldId id="318" r:id="rId6"/>
    <p:sldId id="306" r:id="rId7"/>
    <p:sldId id="307" r:id="rId8"/>
    <p:sldId id="309" r:id="rId9"/>
    <p:sldId id="308" r:id="rId10"/>
    <p:sldId id="317" r:id="rId11"/>
    <p:sldId id="344" r:id="rId12"/>
    <p:sldId id="360" r:id="rId13"/>
    <p:sldId id="311" r:id="rId14"/>
    <p:sldId id="362" r:id="rId15"/>
    <p:sldId id="313" r:id="rId16"/>
    <p:sldId id="315" r:id="rId17"/>
    <p:sldId id="3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1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150" y="297351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Probability Distributions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03199084-F0E1-6243-9815-22452B64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39" y="5487498"/>
            <a:ext cx="7813321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“named” discrete probability distributions that come up all the time</a:t>
            </a: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4669" y="1403681"/>
            <a:ext cx="8379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data collected by </a:t>
            </a:r>
            <a:r>
              <a:rPr lang="en-US" sz="2400" dirty="0" err="1">
                <a:latin typeface="Times New Roman"/>
                <a:cs typeface="Times New Roman"/>
              </a:rPr>
              <a:t>Besson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Taroni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et al</a:t>
            </a:r>
            <a:r>
              <a:rPr lang="en-US" sz="2400" dirty="0">
                <a:latin typeface="Times New Roman"/>
                <a:cs typeface="Times New Roman"/>
              </a:rPr>
              <a:t>. suggest that about 36% of bills in general circulation in Europe contain traces of cocaine.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669" y="2986186"/>
            <a:ext cx="8379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distribution of the number of European bills that contain traces of cocaine in a stack of 50 bills?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approximate uncertainty in the count?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How many contaminated bills do you expect to find?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finding greater than 10 and less than or equal to 20 bills contaminated with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13 bills </a:t>
            </a:r>
            <a:r>
              <a:rPr lang="en-US" sz="2000" b="1" dirty="0">
                <a:latin typeface="Times New Roman"/>
                <a:cs typeface="Times New Roman"/>
              </a:rPr>
              <a:t>or less </a:t>
            </a:r>
            <a:r>
              <a:rPr lang="en-US" sz="2000" dirty="0">
                <a:latin typeface="Times New Roman"/>
                <a:cs typeface="Times New Roman"/>
              </a:rPr>
              <a:t>contain traces of cocaine?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15 bills contain traces of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15 or more bills contain traces of cocaine?</a:t>
            </a:r>
          </a:p>
        </p:txBody>
      </p:sp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6388" y="769437"/>
            <a:ext cx="6999296" cy="397031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&lt;- 0.36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&lt;- 50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(from=0, to=40)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plot(x,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"h")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(n*p*(1-p))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&lt;- n*p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224" t="11696" r="5989" b="4093"/>
          <a:stretch/>
        </p:blipFill>
        <p:spPr>
          <a:xfrm>
            <a:off x="4748246" y="748626"/>
            <a:ext cx="4156280" cy="3235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0" y="5016518"/>
            <a:ext cx="7391906" cy="1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87" y="769437"/>
            <a:ext cx="8643297" cy="2062103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pbinom(13, size = n, prob = p)</a:t>
            </a:r>
          </a:p>
          <a:p>
            <a:endParaRPr lang="hr-H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1 - pbinom(15, size = n, prob = p)</a:t>
            </a:r>
          </a:p>
          <a:p>
            <a:endParaRPr lang="hr-H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g.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dbinom(15, size = n, prob = p) + (1 - pbinom(15, size = n, prob = p))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5" y="3266419"/>
            <a:ext cx="8436130" cy="16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6226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Poisson PMF</a:t>
            </a:r>
            <a:r>
              <a:rPr lang="en-US" sz="2800" dirty="0">
                <a:latin typeface="Times New Roman"/>
                <a:cs typeface="Times New Roman"/>
              </a:rPr>
              <a:t>: You don’t know how many times you are going to “flip the coin” but you do know on average how many “heads” you get </a:t>
            </a:r>
            <a:r>
              <a:rPr lang="en-US" sz="2800" dirty="0">
                <a:latin typeface="Symbol" charset="2"/>
                <a:cs typeface="Symbol" charset="2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415320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Number of “events”, “successes”, “heads” (etc.) is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4581418"/>
            <a:ext cx="881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Say on average you get 100 texts in a day. Then </a:t>
            </a:r>
            <a:r>
              <a:rPr lang="en-US" sz="2400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Times New Roman"/>
                <a:cs typeface="Times New Roman"/>
              </a:rPr>
              <a:t>= 100.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01" y="2729810"/>
            <a:ext cx="2446806" cy="792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3567" y="5979651"/>
            <a:ext cx="7819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*NOTE</a:t>
            </a:r>
            <a:r>
              <a:rPr lang="en-US" dirty="0">
                <a:latin typeface="Times New Roman"/>
                <a:cs typeface="Times New Roman"/>
              </a:rPr>
              <a:t>: The is no upper limit on “events” that can occur in an experiment, unlike for the binomial, where the upper limit of “successes” (“events”) is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4456" y="2665628"/>
            <a:ext cx="2687492" cy="93681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763A7-5DAC-F94C-834F-8018BF9F7C19}"/>
              </a:ext>
            </a:extLst>
          </p:cNvPr>
          <p:cNvSpPr/>
          <p:nvPr/>
        </p:nvSpPr>
        <p:spPr>
          <a:xfrm>
            <a:off x="1848762" y="3781897"/>
            <a:ext cx="4127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rate for occurrence of an “event”, “success” or “head”</a:t>
            </a:r>
            <a:r>
              <a:rPr lang="en-US" sz="2000" dirty="0">
                <a:latin typeface="Times New Roman"/>
                <a:cs typeface="Times New Roman"/>
              </a:rPr>
              <a:t> is </a:t>
            </a:r>
            <a:r>
              <a:rPr lang="en-US" sz="2000" dirty="0">
                <a:latin typeface="Symbol" charset="2"/>
                <a:cs typeface="Symbol" charset="2"/>
              </a:rPr>
              <a:t>l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93C39AA-9071-5C4B-BD22-1A4930FE4BFF}"/>
              </a:ext>
            </a:extLst>
          </p:cNvPr>
          <p:cNvSpPr/>
          <p:nvPr/>
        </p:nvSpPr>
        <p:spPr>
          <a:xfrm>
            <a:off x="5943599" y="3804402"/>
            <a:ext cx="359229" cy="6771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49137-657A-8B46-8B95-DB9DB0EBE67A}"/>
              </a:ext>
            </a:extLst>
          </p:cNvPr>
          <p:cNvSpPr/>
          <p:nvPr/>
        </p:nvSpPr>
        <p:spPr>
          <a:xfrm>
            <a:off x="6313714" y="39140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parameter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FC973-D26C-A943-A73C-8601EF8058D9}"/>
              </a:ext>
            </a:extLst>
          </p:cNvPr>
          <p:cNvSpPr/>
          <p:nvPr/>
        </p:nvSpPr>
        <p:spPr>
          <a:xfrm>
            <a:off x="2277032" y="3702355"/>
            <a:ext cx="5144677" cy="87906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1" grpId="0" animBg="1"/>
      <p:bldP spid="6" grpId="0"/>
      <p:bldP spid="12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724109" y="2401438"/>
            <a:ext cx="3954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4109" y="2986956"/>
            <a:ext cx="3954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Variance: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4109" y="2401438"/>
            <a:ext cx="3627571" cy="12526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AF35A-9C13-5945-9975-1252266B4F9B}"/>
              </a:ext>
            </a:extLst>
          </p:cNvPr>
          <p:cNvSpPr/>
          <p:nvPr/>
        </p:nvSpPr>
        <p:spPr>
          <a:xfrm>
            <a:off x="275189" y="1407807"/>
            <a:ext cx="6609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Important Moments to Remember: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B63E4-EFCC-6D4F-9BE7-91AD3AEDD203}"/>
              </a:ext>
            </a:extLst>
          </p:cNvPr>
          <p:cNvSpPr/>
          <p:nvPr/>
        </p:nvSpPr>
        <p:spPr>
          <a:xfrm>
            <a:off x="3456328" y="3826223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Standard Deviation: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278F5-1854-5B46-9A8F-3AF6D5C6B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87" y="2573567"/>
            <a:ext cx="1230726" cy="350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19E741-2851-A84B-B040-62FA48BE9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60" y="3008700"/>
            <a:ext cx="1373435" cy="489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DFA11-58E8-B34F-A595-803228FE0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04" y="3826223"/>
            <a:ext cx="1376096" cy="3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4975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Cumulative distribution function (CDF):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3450"/>
          <a:stretch/>
        </p:blipFill>
        <p:spPr>
          <a:xfrm>
            <a:off x="355751" y="1621332"/>
            <a:ext cx="2905267" cy="81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2270" y="1758467"/>
            <a:ext cx="498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ppois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tr-TR" sz="2400" b="1" dirty="0" err="1">
                <a:latin typeface="Courier"/>
                <a:cs typeface="Courier"/>
              </a:rPr>
              <a:t>q</a:t>
            </a:r>
            <a:r>
              <a:rPr lang="tr-TR" sz="2400" b="1" dirty="0">
                <a:latin typeface="Courier"/>
                <a:cs typeface="Courier"/>
              </a:rPr>
              <a:t> = x, </a:t>
            </a:r>
            <a:r>
              <a:rPr lang="tr-TR" sz="2400" b="1" dirty="0" err="1">
                <a:latin typeface="Courier"/>
                <a:cs typeface="Courier"/>
              </a:rPr>
              <a:t>lambda</a:t>
            </a:r>
            <a:r>
              <a:rPr lang="tr-TR" sz="2400" b="1" dirty="0">
                <a:latin typeface="Courier"/>
                <a:cs typeface="Courier"/>
              </a:rPr>
              <a:t> = lam</a:t>
            </a:r>
            <a:r>
              <a:rPr lang="en-US" sz="24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488" y="1562829"/>
            <a:ext cx="8209544" cy="97904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41F92-1C1A-FF4A-9330-959A40A98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01" y="3219201"/>
            <a:ext cx="3946015" cy="3579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242CCB-9D06-9A46-941A-3FF288CA2DA5}"/>
              </a:ext>
            </a:extLst>
          </p:cNvPr>
          <p:cNvSpPr txBox="1"/>
          <p:nvPr/>
        </p:nvSpPr>
        <p:spPr>
          <a:xfrm>
            <a:off x="2854155" y="37773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0"/>
              <a:buChar char="l"/>
            </a:pPr>
            <a:r>
              <a:rPr lang="en-US" dirty="0">
                <a:latin typeface="Times New Roman"/>
                <a:cs typeface="Times New Roman"/>
              </a:rPr>
              <a:t>= 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DD8ED-C31B-6D41-9BAC-3F793E155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57" y="3712624"/>
            <a:ext cx="1291510" cy="336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81030-A4D7-9840-833B-F9FA6438618A}"/>
              </a:ext>
            </a:extLst>
          </p:cNvPr>
          <p:cNvSpPr/>
          <p:nvPr/>
        </p:nvSpPr>
        <p:spPr>
          <a:xfrm>
            <a:off x="893953" y="2820855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Example of a Poisson PMF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C4B8B-1479-2C4F-BD34-0DA2E0F8BB52}"/>
              </a:ext>
            </a:extLst>
          </p:cNvPr>
          <p:cNvSpPr/>
          <p:nvPr/>
        </p:nvSpPr>
        <p:spPr>
          <a:xfrm>
            <a:off x="5164167" y="2776436"/>
            <a:ext cx="3204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The corresponding Poisson CDF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9F24C2-3C8A-5F42-8D1E-7710B387F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845" y="3219201"/>
            <a:ext cx="3937832" cy="35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94104" y="994519"/>
            <a:ext cx="83926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certain “user” of a social media site (may be a bot) posts at an average rate of about 4 per hour.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8 posts will be put up in the next hour?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About how many posts can be expected in 24 hours?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more than 50 but less than or equal to 100 posts appearing in 24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33" y="4344790"/>
            <a:ext cx="5763116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8,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 mean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poisson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with new rate = 24*old rate: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24*4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100, lambda = 24*4)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50, lambda = 24*4)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54B80-1365-0E46-A4DC-6CED7167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8"/>
          <a:stretch/>
        </p:blipFill>
        <p:spPr>
          <a:xfrm>
            <a:off x="4943566" y="4093029"/>
            <a:ext cx="41607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776" y="327673"/>
            <a:ext cx="83926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What is the probability that 20 or fewer posts will appear in the next 8 hours? 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hour is 0.88.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2 hours is 0.86.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890" y="2946718"/>
            <a:ext cx="2973891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20 , lambda = 8*4)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0.88 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0.86 , lambda = 2*4)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49424-DF71-8C44-B722-0F9B9BC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14" y="3299279"/>
            <a:ext cx="4190360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Bernoulli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Bernoulli PMF</a:t>
            </a:r>
            <a:r>
              <a:rPr lang="en-US" sz="2800" dirty="0">
                <a:latin typeface="Times New Roman"/>
                <a:cs typeface="Times New Roman"/>
              </a:rPr>
              <a:t>: “Coin Flipping” distribution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2350774"/>
            <a:ext cx="7594600" cy="13843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2400" y="4313199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Probability of a “Heads” (success) is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7684" y="49369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Probability of a “Tails” (fail) is 1 −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535" y="2082800"/>
            <a:ext cx="7877284" cy="17945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F7EA5C7-4FB4-6C43-8173-9285C964337B}"/>
              </a:ext>
            </a:extLst>
          </p:cNvPr>
          <p:cNvSpPr/>
          <p:nvPr/>
        </p:nvSpPr>
        <p:spPr>
          <a:xfrm>
            <a:off x="6237514" y="4408714"/>
            <a:ext cx="359229" cy="5232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34DA2-68C3-BC48-A308-FB6A0C22F606}"/>
              </a:ext>
            </a:extLst>
          </p:cNvPr>
          <p:cNvSpPr/>
          <p:nvPr/>
        </p:nvSpPr>
        <p:spPr>
          <a:xfrm>
            <a:off x="6596743" y="44642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parameter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33FFC-5EA7-B749-8FF7-D32A1F5C0C69}"/>
              </a:ext>
            </a:extLst>
          </p:cNvPr>
          <p:cNvSpPr/>
          <p:nvPr/>
        </p:nvSpPr>
        <p:spPr>
          <a:xfrm>
            <a:off x="147684" y="4234542"/>
            <a:ext cx="7877284" cy="127787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 animBg="1"/>
      <p:bldP spid="3" grpId="0" animBg="1"/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Bernoulli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602859" y="2468368"/>
            <a:ext cx="3954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Mean: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777" y="2712968"/>
            <a:ext cx="14478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201" y="3372080"/>
            <a:ext cx="2768600" cy="520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2859" y="3303034"/>
            <a:ext cx="3954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Variance: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2859" y="2468368"/>
            <a:ext cx="5791200" cy="157830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922AE-BD32-7E41-8B63-0DE63D494A71}"/>
              </a:ext>
            </a:extLst>
          </p:cNvPr>
          <p:cNvSpPr/>
          <p:nvPr/>
        </p:nvSpPr>
        <p:spPr>
          <a:xfrm>
            <a:off x="2085208" y="4199852"/>
            <a:ext cx="3954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Standard Deviation: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35378-579E-4A41-B73B-A98F1BCF7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021" y="4224406"/>
            <a:ext cx="2537668" cy="444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4064CD-4179-FB43-8FCA-61C5C5FF0B1E}"/>
              </a:ext>
            </a:extLst>
          </p:cNvPr>
          <p:cNvSpPr/>
          <p:nvPr/>
        </p:nvSpPr>
        <p:spPr>
          <a:xfrm>
            <a:off x="275189" y="1407807"/>
            <a:ext cx="6609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Important Moments to Remember: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3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Bernoulli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456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Cumulative distribution function (CDF):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" y="1757630"/>
            <a:ext cx="7834656" cy="1051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32" y="3799125"/>
            <a:ext cx="4647259" cy="2579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562EC-C63A-7142-B7DD-F7569200EE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17"/>
          <a:stretch/>
        </p:blipFill>
        <p:spPr>
          <a:xfrm>
            <a:off x="427104" y="3657600"/>
            <a:ext cx="3317582" cy="27439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63AF3B-9E84-574C-8692-8E051C019247}"/>
              </a:ext>
            </a:extLst>
          </p:cNvPr>
          <p:cNvSpPr/>
          <p:nvPr/>
        </p:nvSpPr>
        <p:spPr>
          <a:xfrm>
            <a:off x="879799" y="3087480"/>
            <a:ext cx="2864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Example of a Bernoulli PMF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p = 0.3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958EA-4498-5543-9AE3-8678A7E8FA55}"/>
              </a:ext>
            </a:extLst>
          </p:cNvPr>
          <p:cNvSpPr/>
          <p:nvPr/>
        </p:nvSpPr>
        <p:spPr>
          <a:xfrm>
            <a:off x="5150014" y="3043061"/>
            <a:ext cx="3358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The corresponding Bernoulli CDF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p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67620" y="1082850"/>
            <a:ext cx="8419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Website access requests on a certain server are detected at the rising edge of the system clock with a period of 100ns. The following 3</a:t>
            </a:r>
            <a:r>
              <a:rPr lang="en-US" sz="2200" dirty="0">
                <a:latin typeface="Symbol" charset="2"/>
                <a:cs typeface="Symbol" charset="2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s sequence of access requests are observed: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829" y="2303755"/>
            <a:ext cx="8459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1, 0, 1, 1, 1, 1, 0, 0, 1, 1, 1, 1, 0, 1, 1, 1, 0, 0, 1, 0, 1, 1, 1, 1, 1, 0, 1, 1, 1, 1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20" y="2906316"/>
            <a:ext cx="8419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Assuming the requests are independent, what is the approximate probability that a request is made within a clock cycle? What is the approximate uncertainty in this probability?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44" y="4114359"/>
            <a:ext cx="8970208" cy="1569660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c(1, 0, 1, 1, 1, 1, 0, 0, 1, 1, 1, 1, 0, 1, 1,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1, 0, 0, 1, 0, 1, 1, 1, 1, 1, 0, 1, 1, 1, 1)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p.hat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sum(x)/length(x)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p.hat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sigma.hat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p.hat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*(1-p.hat))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sigma.hat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810687"/>
            <a:ext cx="1435768" cy="9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Binomial PMF</a:t>
            </a:r>
            <a:r>
              <a:rPr lang="en-US" sz="2800" dirty="0">
                <a:latin typeface="Times New Roman"/>
                <a:cs typeface="Times New Roman"/>
              </a:rPr>
              <a:t>: Number of “heads” (successes) in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flips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4991568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Probability of a “Heads” is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7684" y="5576070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Number of flips (“Bernoulli trials”) is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4742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Number of “Heads” (successes) is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741779"/>
            <a:ext cx="5334000" cy="1104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43001" y="2472325"/>
            <a:ext cx="6029399" cy="149960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BF5C7DE-48DE-B543-A3AF-9FB3D61E9761}"/>
              </a:ext>
            </a:extLst>
          </p:cNvPr>
          <p:cNvSpPr/>
          <p:nvPr/>
        </p:nvSpPr>
        <p:spPr>
          <a:xfrm>
            <a:off x="6216918" y="5119445"/>
            <a:ext cx="379827" cy="9662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80B75-94A2-A24A-B8E4-59FD7B969510}"/>
              </a:ext>
            </a:extLst>
          </p:cNvPr>
          <p:cNvSpPr/>
          <p:nvPr/>
        </p:nvSpPr>
        <p:spPr>
          <a:xfrm>
            <a:off x="6650001" y="539140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parameters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0FA9-451F-304F-87A2-5A65B610620C}"/>
              </a:ext>
            </a:extLst>
          </p:cNvPr>
          <p:cNvSpPr/>
          <p:nvPr/>
        </p:nvSpPr>
        <p:spPr>
          <a:xfrm>
            <a:off x="147684" y="4423051"/>
            <a:ext cx="8289080" cy="176003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777031" y="2611772"/>
            <a:ext cx="3954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7031" y="3197290"/>
            <a:ext cx="3954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Variance: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50" y="2862943"/>
            <a:ext cx="1466502" cy="269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650" y="3262062"/>
            <a:ext cx="2653677" cy="4552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77031" y="2611772"/>
            <a:ext cx="5118546" cy="12526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AF35A-9C13-5945-9975-1252266B4F9B}"/>
              </a:ext>
            </a:extLst>
          </p:cNvPr>
          <p:cNvSpPr/>
          <p:nvPr/>
        </p:nvSpPr>
        <p:spPr>
          <a:xfrm>
            <a:off x="275189" y="1407807"/>
            <a:ext cx="6609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Important Moments to Remember: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B63E4-EFCC-6D4F-9BE7-91AD3AEDD203}"/>
              </a:ext>
            </a:extLst>
          </p:cNvPr>
          <p:cNvSpPr/>
          <p:nvPr/>
        </p:nvSpPr>
        <p:spPr>
          <a:xfrm>
            <a:off x="2397518" y="4053053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Standard Deviation: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9730E-1982-1441-89BE-4392E98B6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02" y="4104713"/>
            <a:ext cx="2223388" cy="3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456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Cumulative distribution function (CDF):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1" y="1817280"/>
            <a:ext cx="7948822" cy="81345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5405129" y="217342"/>
            <a:ext cx="841978" cy="513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149" y="3132917"/>
            <a:ext cx="723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Don’t worry. Just use this: </a:t>
            </a:r>
            <a:r>
              <a:rPr lang="en-US" b="1" dirty="0" err="1">
                <a:latin typeface="Courier"/>
                <a:cs typeface="Courier"/>
              </a:rPr>
              <a:t>pbinom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tr-TR" b="1" dirty="0" err="1">
                <a:latin typeface="Courier"/>
                <a:cs typeface="Courier"/>
              </a:rPr>
              <a:t>q</a:t>
            </a:r>
            <a:r>
              <a:rPr lang="tr-TR" b="1" dirty="0">
                <a:latin typeface="Courier"/>
                <a:cs typeface="Courier"/>
              </a:rPr>
              <a:t> = x, size = n, </a:t>
            </a:r>
            <a:r>
              <a:rPr lang="tr-TR" b="1" dirty="0" err="1">
                <a:latin typeface="Courier"/>
                <a:cs typeface="Courier"/>
              </a:rPr>
              <a:t>prob</a:t>
            </a:r>
            <a:r>
              <a:rPr lang="tr-TR" b="1" dirty="0">
                <a:latin typeface="Courier"/>
                <a:cs typeface="Courier"/>
              </a:rPr>
              <a:t> = p</a:t>
            </a:r>
            <a:r>
              <a:rPr lang="en-US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12002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“p-functions” in R are the CDFs of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188" y="4384590"/>
            <a:ext cx="79213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And while we’re at it: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dbinom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pbinom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qbinom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rbinom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3643" y="3502251"/>
            <a:ext cx="3039676" cy="321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6351" y="6318656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534" y="4698512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68149" y="3105896"/>
            <a:ext cx="7136424" cy="47424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/>
      <p:bldP spid="14" grpId="0"/>
      <p:bldP spid="24" grpId="0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03" y="2056884"/>
            <a:ext cx="4324047" cy="3922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2" y="6037900"/>
            <a:ext cx="3175530" cy="6307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7492" y="2626311"/>
            <a:ext cx="87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 20</a:t>
            </a:r>
          </a:p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 = 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64C5F-0E4B-2C4D-A7A0-44472B25470F}"/>
              </a:ext>
            </a:extLst>
          </p:cNvPr>
          <p:cNvSpPr/>
          <p:nvPr/>
        </p:nvSpPr>
        <p:spPr>
          <a:xfrm>
            <a:off x="1048297" y="160764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Example of a Binomial PMF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257E0-8C1D-914C-9D43-03E8077BB35E}"/>
              </a:ext>
            </a:extLst>
          </p:cNvPr>
          <p:cNvSpPr/>
          <p:nvPr/>
        </p:nvSpPr>
        <p:spPr>
          <a:xfrm>
            <a:off x="5318512" y="1563225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The corresponding Binomial CDF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AC9ADE-A693-3046-8BA5-1A77D2DFA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933" y="2205030"/>
            <a:ext cx="3962077" cy="35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1209</Words>
  <Application>Microsoft Macintosh PowerPoint</Application>
  <PresentationFormat>On-screen Show (4:3)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63</cp:revision>
  <dcterms:created xsi:type="dcterms:W3CDTF">2018-01-21T21:34:58Z</dcterms:created>
  <dcterms:modified xsi:type="dcterms:W3CDTF">2021-02-28T06:15:58Z</dcterms:modified>
</cp:coreProperties>
</file>