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299" r:id="rId4"/>
    <p:sldId id="300" r:id="rId5"/>
    <p:sldId id="304" r:id="rId6"/>
    <p:sldId id="301" r:id="rId7"/>
    <p:sldId id="303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707"/>
  </p:normalViewPr>
  <p:slideViewPr>
    <p:cSldViewPr snapToGrid="0" snapToObjects="1">
      <p:cViewPr varScale="1">
        <p:scale>
          <a:sx n="110" d="100"/>
          <a:sy n="110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DABB-11FD-314F-85CD-661B56F8442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CE58-398E-8D47-95BF-447F31F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943100" y="1016273"/>
            <a:ext cx="5483835" cy="4471225"/>
            <a:chOff x="3544996" y="1632761"/>
            <a:chExt cx="2444458" cy="233895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12"/>
            <a:stretch>
              <a:fillRect/>
            </a:stretch>
          </p:blipFill>
          <p:spPr bwMode="auto">
            <a:xfrm flipH="1">
              <a:off x="3544996" y="1632761"/>
              <a:ext cx="2444458" cy="233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1" y="2230212"/>
              <a:ext cx="955848" cy="61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67CD628D-4B83-E847-BDAB-E3460953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5" y="544079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Discrete Data: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Discrete Moments and Expectation Values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Discrete 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7888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Moments</a:t>
            </a:r>
            <a:r>
              <a:rPr lang="en-US" sz="2800" dirty="0">
                <a:latin typeface="Times New Roman"/>
                <a:cs typeface="Times New Roman"/>
              </a:rPr>
              <a:t> are handy numerical values that can systematically help to describe distribution location and shape properties.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71718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i="1" dirty="0" err="1">
                <a:latin typeface="Times New Roman"/>
                <a:cs typeface="Times New Roman"/>
              </a:rPr>
              <a:t>m</a:t>
            </a:r>
            <a:r>
              <a:rPr lang="en-US" sz="2800" baseline="30000" dirty="0" err="1">
                <a:latin typeface="Times New Roman"/>
                <a:cs typeface="Times New Roman"/>
              </a:rPr>
              <a:t>th</a:t>
            </a:r>
            <a:r>
              <a:rPr lang="en-US" sz="2800" dirty="0">
                <a:latin typeface="Times New Roman"/>
                <a:cs typeface="Times New Roman"/>
              </a:rPr>
              <a:t>-order moments are found by taking the </a:t>
            </a:r>
            <a:r>
              <a:rPr lang="en-US" sz="2800" b="1" dirty="0">
                <a:latin typeface="Times New Roman"/>
                <a:cs typeface="Times New Roman"/>
              </a:rPr>
              <a:t>expectation value</a:t>
            </a:r>
            <a:r>
              <a:rPr lang="en-US" sz="2800" dirty="0">
                <a:latin typeface="Times New Roman"/>
                <a:cs typeface="Times New Roman"/>
              </a:rPr>
              <a:t> of an RV raised to the </a:t>
            </a:r>
            <a:r>
              <a:rPr lang="en-US" sz="2800" i="1" dirty="0" err="1">
                <a:latin typeface="Times New Roman"/>
                <a:cs typeface="Times New Roman"/>
              </a:rPr>
              <a:t>m</a:t>
            </a:r>
            <a:r>
              <a:rPr lang="en-US" sz="2800" baseline="30000" dirty="0" err="1">
                <a:latin typeface="Times New Roman"/>
                <a:cs typeface="Times New Roman"/>
              </a:rPr>
              <a:t>th</a:t>
            </a:r>
            <a:r>
              <a:rPr lang="en-US" sz="2800" dirty="0">
                <a:latin typeface="Times New Roman"/>
                <a:cs typeface="Times New Roman"/>
              </a:rPr>
              <a:t>-power: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4038600"/>
            <a:ext cx="502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759" t="1" r="48325" b="-10638"/>
          <a:stretch/>
        </p:blipFill>
        <p:spPr>
          <a:xfrm>
            <a:off x="3098800" y="3098800"/>
            <a:ext cx="3098800" cy="1320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r="17347"/>
          <a:stretch/>
        </p:blipFill>
        <p:spPr>
          <a:xfrm>
            <a:off x="2082800" y="2044700"/>
            <a:ext cx="4114800" cy="990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52472" t="-1" b="-3191"/>
          <a:stretch/>
        </p:blipFill>
        <p:spPr>
          <a:xfrm>
            <a:off x="3187700" y="4521200"/>
            <a:ext cx="3784600" cy="1231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045200" y="2781300"/>
            <a:ext cx="469900" cy="31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4300" y="2399268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Number of times outcome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occurs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4300" y="3643868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Total number of experiments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5715000" y="3967034"/>
            <a:ext cx="749300" cy="8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5153025" y="4264025"/>
            <a:ext cx="533400" cy="33083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31274" y="6159500"/>
            <a:ext cx="2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average value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19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2286000"/>
            <a:ext cx="4978400" cy="9906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4803775" y="2327275"/>
            <a:ext cx="533400" cy="24320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3771900"/>
            <a:ext cx="196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average value of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83400" y="29083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40998" y="32649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39688" y="44062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 for a parameter </a:t>
            </a:r>
            <a:r>
              <a:rPr lang="en-US" sz="2800" i="1" dirty="0">
                <a:latin typeface="Times New Roman"/>
                <a:cs typeface="Times New Roman"/>
              </a:rPr>
              <a:t>g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) on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5318640" y="4758809"/>
            <a:ext cx="278369" cy="32067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89584" y="6437868"/>
            <a:ext cx="29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average value of parameter </a:t>
            </a:r>
            <a:r>
              <a:rPr lang="en-US" i="1" dirty="0">
                <a:latin typeface="Times New Roman"/>
                <a:cs typeface="Times New Roman"/>
              </a:rPr>
              <a:t>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00" y="5296932"/>
            <a:ext cx="5092700" cy="9906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981200" y="2082800"/>
            <a:ext cx="5791200" cy="212193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79600" y="5168900"/>
            <a:ext cx="5589018" cy="165038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" y="2540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location descriptor</a:t>
            </a:r>
          </a:p>
        </p:txBody>
      </p:sp>
    </p:spTree>
    <p:extLst>
      <p:ext uri="{BB962C8B-B14F-4D97-AF65-F5344CB8AC3E}">
        <p14:creationId xmlns:p14="http://schemas.microsoft.com/office/powerpoint/2010/main" val="4347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  <p:bldP spid="19" grpId="0" animBg="1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AD64710-A606-734C-90D8-D0D30598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C11EA96-8F23-EC45-95CC-21A5ABFAC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9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Computing Discrete Moments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E5DF4-66FA-5E48-8CF2-CFD43BFCDC6F}"/>
              </a:ext>
            </a:extLst>
          </p:cNvPr>
          <p:cNvSpPr txBox="1"/>
          <p:nvPr/>
        </p:nvSpPr>
        <p:spPr>
          <a:xfrm>
            <a:off x="110484" y="3298516"/>
            <a:ext cx="8923032" cy="3293209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Some data: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x &lt;- c(27.5, 34.3, 30.1, 29.9, 23.0, 21.8, 25.9, 25.7, 31.2, 26.6,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30.4, 31.2, 29.4, 23.4, 27.3, 25.2, 21.5, 34.6, 20.3, 29.8,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30.1, 27.8, 24.1, 28.8, 29.7, 25.2, 34.1, 32.0, 20.8, 23.7)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E[X]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E[X^2]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mean(x^2)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E[sin(X)]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mean(sin(x))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9C9D1-8A1E-8F41-BB81-94468B792077}"/>
              </a:ext>
            </a:extLst>
          </p:cNvPr>
          <p:cNvSpPr/>
          <p:nvPr/>
        </p:nvSpPr>
        <p:spPr>
          <a:xfrm>
            <a:off x="1074850" y="1874075"/>
            <a:ext cx="7021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27.5, 34.3, 30.1, 29.9, 23.0, 21.8, 25.9, 25.7, 31.2, 26.6,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30.4, 31.2, 29.4, 23.4, 27.3, 25.2, 21.5, 34.6, 20.3, 29.8,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30.1, 27.8, 24.1, 28.8, 29.7, 25.2, 34.1, 32.0, 20.8, 23.7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D9B0C-4E5D-B545-9E9E-A877FC81162D}"/>
              </a:ext>
            </a:extLst>
          </p:cNvPr>
          <p:cNvSpPr/>
          <p:nvPr/>
        </p:nvSpPr>
        <p:spPr>
          <a:xfrm>
            <a:off x="567077" y="1289567"/>
            <a:ext cx="8204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discrete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[sin(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)] for the data below: 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A712FB-7643-984E-BBBC-63F50062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32" y="4464523"/>
            <a:ext cx="2396532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baseline="30000" dirty="0">
                <a:latin typeface="Times New Roman"/>
                <a:cs typeface="Times New Roman"/>
              </a:rPr>
              <a:t>nd</a:t>
            </a:r>
            <a:r>
              <a:rPr lang="en-US" sz="2800" dirty="0">
                <a:latin typeface="Times New Roman"/>
                <a:cs typeface="Times New Roman"/>
              </a:rPr>
              <a:t>-order moments: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2070100"/>
            <a:ext cx="4154488" cy="866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0700" y="2057400"/>
            <a:ext cx="245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Second order moment. Not that interesting…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8744" y="3052465"/>
            <a:ext cx="100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but…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54922"/>
          <a:stretch/>
        </p:blipFill>
        <p:spPr>
          <a:xfrm>
            <a:off x="560594" y="3822700"/>
            <a:ext cx="2641600" cy="4290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450850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Second order central moment.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45078" b="-31707"/>
          <a:stretch/>
        </p:blipFill>
        <p:spPr>
          <a:xfrm>
            <a:off x="3202194" y="3822700"/>
            <a:ext cx="3218449" cy="5650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06032" y="4425876"/>
            <a:ext cx="21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 can be shown that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200" y="3873500"/>
            <a:ext cx="1569656" cy="3871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56" y="5486400"/>
            <a:ext cx="7518400" cy="571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7800" y="6266934"/>
            <a:ext cx="301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Population standard deviation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4543" y="6197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spread descriptor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342" y="5232399"/>
            <a:ext cx="8387557" cy="158613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3" grpId="0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1E8E3C5-FBA6-264C-A2E2-143E6911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46FF6-C299-F24E-9F96-DB2FA7682ADF}"/>
              </a:ext>
            </a:extLst>
          </p:cNvPr>
          <p:cNvSpPr txBox="1"/>
          <p:nvPr/>
        </p:nvSpPr>
        <p:spPr>
          <a:xfrm>
            <a:off x="77827" y="2416776"/>
            <a:ext cx="7226487" cy="4185761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c(27.5, 34.3, 30.1, 29.9, 23.0, 21.8, 25.9, 25.7, 31.2, 26.6,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30.4, 31.2, 29.4, 23.4, 27.3, 25.2, 21.5, 34.6, 20.3, 29.8,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30.1, 27.8, 24.1, 28.8, 29.7, 25.2, 34.1, 32.0, 20.8, 23.7)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E[X^2] (We did this one already)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mean(x^2 - (mean(x))^2)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 is the same as E[X^2] - (E[X]^2)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mean(x^2 - (mean(x))^2)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mean(x^2) - (mean(x))^2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E[X^2] - (E[X]^2)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Note: E[X^2 - E[X]^2] is NOT quite the same as R's var(x)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 is the POPULATION variance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var(x) gives the SAMPLE variance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mean(x^2 - (mean(x))^2)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E[X^2 - E[X]^2] POPULATION variance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var(x)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variance</a:t>
            </a:r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60DEB-2A4B-E54B-B1A7-2659F003A158}"/>
              </a:ext>
            </a:extLst>
          </p:cNvPr>
          <p:cNvSpPr/>
          <p:nvPr/>
        </p:nvSpPr>
        <p:spPr>
          <a:xfrm>
            <a:off x="1617038" y="1395694"/>
            <a:ext cx="5870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27.5, 34.3, 30.1, 29.9, 23.0, 21.8, 25.9, 25.7, 31.2, 26.6,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30.4, 31.2, 29.4, 23.4, 27.3, 25.2, 21.5, 34.6, 20.3, 29.8,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30.1, 27.8, 24.1, 28.8, 29.7, 25.2, 34.1, 32.0, 20.8, 23.7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1642D-4AE8-C942-BF0E-9EFD69BC6F67}"/>
              </a:ext>
            </a:extLst>
          </p:cNvPr>
          <p:cNvSpPr/>
          <p:nvPr/>
        </p:nvSpPr>
        <p:spPr>
          <a:xfrm>
            <a:off x="402771" y="897676"/>
            <a:ext cx="83711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 discrete second order moment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for the data below: </a:t>
            </a:r>
            <a:endParaRPr lang="en-US" sz="20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63AC56E-EDBD-CF4E-ADA5-8650DDD1F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27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Computing Discrete Second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6DF76-CB5E-264C-8C20-BC9660C8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25" y="2972202"/>
            <a:ext cx="5196148" cy="32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Higher-order moments measure other distribution shape properties: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37687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3</a:t>
            </a:r>
            <a:r>
              <a:rPr lang="en-US" sz="2400" baseline="30000" dirty="0">
                <a:latin typeface="Times New Roman"/>
                <a:cs typeface="Times New Roman"/>
              </a:rPr>
              <a:t>rd</a:t>
            </a:r>
            <a:r>
              <a:rPr lang="en-US" sz="2400" dirty="0">
                <a:latin typeface="Times New Roman"/>
                <a:cs typeface="Times New Roman"/>
              </a:rPr>
              <a:t> order: “</a:t>
            </a:r>
            <a:r>
              <a:rPr lang="en-US" sz="2400" b="1" dirty="0" err="1">
                <a:latin typeface="Times New Roman"/>
                <a:cs typeface="Times New Roman"/>
              </a:rPr>
              <a:t>skewness</a:t>
            </a:r>
            <a:r>
              <a:rPr lang="en-US" sz="2400" dirty="0">
                <a:latin typeface="Times New Roman"/>
                <a:cs typeface="Times New Roman"/>
              </a:rPr>
              <a:t>”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4</a:t>
            </a:r>
            <a:r>
              <a:rPr lang="en-US" sz="2400" baseline="30000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 order: “</a:t>
            </a:r>
            <a:r>
              <a:rPr lang="en-US" sz="2400" b="1" dirty="0">
                <a:latin typeface="Times New Roman"/>
                <a:cs typeface="Times New Roman"/>
              </a:rPr>
              <a:t>kurtosis</a:t>
            </a:r>
            <a:r>
              <a:rPr lang="en-US" sz="2400" dirty="0">
                <a:latin typeface="Times New Roman"/>
                <a:cs typeface="Times New Roman"/>
              </a:rPr>
              <a:t>” (pointy-ness/flat-ness)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312" y="3962400"/>
            <a:ext cx="4572000" cy="289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80267" y="40279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leptokurtic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954864" y="5174405"/>
            <a:ext cx="1287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/>
                <a:cs typeface="Times New Roman"/>
              </a:rPr>
              <a:t>platykurtic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80267" y="4397325"/>
            <a:ext cx="595240" cy="434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73460" y="5543737"/>
            <a:ext cx="345122" cy="296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4572000" cy="2895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38876" y="344922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 skew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9472" y="464734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left skew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89481" y="467548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right skew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63999" y="3763333"/>
            <a:ext cx="7151" cy="323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99364" y="5016674"/>
            <a:ext cx="435650" cy="527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2013" y="5044820"/>
            <a:ext cx="508510" cy="527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9" grpId="0"/>
      <p:bldP spid="15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740</Words>
  <Application>Microsoft Macintosh PowerPoint</Application>
  <PresentationFormat>On-screen Show (4:3)</PresentationFormat>
  <Paragraphs>81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57</cp:revision>
  <dcterms:created xsi:type="dcterms:W3CDTF">2018-01-21T21:34:58Z</dcterms:created>
  <dcterms:modified xsi:type="dcterms:W3CDTF">2021-02-28T06:16:39Z</dcterms:modified>
</cp:coreProperties>
</file>