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40" r:id="rId16"/>
    <p:sldId id="341" r:id="rId17"/>
    <p:sldId id="342" r:id="rId18"/>
    <p:sldId id="343" r:id="rId19"/>
    <p:sldId id="333" r:id="rId20"/>
    <p:sldId id="34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7"/>
  </p:normalViewPr>
  <p:slideViewPr>
    <p:cSldViewPr snapToGrid="0" snapToObjects="1">
      <p:cViewPr varScale="1">
        <p:scale>
          <a:sx n="110" d="100"/>
          <a:sy n="110" d="100"/>
        </p:scale>
        <p:origin x="19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DABB-11FD-314F-85CD-661B56F84423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9CE58-398E-8D47-95BF-447F31F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D0DB6-DE9D-4435-B172-176C803F0473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3401"/>
            <a:ext cx="5032375" cy="4113213"/>
          </a:xfrm>
        </p:spPr>
        <p:txBody>
          <a:bodyPr lIns="91416" tIns="45709" rIns="91416" bIns="45709"/>
          <a:lstStyle/>
          <a:p>
            <a:r>
              <a:rPr lang="el-GR" b="1" dirty="0">
                <a:solidFill>
                  <a:srgbClr val="00FFFF"/>
                </a:solidFill>
                <a:cs typeface="Arial" charset="0"/>
              </a:rPr>
              <a:t>Figure 4.2</a:t>
            </a:r>
          </a:p>
          <a:p>
            <a:r>
              <a:rPr lang="el-GR" i="1" dirty="0">
                <a:solidFill>
                  <a:srgbClr val="00FFFF"/>
                </a:solidFill>
                <a:cs typeface="Arial" charset="0"/>
              </a:rPr>
              <a:t>P</a:t>
            </a:r>
            <a:r>
              <a:rPr lang="en-US" i="1" dirty="0">
                <a:solidFill>
                  <a:srgbClr val="00FFFF"/>
                </a:solidFill>
                <a:cs typeface="Arial" charset="0"/>
              </a:rPr>
              <a:t> </a:t>
            </a:r>
            <a:r>
              <a:rPr lang="el-GR" dirty="0">
                <a:solidFill>
                  <a:srgbClr val="00FFFF"/>
                </a:solidFill>
                <a:cs typeface="Arial" charset="0"/>
              </a:rPr>
              <a:t>(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a </a:t>
            </a:r>
            <a:r>
              <a:rPr lang="en-US" dirty="0">
                <a:solidFill>
                  <a:srgbClr val="00FFFF"/>
                </a:solidFill>
                <a:cs typeface="Arial" charset="0"/>
              </a:rPr>
              <a:t>≤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 X </a:t>
            </a:r>
            <a:r>
              <a:rPr lang="en-US" dirty="0">
                <a:solidFill>
                  <a:srgbClr val="00FFFF"/>
                </a:solidFill>
                <a:cs typeface="Arial" charset="0"/>
              </a:rPr>
              <a:t>≤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 b</a:t>
            </a:r>
            <a:r>
              <a:rPr lang="el-GR" dirty="0">
                <a:solidFill>
                  <a:srgbClr val="00FFFF"/>
                </a:solidFill>
                <a:cs typeface="Arial" charset="0"/>
              </a:rPr>
              <a:t>) </a:t>
            </a:r>
            <a:r>
              <a:rPr lang="en-US" dirty="0">
                <a:solidFill>
                  <a:srgbClr val="00FFFF"/>
                </a:solidFill>
                <a:cs typeface="Arial" charset="0"/>
              </a:rPr>
              <a:t>= </a:t>
            </a:r>
            <a:r>
              <a:rPr lang="el-GR" dirty="0">
                <a:solidFill>
                  <a:srgbClr val="00FFFF"/>
                </a:solidFill>
                <a:cs typeface="Arial" charset="0"/>
              </a:rPr>
              <a:t>the area under the density curve between 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a </a:t>
            </a:r>
            <a:r>
              <a:rPr lang="el-GR" dirty="0">
                <a:solidFill>
                  <a:srgbClr val="00FFFF"/>
                </a:solidFill>
                <a:cs typeface="Arial" charset="0"/>
              </a:rPr>
              <a:t>and </a:t>
            </a:r>
            <a:r>
              <a:rPr lang="el-GR" i="1" dirty="0">
                <a:solidFill>
                  <a:srgbClr val="00FFFF"/>
                </a:solidFill>
                <a:cs typeface="Arial" charset="0"/>
              </a:rPr>
              <a:t>b.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405B-904A-C54E-9EF3-A2D88CF2B1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9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3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0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4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3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5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819C-3215-9F47-92C7-183CBB1615B8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77C4-B58B-7140-8735-6F1B010E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1.png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150" y="297351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Important Probability Distributions 2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943100" y="1016273"/>
            <a:ext cx="5483835" cy="4471225"/>
            <a:chOff x="3544996" y="1632761"/>
            <a:chExt cx="2444458" cy="2338959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212"/>
            <a:stretch>
              <a:fillRect/>
            </a:stretch>
          </p:blipFill>
          <p:spPr bwMode="auto">
            <a:xfrm flipH="1">
              <a:off x="3544996" y="1632761"/>
              <a:ext cx="2444458" cy="2338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971" y="2230212"/>
              <a:ext cx="955848" cy="6136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03199084-F0E1-6243-9815-22452B64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8" y="5390674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“named” continuous probability distributions that come up all the time</a:t>
            </a:r>
          </a:p>
        </p:txBody>
      </p:sp>
    </p:spTree>
    <p:extLst>
      <p:ext uri="{BB962C8B-B14F-4D97-AF65-F5344CB8AC3E}">
        <p14:creationId xmlns:p14="http://schemas.microsoft.com/office/powerpoint/2010/main" val="120634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2410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Uniform Distribution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9488" y="1176071"/>
            <a:ext cx="395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Mean: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9488" y="2128619"/>
            <a:ext cx="395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Variance: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238" y="1024282"/>
            <a:ext cx="2218962" cy="7297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800" y="2006600"/>
            <a:ext cx="2552700" cy="732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0" y="2984500"/>
            <a:ext cx="4089400" cy="3379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200" y="2959100"/>
            <a:ext cx="4089400" cy="337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9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Normal PDF: The “bell cure”. Also called Gaussian dist.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" y="4991568"/>
            <a:ext cx="88164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800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Times New Roman"/>
                <a:cs typeface="Times New Roman"/>
              </a:rPr>
              <a:t> mean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>
                <a:latin typeface="Symbol" charset="2"/>
                <a:cs typeface="Symbol" charset="2"/>
              </a:rPr>
              <a:t>s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standard deviation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474283"/>
            <a:ext cx="8816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Parameters: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77495" y="2199841"/>
            <a:ext cx="4366205" cy="139425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F7BC7-DD88-D545-9ED7-F5B2CACD4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020" y="2414768"/>
            <a:ext cx="4022271" cy="96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9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2410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Distribution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488" y="1099871"/>
            <a:ext cx="395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Mean: </a:t>
            </a:r>
            <a:r>
              <a:rPr lang="en-US" sz="2400" dirty="0" err="1">
                <a:latin typeface="Symbol" charset="2"/>
                <a:cs typeface="Symbol" charset="2"/>
              </a:rPr>
              <a:t>m</a:t>
            </a:r>
            <a:r>
              <a:rPr lang="en-US" sz="2400" i="1" baseline="-25000" dirty="0" err="1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Symbol" charset="2"/>
                <a:cs typeface="Symbol" charset="2"/>
              </a:rPr>
              <a:t> = m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9488" y="1646019"/>
            <a:ext cx="395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Variance: </a:t>
            </a:r>
            <a:r>
              <a:rPr lang="en-US" sz="2400" dirty="0">
                <a:latin typeface="Symbol" charset="2"/>
                <a:cs typeface="Symbol" charset="2"/>
              </a:rPr>
              <a:t>s</a:t>
            </a:r>
            <a:r>
              <a:rPr lang="en-US" sz="2400" baseline="30000" dirty="0">
                <a:latin typeface="Symbol" charset="2"/>
                <a:cs typeface="Symbol" charset="2"/>
              </a:rPr>
              <a:t>2</a:t>
            </a:r>
            <a:r>
              <a:rPr lang="en-US" sz="2400" i="1" baseline="-25000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Symbol" charset="2"/>
                <a:cs typeface="Symbol" charset="2"/>
              </a:rPr>
              <a:t> = s</a:t>
            </a:r>
            <a:r>
              <a:rPr lang="en-US" sz="2400" baseline="30000" dirty="0">
                <a:latin typeface="Symbol" charset="2"/>
                <a:cs typeface="Symbol" charset="2"/>
              </a:rPr>
              <a:t>2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081196"/>
            <a:ext cx="4216400" cy="3484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" y="2902763"/>
            <a:ext cx="4432300" cy="36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7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08059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 Points of interest for the Normal distribution: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188" y="1683638"/>
            <a:ext cx="7948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 ~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Symbol" charset="2"/>
                <a:cs typeface="Symbol" charset="2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>
                <a:latin typeface="Symbol" charset="2"/>
                <a:cs typeface="Symbol" charset="2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) we can “standardize” (transform) to the z-scale: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2514635"/>
            <a:ext cx="1689100" cy="719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00" y="2692400"/>
            <a:ext cx="1854200" cy="3748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68800" y="3111500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Standard normal distribution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b="19328"/>
          <a:stretch/>
        </p:blipFill>
        <p:spPr>
          <a:xfrm>
            <a:off x="2442176" y="3759200"/>
            <a:ext cx="4000500" cy="24384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868244" y="4648200"/>
            <a:ext cx="1027306" cy="1304775"/>
            <a:chOff x="3868244" y="4724400"/>
            <a:chExt cx="1027306" cy="1304775"/>
          </a:xfrm>
        </p:grpSpPr>
        <p:cxnSp>
          <p:nvCxnSpPr>
            <p:cNvPr id="16" name="Straight Connector 15"/>
            <p:cNvCxnSpPr/>
            <p:nvPr/>
          </p:nvCxnSpPr>
          <p:spPr>
            <a:xfrm rot="5400000" flipH="1" flipV="1">
              <a:off x="3221338" y="5380681"/>
              <a:ext cx="1295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4247056" y="5379887"/>
              <a:ext cx="1295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959767" y="4724400"/>
              <a:ext cx="79037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~ 68%</a:t>
              </a:r>
            </a:p>
            <a:p>
              <a:pPr algn="ctr"/>
              <a:r>
                <a:rPr lang="en-US" dirty="0"/>
                <a:t>±</a:t>
              </a:r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n-US" dirty="0">
                  <a:latin typeface="Symbol" charset="2"/>
                  <a:cs typeface="Symbol" charset="2"/>
                </a:rPr>
                <a:t>s</a:t>
              </a:r>
            </a:p>
            <a:p>
              <a:pPr algn="ctr"/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52006" y="4995664"/>
            <a:ext cx="2059782" cy="965098"/>
            <a:chOff x="3352006" y="5071864"/>
            <a:chExt cx="2059782" cy="965098"/>
          </a:xfrm>
        </p:grpSpPr>
        <p:cxnSp>
          <p:nvCxnSpPr>
            <p:cNvPr id="21" name="Straight Connector 20"/>
            <p:cNvCxnSpPr/>
            <p:nvPr/>
          </p:nvCxnSpPr>
          <p:spPr>
            <a:xfrm rot="5400000" flipH="1" flipV="1">
              <a:off x="3200400" y="5875981"/>
              <a:ext cx="304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5258594" y="5883768"/>
              <a:ext cx="304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999814" y="5071864"/>
              <a:ext cx="79037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~ 95%</a:t>
              </a:r>
            </a:p>
            <a:p>
              <a:pPr algn="ctr"/>
              <a:r>
                <a:rPr lang="en-US" dirty="0"/>
                <a:t>±</a:t>
              </a:r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n-US" dirty="0">
                  <a:latin typeface="Symbol" charset="2"/>
                  <a:cs typeface="Symbol" charset="2"/>
                </a:rPr>
                <a:t>s</a:t>
              </a:r>
            </a:p>
            <a:p>
              <a:pPr algn="ctr"/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40522" y="5003457"/>
            <a:ext cx="3120240" cy="948724"/>
            <a:chOff x="2840522" y="5096819"/>
            <a:chExt cx="3120240" cy="948724"/>
          </a:xfrm>
        </p:grpSpPr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5116" y="5960762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5883768" y="5968549"/>
              <a:ext cx="152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995695" y="5096819"/>
              <a:ext cx="79037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endParaRPr lang="en-GB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~ 99%</a:t>
              </a:r>
            </a:p>
            <a:p>
              <a:pPr algn="ctr"/>
              <a:r>
                <a:rPr lang="en-US" dirty="0"/>
                <a:t>±</a:t>
              </a:r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n-US" dirty="0">
                  <a:latin typeface="Symbol" charset="2"/>
                  <a:cs typeface="Symbol" charset="2"/>
                </a:rPr>
                <a:t>s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6286535"/>
            <a:ext cx="1701800" cy="4374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088" y="3944727"/>
            <a:ext cx="2170112" cy="37105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9288" y="4426295"/>
            <a:ext cx="167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Handy equation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08201" y="2364941"/>
            <a:ext cx="1891614" cy="97515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5900" y="3685398"/>
            <a:ext cx="2636688" cy="114832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9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188" y="1341474"/>
            <a:ext cx="7921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dnorm</a:t>
            </a:r>
            <a:r>
              <a:rPr lang="en-US" dirty="0">
                <a:latin typeface="Times New Roman"/>
                <a:cs typeface="Times New Roman"/>
              </a:rPr>
              <a:t> “d-function” in R is the density (mass) of the distribution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pnorm</a:t>
            </a:r>
            <a:r>
              <a:rPr lang="en-US" dirty="0">
                <a:latin typeface="Times New Roman"/>
                <a:cs typeface="Times New Roman"/>
              </a:rPr>
              <a:t> “p-function” in R is the CDFs of the distribution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qnorm</a:t>
            </a:r>
            <a:r>
              <a:rPr lang="en-US" dirty="0">
                <a:latin typeface="Times New Roman"/>
                <a:cs typeface="Times New Roman"/>
              </a:rPr>
              <a:t> “q-function” in R give the </a:t>
            </a:r>
            <a:r>
              <a:rPr lang="en-US" dirty="0" err="1">
                <a:latin typeface="Times New Roman"/>
                <a:cs typeface="Times New Roman"/>
              </a:rPr>
              <a:t>quantiles</a:t>
            </a:r>
            <a:r>
              <a:rPr lang="en-US" dirty="0">
                <a:latin typeface="Times New Roman"/>
                <a:cs typeface="Times New Roman"/>
              </a:rPr>
              <a:t> of the distribution (x-values) for a given cumulative probability (p-value)</a:t>
            </a:r>
            <a:endParaRPr lang="en-US" b="1" dirty="0"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 err="1">
                <a:latin typeface="Courier"/>
                <a:cs typeface="Courier"/>
              </a:rPr>
              <a:t>rnorm</a:t>
            </a:r>
            <a:r>
              <a:rPr lang="en-US" dirty="0">
                <a:latin typeface="Times New Roman"/>
                <a:cs typeface="Times New Roman"/>
              </a:rPr>
              <a:t> “r-functions” in R gives a random sample from the distribution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6351" y="2835415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*</a:t>
            </a:r>
            <a:r>
              <a:rPr lang="en-US" b="1" u="sng" dirty="0">
                <a:latin typeface="Times New Roman"/>
                <a:cs typeface="Times New Roman"/>
              </a:rPr>
              <a:t>NOTE</a:t>
            </a:r>
            <a:r>
              <a:rPr lang="en-US" dirty="0">
                <a:latin typeface="Times New Roman"/>
                <a:cs typeface="Times New Roman"/>
              </a:rPr>
              <a:t>: “p-functions” and “q-functions” are inverses of each other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7534" y="1215271"/>
            <a:ext cx="7514429" cy="198947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R Commands for PDFs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068"/>
          <a:stretch/>
        </p:blipFill>
        <p:spPr>
          <a:xfrm>
            <a:off x="3930791" y="3355647"/>
            <a:ext cx="4593122" cy="348977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89017" y="3646702"/>
            <a:ext cx="38100" cy="2714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6414" y="63165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47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6006414" y="4149694"/>
            <a:ext cx="182603" cy="18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ChangeAspect="1"/>
          </p:cNvCxnSpPr>
          <p:nvPr/>
        </p:nvCxnSpPr>
        <p:spPr>
          <a:xfrm flipH="1" flipV="1">
            <a:off x="5857060" y="4654192"/>
            <a:ext cx="350787" cy="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ChangeAspect="1"/>
          </p:cNvCxnSpPr>
          <p:nvPr/>
        </p:nvCxnSpPr>
        <p:spPr>
          <a:xfrm flipH="1" flipV="1">
            <a:off x="5695132" y="5183839"/>
            <a:ext cx="527821" cy="545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ChangeAspect="1"/>
          </p:cNvCxnSpPr>
          <p:nvPr/>
        </p:nvCxnSpPr>
        <p:spPr>
          <a:xfrm flipH="1" flipV="1">
            <a:off x="5520633" y="5663188"/>
            <a:ext cx="669451" cy="691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ChangeAspect="1"/>
          </p:cNvCxnSpPr>
          <p:nvPr/>
        </p:nvCxnSpPr>
        <p:spPr>
          <a:xfrm flipH="1" flipV="1">
            <a:off x="5232719" y="6094261"/>
            <a:ext cx="253409" cy="26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ChangeAspect="1"/>
          </p:cNvCxnSpPr>
          <p:nvPr/>
        </p:nvCxnSpPr>
        <p:spPr>
          <a:xfrm flipH="1" flipV="1">
            <a:off x="4700306" y="6234840"/>
            <a:ext cx="118588" cy="122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82057" y="4665279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0.42</a:t>
            </a:r>
          </a:p>
        </p:txBody>
      </p:sp>
      <p:sp>
        <p:nvSpPr>
          <p:cNvPr id="23" name="Curved Down Arrow 22"/>
          <p:cNvSpPr/>
          <p:nvPr/>
        </p:nvSpPr>
        <p:spPr>
          <a:xfrm rot="1359534">
            <a:off x="4960319" y="4727521"/>
            <a:ext cx="1120627" cy="20059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022" y="4474648"/>
            <a:ext cx="3460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"/>
                <a:cs typeface="Courier"/>
              </a:rPr>
              <a:t>pnorm</a:t>
            </a:r>
            <a:r>
              <a:rPr lang="en-US" sz="1600" b="1" dirty="0">
                <a:latin typeface="Courier"/>
                <a:cs typeface="Courier"/>
              </a:rPr>
              <a:t>(q=</a:t>
            </a:r>
            <a:r>
              <a:rPr lang="en-US" sz="1600" dirty="0">
                <a:latin typeface="Times New Roman"/>
                <a:cs typeface="Times New Roman"/>
              </a:rPr>
              <a:t>47</a:t>
            </a:r>
            <a:r>
              <a:rPr lang="en-US" sz="1600" b="1" dirty="0">
                <a:latin typeface="Courier"/>
                <a:cs typeface="Courier"/>
              </a:rPr>
              <a:t>,mean=50,sd=10)</a:t>
            </a:r>
            <a:r>
              <a:rPr lang="en-US" sz="1600" dirty="0"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67662" y="444974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0.42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59" y="6345424"/>
            <a:ext cx="3493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Courier"/>
                <a:cs typeface="Courier"/>
              </a:rPr>
              <a:t>qnorm</a:t>
            </a:r>
            <a:r>
              <a:rPr lang="en-US" sz="1600" b="1" dirty="0">
                <a:latin typeface="Courier"/>
                <a:cs typeface="Courier"/>
              </a:rPr>
              <a:t>(p=</a:t>
            </a:r>
            <a:r>
              <a:rPr lang="en-US" sz="1600" dirty="0">
                <a:latin typeface="Times New Roman"/>
                <a:cs typeface="Times New Roman"/>
              </a:rPr>
              <a:t>0.42</a:t>
            </a:r>
            <a:r>
              <a:rPr lang="en-US" sz="1600" b="1" dirty="0">
                <a:latin typeface="Courier"/>
                <a:cs typeface="Courier"/>
              </a:rPr>
              <a:t>,mean=50,sd=10)</a:t>
            </a:r>
            <a:r>
              <a:rPr lang="en-US" sz="1600" dirty="0">
                <a:latin typeface="Times New Roman"/>
                <a:cs typeface="Times New Roman"/>
              </a:rPr>
              <a:t>=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82709" y="63205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47</a:t>
            </a:r>
          </a:p>
        </p:txBody>
      </p:sp>
      <p:sp>
        <p:nvSpPr>
          <p:cNvPr id="29" name="Up-Down Arrow 28"/>
          <p:cNvSpPr/>
          <p:nvPr/>
        </p:nvSpPr>
        <p:spPr>
          <a:xfrm>
            <a:off x="3473877" y="4819076"/>
            <a:ext cx="186771" cy="15423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89008" y="6065186"/>
            <a:ext cx="1505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“input quantity”</a:t>
            </a:r>
          </a:p>
        </p:txBody>
      </p:sp>
    </p:spTree>
    <p:extLst>
      <p:ext uri="{BB962C8B-B14F-4D97-AF65-F5344CB8AC3E}">
        <p14:creationId xmlns:p14="http://schemas.microsoft.com/office/powerpoint/2010/main" val="28685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3" grpId="0" animBg="1"/>
      <p:bldP spid="24" grpId="0"/>
      <p:bldP spid="26" grpId="0"/>
      <p:bldP spid="27" grpId="0"/>
      <p:bldP spid="28" grpId="0"/>
      <p:bldP spid="29" grpId="0" animBg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quantiles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/percentiles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4188" y="1345582"/>
            <a:ext cx="747393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sample of methamphetamine in blood certified reference material (CRM) is obtained as a standard for calibration of methodology in a </a:t>
            </a:r>
            <a:r>
              <a:rPr lang="en-US" sz="2400" dirty="0" err="1">
                <a:latin typeface="Times New Roman"/>
                <a:cs typeface="Times New Roman"/>
              </a:rPr>
              <a:t>tox</a:t>
            </a:r>
            <a:r>
              <a:rPr lang="en-US" sz="2400" dirty="0">
                <a:latin typeface="Times New Roman"/>
                <a:cs typeface="Times New Roman"/>
              </a:rPr>
              <a:t> lab.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888" y="4500884"/>
            <a:ext cx="7473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maximum concentration can we expect for 90% of the samples we may measure?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188" y="2804282"/>
            <a:ext cx="747393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concentration of the CRM is certified to follow a normal distribution with mean concentration of 50 </a:t>
            </a:r>
            <a:r>
              <a:rPr lang="en-US" sz="2400" dirty="0" err="1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/mL and standard deviation of 10 </a:t>
            </a:r>
            <a:r>
              <a:rPr lang="en-US" sz="2400" dirty="0" err="1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/</a:t>
            </a:r>
            <a:r>
              <a:rPr lang="en-US" sz="2400" dirty="0" err="1">
                <a:latin typeface="Times New Roman"/>
                <a:cs typeface="Times New Roman"/>
              </a:rPr>
              <a:t>mL.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75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quantiles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/percentiles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57188" y="1150426"/>
            <a:ext cx="845661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Another way to phrase: What measured sample concentration (</a:t>
            </a:r>
            <a:r>
              <a:rPr lang="en-US" sz="2400" dirty="0" err="1">
                <a:latin typeface="Times New Roman"/>
                <a:cs typeface="Times New Roman"/>
              </a:rPr>
              <a:t>quantile</a:t>
            </a:r>
            <a:r>
              <a:rPr lang="en-US" sz="2400" dirty="0">
                <a:latin typeface="Times New Roman"/>
                <a:cs typeface="Times New Roman"/>
              </a:rPr>
              <a:t>) should correspond to the 90</a:t>
            </a:r>
            <a:r>
              <a:rPr lang="en-US" sz="2400" baseline="30000" dirty="0">
                <a:latin typeface="Times New Roman"/>
                <a:cs typeface="Times New Roman"/>
              </a:rPr>
              <a:t>th</a:t>
            </a:r>
            <a:r>
              <a:rPr lang="en-US" sz="2400" dirty="0">
                <a:latin typeface="Times New Roman"/>
                <a:cs typeface="Times New Roman"/>
              </a:rPr>
              <a:t> percentile with respect to the CRM?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092774"/>
            <a:ext cx="5765800" cy="476522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803900" y="4699000"/>
            <a:ext cx="38100" cy="153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73040" y="6139934"/>
            <a:ext cx="32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?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650559" y="437583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0.9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795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quantiles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/percentiles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57188" y="1150426"/>
            <a:ext cx="845661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Another way to phrase: What measured sample concentration (</a:t>
            </a:r>
            <a:r>
              <a:rPr lang="en-US" sz="2400" dirty="0" err="1">
                <a:latin typeface="Times New Roman"/>
                <a:cs typeface="Times New Roman"/>
              </a:rPr>
              <a:t>quantile</a:t>
            </a:r>
            <a:r>
              <a:rPr lang="en-US" sz="2400" dirty="0">
                <a:latin typeface="Times New Roman"/>
                <a:cs typeface="Times New Roman"/>
              </a:rPr>
              <a:t>) should correspond to the 90</a:t>
            </a:r>
            <a:r>
              <a:rPr lang="en-US" sz="2400" baseline="30000" dirty="0">
                <a:latin typeface="Times New Roman"/>
                <a:cs typeface="Times New Roman"/>
              </a:rPr>
              <a:t>th</a:t>
            </a:r>
            <a:r>
              <a:rPr lang="en-US" sz="2400" dirty="0">
                <a:latin typeface="Times New Roman"/>
                <a:cs typeface="Times New Roman"/>
              </a:rPr>
              <a:t> percentile with respect to the CRM?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907" y="4794603"/>
            <a:ext cx="4240478" cy="5219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61397" y="2636732"/>
            <a:ext cx="5066985" cy="160043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Parameters: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mu    &lt;- 50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sigma &lt;- 10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Quantile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for the 90</a:t>
            </a:r>
            <a:r>
              <a:rPr lang="en-US" sz="1400" baseline="30000" dirty="0">
                <a:solidFill>
                  <a:srgbClr val="FFFF00"/>
                </a:solidFill>
                <a:latin typeface="Courier"/>
                <a:cs typeface="Courier"/>
              </a:rPr>
              <a:t>th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percentile: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qnorm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(0.9, mean=mu,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=sigma)</a:t>
            </a:r>
          </a:p>
        </p:txBody>
      </p:sp>
    </p:spTree>
    <p:extLst>
      <p:ext uri="{BB962C8B-B14F-4D97-AF65-F5344CB8AC3E}">
        <p14:creationId xmlns:p14="http://schemas.microsoft.com/office/powerpoint/2010/main" val="2860698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quantiles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/percentiles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57188" y="906694"/>
            <a:ext cx="8456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is the probability that the CRM’s concentration will be measured to be between 30 ng/mL and 70 ng/mL?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6362700"/>
            <a:ext cx="64008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0" y="1763347"/>
            <a:ext cx="3916233" cy="3236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606800" y="3972668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56200" y="3972668"/>
            <a:ext cx="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41714" y="3641436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30 </a:t>
            </a:r>
            <a:r>
              <a:rPr lang="en-US" dirty="0" err="1">
                <a:latin typeface="Times New Roman"/>
                <a:cs typeface="Times New Roman"/>
              </a:rPr>
              <a:t>ng</a:t>
            </a:r>
            <a:r>
              <a:rPr lang="en-US" dirty="0">
                <a:latin typeface="Times New Roman"/>
                <a:cs typeface="Times New Roman"/>
              </a:rPr>
              <a:t>/mL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15014" y="3628736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70 </a:t>
            </a:r>
            <a:r>
              <a:rPr lang="en-US" dirty="0" err="1">
                <a:latin typeface="Times New Roman"/>
                <a:cs typeface="Times New Roman"/>
              </a:rPr>
              <a:t>ng</a:t>
            </a:r>
            <a:r>
              <a:rPr lang="en-US" dirty="0">
                <a:latin typeface="Times New Roman"/>
                <a:cs typeface="Times New Roman"/>
              </a:rPr>
              <a:t>/mL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90416" y="3511003"/>
            <a:ext cx="2560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What would the code look like if we wanted </a:t>
            </a:r>
            <a:r>
              <a:rPr lang="en-US" dirty="0" err="1">
                <a:latin typeface="Times New Roman"/>
                <a:cs typeface="Times New Roman"/>
              </a:rPr>
              <a:t>Pr</a:t>
            </a:r>
            <a:r>
              <a:rPr lang="en-US" dirty="0">
                <a:latin typeface="Times New Roman"/>
                <a:cs typeface="Times New Roman"/>
              </a:rPr>
              <a:t>(X &gt; 70ng/mL)?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3749" y="4936823"/>
            <a:ext cx="5642409" cy="138499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The “measurands” (parameters):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mu    &lt;- 50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sigma &lt;- 10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(30 &lt; X &lt; 70):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(70, mean=mu,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 –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pnorm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(30, mean=mu,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=sigma)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5521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  Distributions We’ll Encounter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16778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Student-t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1" i="1" u="sng" dirty="0">
                <a:latin typeface="Times New Roman"/>
                <a:cs typeface="Times New Roman"/>
              </a:rPr>
              <a:t>Like</a:t>
            </a:r>
            <a:r>
              <a:rPr lang="en-US" sz="2400" dirty="0">
                <a:latin typeface="Times New Roman"/>
                <a:cs typeface="Times New Roman"/>
              </a:rPr>
              <a:t> a standard normal distribution but fatter tails.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0200" y="2320956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Times New Roman"/>
                <a:cs typeface="Times New Roman"/>
              </a:rPr>
              <a:t>: degrees of freedom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1917971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4996" y="1701856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pt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rt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00" y="3733182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Chi-squared 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Symbol" charset="2"/>
                <a:cs typeface="Symbol" charset="2"/>
              </a:rPr>
              <a:t>c</a:t>
            </a:r>
            <a:r>
              <a:rPr lang="en-US" sz="2400" baseline="30000" dirty="0">
                <a:latin typeface="Times New Roman"/>
                <a:cs typeface="Times New Roman"/>
              </a:rPr>
              <a:t>2</a:t>
            </a:r>
            <a:r>
              <a:rPr lang="en-US" sz="2400" dirty="0">
                <a:latin typeface="Times New Roman"/>
                <a:cs typeface="Times New Roman"/>
              </a:rPr>
              <a:t>): Handy especially for comparing raw set of counts. Also, it’s proportional to the likelihood of sample variance for IID data.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900" y="5512268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Times New Roman"/>
                <a:cs typeface="Times New Roman"/>
              </a:rPr>
              <a:t>: degrees of freedom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5100" y="5109283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27428" y="4559731"/>
            <a:ext cx="572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pchisq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rchisq</a:t>
            </a: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ADDD3-4CF9-2E45-A6F7-5E47A13AE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469" y="1638905"/>
            <a:ext cx="2288331" cy="178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68737-FA7D-954A-96C7-BC2D7077D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606" y="5132444"/>
            <a:ext cx="2103298" cy="16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9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 Density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193414"/>
            <a:ext cx="8686800" cy="18023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 we increase the number of “bins” in a histogram the “bars” get thinner and thinner</a:t>
            </a:r>
          </a:p>
          <a:p>
            <a:pPr marL="1077913" lvl="1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there are an infinite number of bins the bars get infinitesimally thin: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196" y="2919148"/>
            <a:ext cx="4323288" cy="37705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196" y="2922750"/>
            <a:ext cx="4323288" cy="37705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196" y="2909303"/>
            <a:ext cx="4334576" cy="37803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196" y="2928993"/>
            <a:ext cx="4323287" cy="37705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0142" y="2928993"/>
            <a:ext cx="4329630" cy="37760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0142" y="2938838"/>
            <a:ext cx="4318341" cy="37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  Distributions We’ll Encounter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: Handy especially for comparing outcomes in three or more experiments with different conditions.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0200" y="2680168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df1</a:t>
            </a:r>
            <a:r>
              <a:rPr lang="en-US" sz="2000" dirty="0">
                <a:latin typeface="Times New Roman"/>
                <a:cs typeface="Times New Roman"/>
              </a:rPr>
              <a:t>: degrees of freedom 1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df2</a:t>
            </a:r>
            <a:r>
              <a:rPr lang="en-US" sz="2000" dirty="0">
                <a:latin typeface="Times New Roman"/>
                <a:cs typeface="Times New Roman"/>
              </a:rPr>
              <a:t>: degrees of freedom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277183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2600" y="2040312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df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qf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pf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rf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9E806-5886-564E-BE21-22BCD76C5DA4}"/>
              </a:ext>
            </a:extLst>
          </p:cNvPr>
          <p:cNvSpPr/>
          <p:nvPr/>
        </p:nvSpPr>
        <p:spPr>
          <a:xfrm>
            <a:off x="152400" y="386182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Cauchy</a:t>
            </a:r>
            <a:r>
              <a:rPr lang="en-US" sz="2400" dirty="0">
                <a:latin typeface="Times New Roman"/>
                <a:cs typeface="Times New Roman"/>
              </a:rPr>
              <a:t> : A very fat-tailed distribution. Handy for expressing lots of uncertainty when modeling, while retaining formal properties of a proper probability distribution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A0DEA-B877-FF45-958E-465BCBDC967B}"/>
              </a:ext>
            </a:extLst>
          </p:cNvPr>
          <p:cNvSpPr/>
          <p:nvPr/>
        </p:nvSpPr>
        <p:spPr>
          <a:xfrm>
            <a:off x="484187" y="5699472"/>
            <a:ext cx="5106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location</a:t>
            </a:r>
            <a:r>
              <a:rPr lang="en-US" sz="2000" dirty="0">
                <a:latin typeface="Times New Roman"/>
                <a:cs typeface="Times New Roman"/>
              </a:rPr>
              <a:t>: peak location of the density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scale</a:t>
            </a:r>
            <a:r>
              <a:rPr lang="en-US" sz="2000" dirty="0">
                <a:latin typeface="Times New Roman"/>
                <a:cs typeface="Times New Roman"/>
              </a:rPr>
              <a:t>: “fat-ness” of the 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F62E7-32DF-664D-B025-9DBC946F63D9}"/>
              </a:ext>
            </a:extLst>
          </p:cNvPr>
          <p:cNvSpPr/>
          <p:nvPr/>
        </p:nvSpPr>
        <p:spPr>
          <a:xfrm>
            <a:off x="330200" y="5294461"/>
            <a:ext cx="2882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Parameters: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3D9FA-E4DC-7245-82DE-684FA1413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160" y="1847240"/>
            <a:ext cx="2201640" cy="1719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FA067-6800-3A4D-BB74-A40CC8BD5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185" y="4926737"/>
            <a:ext cx="2309590" cy="18039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7168F8-BD68-5A4A-85E1-8AA6E35F998B}"/>
              </a:ext>
            </a:extLst>
          </p:cNvPr>
          <p:cNvSpPr txBox="1"/>
          <p:nvPr/>
        </p:nvSpPr>
        <p:spPr>
          <a:xfrm>
            <a:off x="1577853" y="5011481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dcauchy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qcauchy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pcauchy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rcauchy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3719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 Density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193414"/>
            <a:ext cx="8686800" cy="9630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Technical definition:</a:t>
            </a:r>
          </a:p>
          <a:p>
            <a:pPr marL="1077913" lvl="1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random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variate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if: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620" y="2328448"/>
            <a:ext cx="3805499" cy="771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278" y="4603421"/>
            <a:ext cx="2376118" cy="902428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2939142" y="2159064"/>
            <a:ext cx="687867" cy="20586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5085372" y="2876649"/>
            <a:ext cx="687867" cy="62347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3412" y="3479989"/>
            <a:ext cx="419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probability that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 lies between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5860" y="3486859"/>
            <a:ext cx="403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): </a:t>
            </a:r>
            <a:r>
              <a:rPr lang="en-US" b="1" dirty="0">
                <a:latin typeface="Times New Roman"/>
                <a:cs typeface="Times New Roman"/>
              </a:rPr>
              <a:t>probability density function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 err="1">
                <a:latin typeface="Times New Roman"/>
                <a:cs typeface="Times New Roman"/>
              </a:rPr>
              <a:t>pdf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5914" y="4234089"/>
            <a:ext cx="70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Note: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37965" y="6212203"/>
            <a:ext cx="44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“All space” for us is usually 0 to ∞ or -∞ to ∞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20465" y="473733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Proper </a:t>
            </a:r>
            <a:r>
              <a:rPr lang="en-US" dirty="0" err="1">
                <a:latin typeface="Times New Roman"/>
                <a:cs typeface="Times New Roman"/>
              </a:rPr>
              <a:t>pdfs</a:t>
            </a:r>
            <a:r>
              <a:rPr lang="en-US" dirty="0">
                <a:latin typeface="Times New Roman"/>
                <a:cs typeface="Times New Roman"/>
              </a:rPr>
              <a:t> should be </a:t>
            </a:r>
            <a:r>
              <a:rPr lang="en-US" b="1" dirty="0">
                <a:latin typeface="Times New Roman"/>
                <a:cs typeface="Times New Roman"/>
              </a:rPr>
              <a:t>normalized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51662" y="5750261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“All space” for an </a:t>
            </a:r>
            <a:r>
              <a:rPr lang="en-US" dirty="0" err="1">
                <a:latin typeface="Times New Roman"/>
                <a:cs typeface="Times New Roman"/>
              </a:rPr>
              <a:t>r.v</a:t>
            </a:r>
            <a:r>
              <a:rPr lang="en-US" dirty="0">
                <a:latin typeface="Times New Roman"/>
                <a:cs typeface="Times New Roman"/>
              </a:rPr>
              <a:t>. is it’s </a:t>
            </a:r>
            <a:r>
              <a:rPr lang="en-US" i="1" u="sng" dirty="0">
                <a:latin typeface="Times New Roman"/>
                <a:cs typeface="Times New Roman"/>
              </a:rPr>
              <a:t>domain</a:t>
            </a:r>
            <a:r>
              <a:rPr lang="en-US" dirty="0">
                <a:latin typeface="Times New Roman"/>
                <a:cs typeface="Times New Roman"/>
              </a:rPr>
              <a:t>. Also called its </a:t>
            </a:r>
            <a:r>
              <a:rPr lang="en-US" b="1" dirty="0">
                <a:latin typeface="Times New Roman"/>
                <a:cs typeface="Times New Roman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15050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8" grpId="0"/>
      <p:bldP spid="22" grpId="0"/>
      <p:bldP spid="9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 Density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193414"/>
            <a:ext cx="8686800" cy="9630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Technical definition:</a:t>
            </a:r>
          </a:p>
          <a:p>
            <a:pPr marL="1077913" lvl="1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random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variate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if: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620" y="2328448"/>
            <a:ext cx="3805499" cy="77127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2939142" y="2159064"/>
            <a:ext cx="687867" cy="20586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5085372" y="2876649"/>
            <a:ext cx="687867" cy="62347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3412" y="3479989"/>
            <a:ext cx="419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probability that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 lies between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5860" y="3486859"/>
            <a:ext cx="403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): </a:t>
            </a:r>
            <a:r>
              <a:rPr lang="en-US" b="1" dirty="0">
                <a:latin typeface="Times New Roman"/>
                <a:cs typeface="Times New Roman"/>
              </a:rPr>
              <a:t>probability density function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 err="1">
                <a:latin typeface="Times New Roman"/>
                <a:cs typeface="Times New Roman"/>
              </a:rPr>
              <a:t>pdf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821" y="4194399"/>
            <a:ext cx="113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Note also: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20465" y="4737333"/>
            <a:ext cx="461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probability of obtaining a particular </a:t>
            </a:r>
            <a:r>
              <a:rPr lang="en-US" dirty="0" err="1">
                <a:latin typeface="Times New Roman"/>
                <a:cs typeface="Times New Roman"/>
              </a:rPr>
              <a:t>r.v</a:t>
            </a:r>
            <a:r>
              <a:rPr lang="en-US" dirty="0">
                <a:latin typeface="Times New Roman"/>
                <a:cs typeface="Times New Roman"/>
              </a:rPr>
              <a:t>. is 0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63151"/>
          <a:stretch/>
        </p:blipFill>
        <p:spPr>
          <a:xfrm>
            <a:off x="884815" y="4629237"/>
            <a:ext cx="1258155" cy="6268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36849"/>
          <a:stretch/>
        </p:blipFill>
        <p:spPr>
          <a:xfrm>
            <a:off x="2142970" y="4629237"/>
            <a:ext cx="2156194" cy="6268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3505" y="5530066"/>
            <a:ext cx="12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) ≥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74696" y="5609169"/>
            <a:ext cx="419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dirty="0" err="1">
                <a:latin typeface="Times New Roman"/>
                <a:cs typeface="Times New Roman"/>
              </a:rPr>
              <a:t>pdf</a:t>
            </a:r>
            <a:r>
              <a:rPr lang="en-US" dirty="0">
                <a:latin typeface="Times New Roman"/>
                <a:cs typeface="Times New Roman"/>
              </a:rPr>
              <a:t> is always greater than or equal to 0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014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04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1846285"/>
            <a:ext cx="894080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 Density Function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550624"/>
            <a:ext cx="8686800" cy="9630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Graphically: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595" y="1914388"/>
            <a:ext cx="3805499" cy="771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18" y="3228077"/>
            <a:ext cx="80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83136" y="3751297"/>
            <a:ext cx="417578" cy="349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34604" y="2407830"/>
            <a:ext cx="1362506" cy="144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84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66907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b="1" dirty="0">
                <a:latin typeface="Times New Roman"/>
                <a:cs typeface="Times New Roman"/>
              </a:rPr>
              <a:t>Moments</a:t>
            </a:r>
            <a:r>
              <a:rPr lang="en-US" sz="3200" dirty="0">
                <a:latin typeface="Times New Roman"/>
                <a:cs typeface="Times New Roman"/>
              </a:rPr>
              <a:t> are numerical values that control a PDF’s location and shape properties.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271718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i="1" dirty="0" err="1">
                <a:latin typeface="Times New Roman"/>
                <a:cs typeface="Times New Roman"/>
              </a:rPr>
              <a:t>m</a:t>
            </a:r>
            <a:r>
              <a:rPr lang="en-US" sz="3200" baseline="30000" dirty="0" err="1">
                <a:latin typeface="Times New Roman"/>
                <a:cs typeface="Times New Roman"/>
              </a:rPr>
              <a:t>th</a:t>
            </a:r>
            <a:r>
              <a:rPr lang="en-US" sz="3200" dirty="0">
                <a:latin typeface="Times New Roman"/>
                <a:cs typeface="Times New Roman"/>
              </a:rPr>
              <a:t>-order moments are found by taking the </a:t>
            </a:r>
            <a:r>
              <a:rPr lang="en-US" sz="3200" b="1" dirty="0">
                <a:latin typeface="Times New Roman"/>
                <a:cs typeface="Times New Roman"/>
              </a:rPr>
              <a:t>expectation value</a:t>
            </a:r>
            <a:r>
              <a:rPr lang="en-US" sz="3200" dirty="0">
                <a:latin typeface="Times New Roman"/>
                <a:cs typeface="Times New Roman"/>
              </a:rPr>
              <a:t> or average-value of an RV raised to the </a:t>
            </a:r>
            <a:r>
              <a:rPr lang="en-US" sz="3200" i="1" dirty="0" err="1">
                <a:latin typeface="Times New Roman"/>
                <a:cs typeface="Times New Roman"/>
              </a:rPr>
              <a:t>m</a:t>
            </a:r>
            <a:r>
              <a:rPr lang="en-US" sz="3200" baseline="30000" dirty="0" err="1">
                <a:latin typeface="Times New Roman"/>
                <a:cs typeface="Times New Roman"/>
              </a:rPr>
              <a:t>th</a:t>
            </a:r>
            <a:r>
              <a:rPr lang="en-US" sz="3200" dirty="0">
                <a:latin typeface="Times New Roman"/>
                <a:cs typeface="Times New Roman"/>
              </a:rPr>
              <a:t>-power: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750" y="5900131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Most of the time we only care about first-order and second-order-central moments.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103" y="4602850"/>
            <a:ext cx="3310589" cy="96986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70030" y="5925280"/>
            <a:ext cx="8709136" cy="85255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785707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1</a:t>
            </a:r>
            <a:r>
              <a:rPr lang="en-US" sz="2800" baseline="30000" dirty="0">
                <a:latin typeface="Times New Roman"/>
                <a:cs typeface="Times New Roman"/>
              </a:rPr>
              <a:t>st</a:t>
            </a:r>
            <a:r>
              <a:rPr lang="en-US" sz="2800" dirty="0">
                <a:latin typeface="Times New Roman"/>
                <a:cs typeface="Times New Roman"/>
              </a:rPr>
              <a:t>-order moment for </a:t>
            </a:r>
            <a:r>
              <a:rPr lang="en-US" sz="2800" i="1" dirty="0">
                <a:latin typeface="Times New Roman"/>
                <a:cs typeface="Times New Roman"/>
              </a:rPr>
              <a:t>X,</a:t>
            </a:r>
            <a:r>
              <a:rPr lang="en-US" sz="2800" dirty="0">
                <a:latin typeface="Times New Roman"/>
                <a:cs typeface="Times New Roman"/>
              </a:rPr>
              <a:t> i.e. the </a:t>
            </a:r>
            <a:r>
              <a:rPr lang="en-US" sz="2800" b="1" dirty="0">
                <a:latin typeface="Times New Roman"/>
                <a:cs typeface="Times New Roman"/>
              </a:rPr>
              <a:t>expectation value of X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883400" y="3348425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40998" y="37050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81200" y="2522925"/>
            <a:ext cx="5791200" cy="1551464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" y="298012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location descriptor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676" y="2639650"/>
            <a:ext cx="4699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3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Moments and Expectation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23974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Important 2</a:t>
            </a:r>
            <a:r>
              <a:rPr lang="en-US" sz="2800" baseline="30000" dirty="0">
                <a:latin typeface="Times New Roman"/>
                <a:cs typeface="Times New Roman"/>
              </a:rPr>
              <a:t>nd</a:t>
            </a:r>
            <a:r>
              <a:rPr lang="en-US" sz="2800" dirty="0">
                <a:latin typeface="Times New Roman"/>
                <a:cs typeface="Times New Roman"/>
              </a:rPr>
              <a:t>-order moments: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54922"/>
          <a:stretch/>
        </p:blipFill>
        <p:spPr>
          <a:xfrm>
            <a:off x="560594" y="2301250"/>
            <a:ext cx="2641600" cy="4290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400" y="2987050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Second order central moment.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45078" b="-31707"/>
          <a:stretch/>
        </p:blipFill>
        <p:spPr>
          <a:xfrm>
            <a:off x="3202194" y="2301250"/>
            <a:ext cx="3218449" cy="5650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06032" y="2904426"/>
            <a:ext cx="213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It can be shown that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200" y="2352050"/>
            <a:ext cx="1569656" cy="3871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244" y="4520610"/>
            <a:ext cx="7518400" cy="571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5588" y="5301144"/>
            <a:ext cx="301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Population standard deviation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52331" y="523181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spread descriptor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1130" y="4266609"/>
            <a:ext cx="8387557" cy="158613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/>
      <p:bldP spid="26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Uniform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34558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Uniform PDF: Same “likelihood” for all 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2400" y="4991568"/>
            <a:ext cx="88164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800" i="1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 left bound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i="1" dirty="0">
                <a:latin typeface="Times New Roman"/>
                <a:cs typeface="Times New Roman"/>
              </a:rPr>
              <a:t>b </a:t>
            </a:r>
            <a:r>
              <a:rPr lang="en-US" sz="2800" dirty="0">
                <a:latin typeface="Times New Roman"/>
                <a:cs typeface="Times New Roman"/>
              </a:rPr>
              <a:t>right bound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474283"/>
            <a:ext cx="8816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Parameters: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0" y="2489200"/>
            <a:ext cx="2527300" cy="939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01395" y="2263341"/>
            <a:ext cx="3045405" cy="139425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3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986</Words>
  <Application>Microsoft Macintosh PowerPoint</Application>
  <PresentationFormat>On-screen Show (4:3)</PresentationFormat>
  <Paragraphs>143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</vt:lpstr>
      <vt:lpstr>Symbol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57</cp:revision>
  <dcterms:created xsi:type="dcterms:W3CDTF">2018-01-21T21:34:58Z</dcterms:created>
  <dcterms:modified xsi:type="dcterms:W3CDTF">2021-02-28T06:17:11Z</dcterms:modified>
</cp:coreProperties>
</file>