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5" r:id="rId4"/>
    <p:sldId id="276" r:id="rId5"/>
    <p:sldId id="277" r:id="rId6"/>
    <p:sldId id="285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/>
    <p:restoredTop sz="94798"/>
  </p:normalViewPr>
  <p:slideViewPr>
    <p:cSldViewPr snapToGrid="0" snapToObjects="1">
      <p:cViewPr varScale="1">
        <p:scale>
          <a:sx n="109" d="100"/>
          <a:sy n="109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A440-BF71-7B43-9E1A-0CDA310B9DD8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B66B-B4F6-EE4C-A313-76106909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6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F928-0FCA-1841-9EF3-152891DB8F3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6.tiff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Macintosh%20HD:Users:npetraco:latex:papers:gas:Mva:Data_CSV:00-0330_Rep3.csv!00-0330_Rep3.csv!R26C1:R44C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2C62510-190F-5649-827B-BEF447B0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4644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What is Statistics??</a:t>
            </a:r>
          </a:p>
        </p:txBody>
      </p:sp>
    </p:spTree>
    <p:extLst>
      <p:ext uri="{BB962C8B-B14F-4D97-AF65-F5344CB8AC3E}">
        <p14:creationId xmlns:p14="http://schemas.microsoft.com/office/powerpoint/2010/main" val="1178992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5" y="746125"/>
            <a:ext cx="8760987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Study of relationships in data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Descriptive Statistics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techniques to summarize data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E.g. mean, median, mode, range, standard deviation, stem and leaf plots, histograms, box and whiskers plots, etc.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Inferential Statistics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techniques to draw conclusions from a given data set taking into account  inherent randomness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E.g. confidence intervals, hypothesis testing, Bayes’  theorem, forecasting, etc.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68648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What is Statistics??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B16F45-B29C-C949-B890-86F299EE3930}"/>
              </a:ext>
            </a:extLst>
          </p:cNvPr>
          <p:cNvCxnSpPr/>
          <p:nvPr/>
        </p:nvCxnSpPr>
        <p:spPr>
          <a:xfrm>
            <a:off x="1099457" y="2547257"/>
            <a:ext cx="320040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38501F-5217-0343-B212-ED06CEBC02B0}"/>
              </a:ext>
            </a:extLst>
          </p:cNvPr>
          <p:cNvCxnSpPr/>
          <p:nvPr/>
        </p:nvCxnSpPr>
        <p:spPr>
          <a:xfrm>
            <a:off x="1099457" y="4419599"/>
            <a:ext cx="320040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092192"/>
            <a:ext cx="8686800" cy="243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Random variables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- All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measurements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have an associated “randomness” component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Randomness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–patternless, unstructured, typical, total ignorance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Chaitin, Claude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21924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3805978"/>
            <a:ext cx="8686800" cy="14478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Any experiment/observation recorded is 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random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variate</a:t>
            </a:r>
            <a:endParaRPr lang="en-GB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1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T.I.C. of Gasoline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12" descr="tic1_zoom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436914"/>
            <a:ext cx="6400800" cy="54210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rot="5400000">
            <a:off x="1728785" y="4267200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956591" y="2285206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480465" y="3428206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952088" y="5214147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133058" y="3047206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180680" y="4862511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309265" y="4662489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523584" y="4876800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871243" y="1752600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452265" y="4962526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061865" y="5671347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124578" y="5272089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196015" y="5638006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262689" y="5262563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819101" y="5104606"/>
            <a:ext cx="9151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2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GC-MS instrument output for a gasoline 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Observations from the T.I.C.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600200" y="1701209"/>
          <a:ext cx="6096000" cy="4394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Microsoft Excel 97 - 2004 Worksheet" r:id="rId4" imgW="4368800" imgH="3149600" progId="Excel.Sheet.8">
                  <p:link updateAutomatic="1"/>
                </p:oleObj>
              </mc:Choice>
              <mc:Fallback>
                <p:oleObj name="Microsoft Excel 97 - 2004 Worksheet" r:id="rId4" imgW="4368800" imgH="3149600" progId="Excel.Sheet.8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01209"/>
                        <a:ext cx="6096000" cy="4394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324600" y="1905000"/>
            <a:ext cx="1600200" cy="4419600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4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675161"/>
            <a:ext cx="8686800" cy="3346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Almost all of statistics is based on a sample drawn from a population.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The totality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observations that might occur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as a result of an experiment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Why not measure the whole population?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impossible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Likely wasteful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Population and Sample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1773"/>
          <a:stretch/>
        </p:blipFill>
        <p:spPr>
          <a:xfrm>
            <a:off x="5604934" y="3205337"/>
            <a:ext cx="2937933" cy="2205567"/>
          </a:xfrm>
          <a:prstGeom prst="rect">
            <a:avLst/>
          </a:prstGeom>
        </p:spPr>
      </p:pic>
      <p:sp>
        <p:nvSpPr>
          <p:cNvPr id="3" name="Left-Right Arrow 2"/>
          <p:cNvSpPr/>
          <p:nvPr/>
        </p:nvSpPr>
        <p:spPr>
          <a:xfrm>
            <a:off x="4318000" y="3626555"/>
            <a:ext cx="1651000" cy="39511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4075911"/>
            <a:ext cx="5063067" cy="21047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Population should be relevant.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Part logic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Part guess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Part philosophy….</a:t>
            </a:r>
          </a:p>
        </p:txBody>
      </p:sp>
    </p:spTree>
    <p:extLst>
      <p:ext uri="{BB962C8B-B14F-4D97-AF65-F5344CB8AC3E}">
        <p14:creationId xmlns:p14="http://schemas.microsoft.com/office/powerpoint/2010/main" val="25458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Sampling: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 a few observations that are made from a population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Draw members out of as population with some given probability</a:t>
            </a: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Random sample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if all observations have an equal chance of being made and no observation affects any other</a:t>
            </a:r>
          </a:p>
          <a:p>
            <a:pPr marL="2716213" lvl="5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Also called independent and identically distributed random sample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I.I.D.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Want a random sample to be representative of the population</a:t>
            </a:r>
          </a:p>
          <a:p>
            <a:pPr marL="2259013" lvl="4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Biased sample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not the case*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Population and Sample</a:t>
            </a:r>
          </a:p>
        </p:txBody>
      </p:sp>
    </p:spTree>
    <p:extLst>
      <p:ext uri="{BB962C8B-B14F-4D97-AF65-F5344CB8AC3E}">
        <p14:creationId xmlns:p14="http://schemas.microsoft.com/office/powerpoint/2010/main" val="8685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524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Sample Representations: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1775" y="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Data and Sampling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3400" y="1752600"/>
            <a:ext cx="3352800" cy="2286000"/>
          </a:xfrm>
          <a:prstGeom prst="ellipse">
            <a:avLst/>
          </a:prstGeom>
          <a:solidFill>
            <a:schemeClr val="accent2">
              <a:alpha val="9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438400" y="2590800"/>
            <a:ext cx="1219200" cy="1066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2156732"/>
            <a:ext cx="1739579" cy="510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Population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51621" y="1676400"/>
            <a:ext cx="2313454" cy="928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Representative</a:t>
            </a:r>
          </a:p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3581400"/>
            <a:ext cx="1447800" cy="92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Biased Samples</a:t>
            </a:r>
          </a:p>
        </p:txBody>
      </p:sp>
      <p:cxnSp>
        <p:nvCxnSpPr>
          <p:cNvPr id="20" name="Shape 19"/>
          <p:cNvCxnSpPr>
            <a:endCxn id="15" idx="1"/>
          </p:cNvCxnSpPr>
          <p:nvPr/>
        </p:nvCxnSpPr>
        <p:spPr bwMode="auto">
          <a:xfrm rot="5400000" flipH="1" flipV="1">
            <a:off x="3134161" y="2206741"/>
            <a:ext cx="983698" cy="851221"/>
          </a:xfrm>
          <a:prstGeom prst="bentConnector2">
            <a:avLst/>
          </a:prstGeom>
          <a:solidFill>
            <a:srgbClr val="00B8FF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791200" y="4419600"/>
            <a:ext cx="3276600" cy="2209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0" y="4724400"/>
            <a:ext cx="1739579" cy="510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Population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334000" y="5410200"/>
            <a:ext cx="1066800" cy="1219200"/>
          </a:xfrm>
          <a:prstGeom prst="rect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791200" y="5410200"/>
            <a:ext cx="609600" cy="1219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1237" y="5811985"/>
            <a:ext cx="877163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09600" y="4343400"/>
            <a:ext cx="3352800" cy="2286000"/>
          </a:xfrm>
          <a:prstGeom prst="ellipse">
            <a:avLst/>
          </a:prstGeom>
          <a:gradFill flip="none" rotWithShape="1">
            <a:gsLst>
              <a:gs pos="93000">
                <a:schemeClr val="accent1">
                  <a:tint val="66000"/>
                  <a:satMod val="160000"/>
                </a:schemeClr>
              </a:gs>
              <a:gs pos="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4314" y="5020619"/>
            <a:ext cx="12192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60821" y="4595132"/>
            <a:ext cx="1739579" cy="510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Population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7506" y="5227094"/>
            <a:ext cx="877163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</a:p>
        </p:txBody>
      </p:sp>
      <p:cxnSp>
        <p:nvCxnSpPr>
          <p:cNvPr id="35" name="Curved Connector 34"/>
          <p:cNvCxnSpPr/>
          <p:nvPr/>
        </p:nvCxnSpPr>
        <p:spPr bwMode="auto">
          <a:xfrm rot="5400000" flipH="1" flipV="1">
            <a:off x="2438686" y="3557101"/>
            <a:ext cx="1226464" cy="3011334"/>
          </a:xfrm>
          <a:prstGeom prst="curvedConnector3">
            <a:avLst>
              <a:gd name="adj1" fmla="val -28648"/>
            </a:avLst>
          </a:prstGeom>
          <a:solidFill>
            <a:srgbClr val="00B8FF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urved Connector 36"/>
          <p:cNvCxnSpPr>
            <a:stCxn id="28" idx="0"/>
          </p:cNvCxnSpPr>
          <p:nvPr/>
        </p:nvCxnSpPr>
        <p:spPr bwMode="auto">
          <a:xfrm rot="16200000" flipV="1">
            <a:off x="4647118" y="4649283"/>
            <a:ext cx="1392385" cy="933019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32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5" grpId="0"/>
      <p:bldP spid="17" grpId="0"/>
      <p:bldP spid="21" grpId="0" animBg="1"/>
      <p:bldP spid="22" grpId="0"/>
      <p:bldP spid="23" grpId="0" animBg="1"/>
      <p:bldP spid="24" grpId="0" animBg="1"/>
      <p:bldP spid="28" grpId="0"/>
      <p:bldP spid="29" grpId="0" animBg="1"/>
      <p:bldP spid="30" grpId="0" animBg="1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1969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Parameter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any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of the </a:t>
            </a:r>
            <a:r>
              <a:rPr lang="en-GB" sz="3200" u="sng" dirty="0">
                <a:solidFill>
                  <a:srgbClr val="000000"/>
                </a:solidFill>
                <a:latin typeface="Times New Roman" pitchFamily="18" charset="0"/>
              </a:rPr>
              <a:t>population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Statistic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any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of a </a:t>
            </a:r>
            <a:r>
              <a:rPr lang="en-GB" sz="3200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from the population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Parameters and Statistics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2672630"/>
            <a:ext cx="8686800" cy="19699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Statistics are used to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estimate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population parameters (strictly under type A analysis)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Statistics can be biased or unbiased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177" y="4238975"/>
            <a:ext cx="8686800" cy="23085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may construct distributions for statistics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Populations have distributions for observations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Samples have distributions for observations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92193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350</Words>
  <Application>Microsoft Macintosh PowerPoint</Application>
  <PresentationFormat>On-screen Show (4:3)</PresentationFormat>
  <Paragraphs>66</Paragraphs>
  <Slides>9</Slides>
  <Notes>3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Macintosh%20HD:Users:npetraco:latex:papers:gas:Mva:Data_CSV:00-0330_Rep3.csv!00-0330_Rep3.csv!R26C1:R44C4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40</cp:revision>
  <dcterms:created xsi:type="dcterms:W3CDTF">2015-01-28T12:06:18Z</dcterms:created>
  <dcterms:modified xsi:type="dcterms:W3CDTF">2021-01-20T21:49:02Z</dcterms:modified>
</cp:coreProperties>
</file>