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46" r:id="rId3"/>
    <p:sldId id="348" r:id="rId4"/>
    <p:sldId id="349" r:id="rId5"/>
    <p:sldId id="350" r:id="rId6"/>
    <p:sldId id="351" r:id="rId7"/>
    <p:sldId id="355" r:id="rId8"/>
    <p:sldId id="352" r:id="rId9"/>
    <p:sldId id="280" r:id="rId10"/>
    <p:sldId id="257" r:id="rId11"/>
    <p:sldId id="353" r:id="rId12"/>
    <p:sldId id="354" r:id="rId13"/>
    <p:sldId id="26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5"/>
  </p:normalViewPr>
  <p:slideViewPr>
    <p:cSldViewPr snapToGrid="0">
      <p:cViewPr varScale="1">
        <p:scale>
          <a:sx n="112" d="100"/>
          <a:sy n="112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D9B6-A60B-B642-BC76-F09FBCA75D7D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0CC0-95D1-E249-A43A-C0F6CFF9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BB66B-B4F6-EE4C-A313-76106909E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7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6300D-F203-A841-B2C7-F4113AE25DF9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0997-1A07-C44B-9A27-E5C4742F4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petraco/bayescourse/blob/master/Notes_scripts_bank/plots.R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petraco/bayescourse/blob/master/Notes_scripts_bank/summaries.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petraco/bayescourse/blob/master/Notes_scripts_bank/distributions.R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BAE487-D2C9-7A85-E934-7CCB6936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6383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612E5D-AEE2-8F38-86D7-CFA5E2FE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89899B5-2AFC-21EF-CA9A-4F13E9DAF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55291"/>
            <a:ext cx="9104312" cy="1271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Review of Essential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6ECD-1AA6-0278-0E66-9A4FE57F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40" y="1727469"/>
            <a:ext cx="4486719" cy="43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9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238250"/>
            <a:ext cx="801243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think−view of histogram from above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CD2F9-4BDB-F10E-1B84-805EB5793FD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690" y="212217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28E5A08-8225-F8ED-7EB6-640B2E2D3D40}"/>
              </a:ext>
            </a:extLst>
          </p:cNvPr>
          <p:cNvSpPr/>
          <p:nvPr/>
        </p:nvSpPr>
        <p:spPr bwMode="auto">
          <a:xfrm>
            <a:off x="1039090" y="2807970"/>
            <a:ext cx="7010400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29F9F-3BA5-C7BD-925E-A15AC648653E}"/>
              </a:ext>
            </a:extLst>
          </p:cNvPr>
          <p:cNvCxnSpPr/>
          <p:nvPr/>
        </p:nvCxnSpPr>
        <p:spPr bwMode="auto">
          <a:xfrm rot="5400000" flipH="1" flipV="1">
            <a:off x="4163290" y="534335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61A5C-9223-8D29-5E0A-1091E094109E}"/>
              </a:ext>
            </a:extLst>
          </p:cNvPr>
          <p:cNvCxnSpPr/>
          <p:nvPr/>
        </p:nvCxnSpPr>
        <p:spPr bwMode="auto">
          <a:xfrm rot="16200000" flipV="1">
            <a:off x="6005945" y="532257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F8F67-D5B1-C6DE-3983-A949D9B20495}"/>
              </a:ext>
            </a:extLst>
          </p:cNvPr>
          <p:cNvCxnSpPr/>
          <p:nvPr/>
        </p:nvCxnSpPr>
        <p:spPr bwMode="auto">
          <a:xfrm rot="5400000" flipH="1" flipV="1">
            <a:off x="5091543" y="555116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8C7D3C-6B7D-9F89-0852-A69F2ECFA489}"/>
              </a:ext>
            </a:extLst>
          </p:cNvPr>
          <p:cNvSpPr/>
          <p:nvPr/>
        </p:nvSpPr>
        <p:spPr>
          <a:xfrm>
            <a:off x="3110345" y="553111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9B13-C591-13A2-24E6-8D5D10A8DEDE}"/>
              </a:ext>
            </a:extLst>
          </p:cNvPr>
          <p:cNvSpPr/>
          <p:nvPr/>
        </p:nvSpPr>
        <p:spPr>
          <a:xfrm>
            <a:off x="6349642" y="553111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399F92-342D-D8CC-27E2-520E283F7D3D}"/>
              </a:ext>
            </a:extLst>
          </p:cNvPr>
          <p:cNvSpPr/>
          <p:nvPr/>
        </p:nvSpPr>
        <p:spPr>
          <a:xfrm>
            <a:off x="4797937" y="564430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20C876-FD79-7BAF-935C-A5A2CDA875D5}"/>
              </a:ext>
            </a:extLst>
          </p:cNvPr>
          <p:cNvSpPr/>
          <p:nvPr/>
        </p:nvSpPr>
        <p:spPr>
          <a:xfrm>
            <a:off x="4239490" y="2483110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25D014-8DA7-4841-F9A7-C4D789C44408}"/>
              </a:ext>
            </a:extLst>
          </p:cNvPr>
          <p:cNvSpPr/>
          <p:nvPr/>
        </p:nvSpPr>
        <p:spPr bwMode="auto">
          <a:xfrm>
            <a:off x="13855" y="395097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1423F-7F65-2D38-3AB2-7819C7CC344A}"/>
              </a:ext>
            </a:extLst>
          </p:cNvPr>
          <p:cNvSpPr/>
          <p:nvPr/>
        </p:nvSpPr>
        <p:spPr>
          <a:xfrm>
            <a:off x="90055" y="395097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33CFF3-BD89-BD2B-8326-C11656D44589}"/>
              </a:ext>
            </a:extLst>
          </p:cNvPr>
          <p:cNvSpPr/>
          <p:nvPr/>
        </p:nvSpPr>
        <p:spPr bwMode="auto">
          <a:xfrm>
            <a:off x="8125690" y="395097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F399-C3C4-E110-B91F-6626C1356018}"/>
              </a:ext>
            </a:extLst>
          </p:cNvPr>
          <p:cNvSpPr/>
          <p:nvPr/>
        </p:nvSpPr>
        <p:spPr>
          <a:xfrm>
            <a:off x="8201890" y="395097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63204-CB5F-640C-B3B4-8815D43F03A9}"/>
              </a:ext>
            </a:extLst>
          </p:cNvPr>
          <p:cNvSpPr/>
          <p:nvPr/>
        </p:nvSpPr>
        <p:spPr>
          <a:xfrm>
            <a:off x="4419600" y="654177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33815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238251"/>
            <a:ext cx="801243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think−view of histogram from above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7AA8BA-DFBA-ABDA-F1EF-FD19D93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4" y="2350454"/>
            <a:ext cx="7772400" cy="1602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3C6C04-D499-701D-C28C-62E63C1F7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484188" y="4460347"/>
            <a:ext cx="7987506" cy="1252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73A86-3742-9214-DDAB-FFACD779A76E}"/>
              </a:ext>
            </a:extLst>
          </p:cNvPr>
          <p:cNvSpPr txBox="1"/>
          <p:nvPr/>
        </p:nvSpPr>
        <p:spPr>
          <a:xfrm>
            <a:off x="4165233" y="63201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plots.r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07E715-FF11-0DFF-8F4B-E805A95F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318261"/>
            <a:ext cx="8012430" cy="464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Expectations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” of data and parameters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02336D-F590-A6DD-EC41-0CE75EA8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8D0AF6-A569-BA8A-E1BA-C1D24901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03963-9951-F2CE-9DCC-F8B66247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2391410"/>
            <a:ext cx="3424872" cy="1003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7A685-F258-524F-7CB2-2F03B0787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50" y="2516827"/>
            <a:ext cx="3974781" cy="752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11BD4-6BC6-E696-44B9-684C5A9C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346" y="4371186"/>
            <a:ext cx="5889307" cy="103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BBBDB-87CF-3BC7-E726-479480E61D16}"/>
              </a:ext>
            </a:extLst>
          </p:cNvPr>
          <p:cNvSpPr txBox="1"/>
          <p:nvPr/>
        </p:nvSpPr>
        <p:spPr>
          <a:xfrm>
            <a:off x="857251" y="5904850"/>
            <a:ext cx="7166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order moment = a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: common measure of central tendency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6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696595"/>
            <a:ext cx="8686800" cy="2961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(discrete):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Ordering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pieces of data from smallest value to largest value, the median is the “</a:t>
            </a:r>
            <a:r>
              <a:rPr lang="en-GB" sz="2000" b="1" u="sng" dirty="0">
                <a:solidFill>
                  <a:srgbClr val="000000"/>
                </a:solidFill>
                <a:latin typeface="Times New Roman" pitchFamily="18" charset="0"/>
              </a:rPr>
              <a:t>middle value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 is odd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median is	  largest data point.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 is even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median is average of	       and                largest data points.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F3111E-1E14-DF24-656E-6F7E2127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27" y="3029505"/>
            <a:ext cx="336550" cy="46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966DFA-4338-2F6D-35F3-58405574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07" y="3072367"/>
            <a:ext cx="7239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E6B4E-BACB-890E-929B-357CE5798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977" y="2251869"/>
            <a:ext cx="71755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BC00EF-5EA2-45F9-5895-F308D0659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50" y="3511104"/>
            <a:ext cx="2447290" cy="1734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BFC25-80FD-23AC-BBDD-D61E14736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770" y="4038283"/>
            <a:ext cx="3923030" cy="2780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04B8FE-9C9B-300B-6D17-C62CFE375B74}"/>
              </a:ext>
            </a:extLst>
          </p:cNvPr>
          <p:cNvSpPr/>
          <p:nvPr/>
        </p:nvSpPr>
        <p:spPr>
          <a:xfrm>
            <a:off x="949960" y="4624706"/>
            <a:ext cx="240030" cy="38028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1BC0F2-29F2-A579-5254-76A86D60BCFB}"/>
              </a:ext>
            </a:extLst>
          </p:cNvPr>
          <p:cNvCxnSpPr>
            <a:cxnSpLocks/>
          </p:cNvCxnSpPr>
          <p:nvPr/>
        </p:nvCxnSpPr>
        <p:spPr>
          <a:xfrm>
            <a:off x="1195705" y="5004994"/>
            <a:ext cx="3491865" cy="967106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B05C1-69BD-4FE9-DCF2-9C17E87594A4}"/>
              </a:ext>
            </a:extLst>
          </p:cNvPr>
          <p:cNvCxnSpPr>
            <a:cxnSpLocks/>
          </p:cNvCxnSpPr>
          <p:nvPr/>
        </p:nvCxnSpPr>
        <p:spPr>
          <a:xfrm flipH="1">
            <a:off x="6743700" y="5125009"/>
            <a:ext cx="325120" cy="9443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911A9-282C-27B2-C3BE-771A8C36839B}"/>
              </a:ext>
            </a:extLst>
          </p:cNvPr>
          <p:cNvCxnSpPr>
            <a:cxnSpLocks/>
          </p:cNvCxnSpPr>
          <p:nvPr/>
        </p:nvCxnSpPr>
        <p:spPr>
          <a:xfrm flipV="1">
            <a:off x="4465002" y="6195695"/>
            <a:ext cx="819467" cy="36512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3D363B-711E-5825-3EAD-72F14F73FCD8}"/>
              </a:ext>
            </a:extLst>
          </p:cNvPr>
          <p:cNvSpPr txBox="1"/>
          <p:nvPr/>
        </p:nvSpPr>
        <p:spPr>
          <a:xfrm>
            <a:off x="6644640" y="4755677"/>
            <a:ext cx="139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Mean = 6.08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0D159-9648-DAA8-75F1-CF0D4F7E1A94}"/>
              </a:ext>
            </a:extLst>
          </p:cNvPr>
          <p:cNvSpPr txBox="1"/>
          <p:nvPr/>
        </p:nvSpPr>
        <p:spPr>
          <a:xfrm>
            <a:off x="2997040" y="6373733"/>
            <a:ext cx="15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Median = 1.09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>
                <a:solidFill>
                  <a:srgbClr val="000000"/>
                </a:solidFill>
                <a:latin typeface="Times New Roman" pitchFamily="18" charset="0"/>
              </a:rPr>
              <a:t>Summaries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5670"/>
          <a:stretch/>
        </p:blipFill>
        <p:spPr>
          <a:xfrm>
            <a:off x="1215331" y="1815323"/>
            <a:ext cx="6718459" cy="405872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0113" y="5720503"/>
            <a:ext cx="1143262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sp>
        <p:nvSpPr>
          <p:cNvPr id="31" name="Rectangle 30"/>
          <p:cNvSpPr/>
          <p:nvPr/>
        </p:nvSpPr>
        <p:spPr>
          <a:xfrm>
            <a:off x="6115803" y="5514492"/>
            <a:ext cx="1305165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76031" y="5093586"/>
            <a:ext cx="1067594" cy="3402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6677113" y="4729903"/>
            <a:ext cx="0" cy="8597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653912" y="6002726"/>
            <a:ext cx="145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1.520024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01921" y="5867807"/>
            <a:ext cx="1517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1.520071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85144" y="4278241"/>
            <a:ext cx="6144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5527" y="3497684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1% of the data is </a:t>
            </a:r>
            <a:r>
              <a:rPr lang="en-US" sz="1400" dirty="0" err="1">
                <a:latin typeface="Times New Roman"/>
                <a:cs typeface="Times New Roman"/>
              </a:rPr>
              <a:t>uo</a:t>
            </a:r>
            <a:r>
              <a:rPr lang="en-US" sz="1400" dirty="0">
                <a:latin typeface="Times New Roman"/>
                <a:cs typeface="Times New Roman"/>
              </a:rPr>
              <a:t> to here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707253" y="4264886"/>
            <a:ext cx="0" cy="4231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85145" y="3098082"/>
            <a:ext cx="45935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6276" y="2301171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First 99% of the data is up to here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678701" y="3098082"/>
            <a:ext cx="0" cy="15789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F9D7B2-EF78-C1C2-6AB1-06C17218A7AF}"/>
              </a:ext>
            </a:extLst>
          </p:cNvPr>
          <p:cNvSpPr txBox="1"/>
          <p:nvPr/>
        </p:nvSpPr>
        <p:spPr>
          <a:xfrm>
            <a:off x="811530" y="124587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B0127-74AC-DD71-0485-C63B2CDF099F}"/>
              </a:ext>
            </a:extLst>
          </p:cNvPr>
          <p:cNvSpPr txBox="1"/>
          <p:nvPr/>
        </p:nvSpPr>
        <p:spPr>
          <a:xfrm>
            <a:off x="3634752" y="632013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summaries.r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6" grpId="0"/>
      <p:bldP spid="36" grpId="1"/>
      <p:bldP spid="37" grpId="0"/>
      <p:bldP spid="39" grpId="0"/>
      <p:bldP spid="39" grpId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3855BF-3D0F-EE2D-4231-2221AD57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72F832-407D-110F-FBB3-DAA09EAB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DF18D-E9CF-5DAB-3011-8288891BCDEE}"/>
              </a:ext>
            </a:extLst>
          </p:cNvPr>
          <p:cNvSpPr/>
          <p:nvPr/>
        </p:nvSpPr>
        <p:spPr>
          <a:xfrm>
            <a:off x="0" y="116778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Normal</a:t>
            </a:r>
            <a:r>
              <a:rPr lang="en-US" sz="2200" dirty="0">
                <a:latin typeface="Times New Roman"/>
                <a:cs typeface="Times New Roman"/>
              </a:rPr>
              <a:t>: Often good model for continuous data and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D65F8-0C12-E767-8E2F-B791ADA568F1}"/>
              </a:ext>
            </a:extLst>
          </p:cNvPr>
          <p:cNvSpPr/>
          <p:nvPr/>
        </p:nvSpPr>
        <p:spPr>
          <a:xfrm>
            <a:off x="330200" y="2608162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1ECFE-FFC9-BA70-5E8C-0B426C108FD7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0B188-DC44-CE31-15BC-D52BFD085F0D}"/>
              </a:ext>
            </a:extLst>
          </p:cNvPr>
          <p:cNvSpPr txBox="1"/>
          <p:nvPr/>
        </p:nvSpPr>
        <p:spPr>
          <a:xfrm>
            <a:off x="2439657" y="1597022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normal(mu,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Courier"/>
              </a:rPr>
              <a:t>dnorm</a:t>
            </a:r>
            <a:r>
              <a:rPr lang="en-US" sz="2000" b="1" dirty="0">
                <a:latin typeface="Courier"/>
                <a:cs typeface="Courier"/>
              </a:rPr>
              <a:t>(mu, tau)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F7E8CA-7BA0-679A-DE10-8692E6A8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43" y="2222932"/>
            <a:ext cx="1925057" cy="14358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E61C31-CCB6-179A-B27A-3739E9E0562E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Student-t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b="1" i="1" u="sng" dirty="0">
                <a:latin typeface="Times New Roman"/>
                <a:cs typeface="Times New Roman"/>
              </a:rPr>
              <a:t>Like</a:t>
            </a:r>
            <a:r>
              <a:rPr lang="en-US" sz="2200" dirty="0">
                <a:latin typeface="Times New Roman"/>
                <a:cs typeface="Times New Roman"/>
              </a:rPr>
              <a:t> a standard normal distribution but fatter tails.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123A8-5A1B-D617-E502-38BFC489237F}"/>
              </a:ext>
            </a:extLst>
          </p:cNvPr>
          <p:cNvSpPr/>
          <p:nvPr/>
        </p:nvSpPr>
        <p:spPr>
          <a:xfrm>
            <a:off x="330200" y="5432610"/>
            <a:ext cx="4140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nu: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8F582E-FC5A-2C42-D139-E69AD1BBC62A}"/>
              </a:ext>
            </a:extLst>
          </p:cNvPr>
          <p:cNvSpPr/>
          <p:nvPr/>
        </p:nvSpPr>
        <p:spPr>
          <a:xfrm>
            <a:off x="152400" y="502962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21685-372C-66B6-E55C-7A4E9A69CCD5}"/>
              </a:ext>
            </a:extLst>
          </p:cNvPr>
          <p:cNvSpPr txBox="1"/>
          <p:nvPr/>
        </p:nvSpPr>
        <p:spPr>
          <a:xfrm>
            <a:off x="2439657" y="4966905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student_t</a:t>
            </a:r>
            <a:r>
              <a:rPr lang="en-US" sz="2000" b="1" dirty="0">
                <a:latin typeface="Courier"/>
                <a:cs typeface="Courier"/>
              </a:rPr>
              <a:t>(nu, 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dt(mu, tau, nu)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2FD995-1A83-46C8-0DD1-E37AB67C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797" y="5338028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Log-Normal</a:t>
            </a:r>
            <a:r>
              <a:rPr lang="en-US" sz="2200" dirty="0">
                <a:latin typeface="Times New Roman"/>
                <a:cs typeface="Times New Roman"/>
              </a:rPr>
              <a:t>: Logarithm of data or parameters is normal.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mean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^2:</a:t>
            </a:r>
            <a:r>
              <a:rPr lang="en-US" sz="2000" dirty="0">
                <a:latin typeface="Times New Roman"/>
                <a:cs typeface="Times New Roman"/>
              </a:rPr>
              <a:t> precision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597022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lognormal(mu,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Courier"/>
              </a:rPr>
              <a:t>dlnorm</a:t>
            </a:r>
            <a:r>
              <a:rPr lang="en-US" sz="2000" b="1" dirty="0">
                <a:latin typeface="Courier"/>
                <a:cs typeface="Courier"/>
              </a:rPr>
              <a:t>(mu, tau)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4BBA5-315D-6820-60B3-BFCCEBAB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42" y="2224503"/>
            <a:ext cx="1925058" cy="14358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Cauchy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US" sz="2200" b="1" i="1" u="sng" dirty="0">
                <a:latin typeface="Times New Roman"/>
                <a:cs typeface="Times New Roman"/>
              </a:rPr>
              <a:t>VERY</a:t>
            </a:r>
            <a:r>
              <a:rPr lang="en-US" sz="2200" dirty="0">
                <a:latin typeface="Times New Roman"/>
                <a:cs typeface="Times New Roman"/>
              </a:rPr>
              <a:t> fat tailed distribution.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432610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mu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location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tau</a:t>
            </a:r>
            <a:r>
              <a:rPr lang="en-US" sz="2000" dirty="0">
                <a:latin typeface="Courier" pitchFamily="2" charset="0"/>
                <a:cs typeface="Times New Roman"/>
              </a:rPr>
              <a:t>: 1/</a:t>
            </a:r>
            <a:r>
              <a:rPr lang="en-US" sz="2000" b="1" dirty="0">
                <a:latin typeface="Courier" pitchFamily="2" charset="0"/>
                <a:cs typeface="Times New Roman"/>
              </a:rPr>
              <a:t>sigma</a:t>
            </a:r>
            <a:r>
              <a:rPr lang="en-US" sz="2000" dirty="0">
                <a:latin typeface="Courier" pitchFamily="2" charset="0"/>
                <a:cs typeface="Times New Roman"/>
              </a:rPr>
              <a:t>^2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02962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cauchy</a:t>
            </a:r>
            <a:r>
              <a:rPr lang="en-US" sz="2000" b="1" dirty="0">
                <a:latin typeface="Courier"/>
                <a:cs typeface="Courier"/>
              </a:rPr>
              <a:t>(mu,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dt(mu, tau, 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ADFD2E-9F3F-8B5E-225E-B29BE1A9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797" y="5330475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Gamma</a:t>
            </a:r>
            <a:r>
              <a:rPr lang="en-US" sz="2200" dirty="0">
                <a:latin typeface="Times New Roman"/>
                <a:cs typeface="Times New Roman"/>
              </a:rPr>
              <a:t>: Often used as a prior for rate and scale parameters. Very flexible distribution related to many other distributions.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alpha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beta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953283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gamma(alpha, beta)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>
                <a:latin typeface="Courier"/>
                <a:cs typeface="Courier"/>
              </a:rPr>
              <a:t>gamma(alpha, beta)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Chi-square</a:t>
            </a:r>
            <a:r>
              <a:rPr lang="en-US" sz="2200" dirty="0">
                <a:latin typeface="Times New Roman"/>
                <a:cs typeface="Times New Roman"/>
              </a:rPr>
              <a:t>: Can be useful as a prior for scale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895746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nu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df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49276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293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chi_square</a:t>
            </a:r>
            <a:r>
              <a:rPr lang="en-US" sz="2000" b="1" dirty="0">
                <a:latin typeface="Courier"/>
                <a:cs typeface="Courier"/>
              </a:rPr>
              <a:t>(nu)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dchisqr</a:t>
            </a:r>
            <a:r>
              <a:rPr lang="en-US" sz="2000" b="1" dirty="0">
                <a:latin typeface="Courier"/>
                <a:cs typeface="Courier"/>
              </a:rPr>
              <a:t>(nu)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8C6DD-1A2F-5831-9D1C-B7BDBAD5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41" y="2223168"/>
            <a:ext cx="1925058" cy="1435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D2B94C-69C1-B4CC-6D59-03D445EC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13" y="5347081"/>
            <a:ext cx="1925058" cy="1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Exponential</a:t>
            </a:r>
            <a:r>
              <a:rPr lang="en-US" sz="2200" dirty="0">
                <a:latin typeface="Times New Roman"/>
                <a:cs typeface="Times New Roman"/>
              </a:rPr>
              <a:t>: Good as a prior for scale parameters and as a likelihood to model time between independent events.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2608162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lambda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439657" y="1953283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exponential(lambda)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dexp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0B9A-294F-F989-191E-763B0BD341F8}"/>
              </a:ext>
            </a:extLst>
          </p:cNvPr>
          <p:cNvSpPr/>
          <p:nvPr/>
        </p:nvSpPr>
        <p:spPr>
          <a:xfrm>
            <a:off x="0" y="4353163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Uniform</a:t>
            </a:r>
            <a:r>
              <a:rPr lang="en-US" sz="2200" dirty="0">
                <a:latin typeface="Times New Roman"/>
                <a:cs typeface="Times New Roman"/>
              </a:rPr>
              <a:t>: Good as a prior for parameters without much information as to their value.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4282A-8129-6950-B4FF-090E1CBBEA30}"/>
              </a:ext>
            </a:extLst>
          </p:cNvPr>
          <p:cNvSpPr/>
          <p:nvPr/>
        </p:nvSpPr>
        <p:spPr>
          <a:xfrm>
            <a:off x="330200" y="5895746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min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b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max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EB175-C3EC-8429-1F41-10FD34C781D1}"/>
              </a:ext>
            </a:extLst>
          </p:cNvPr>
          <p:cNvSpPr/>
          <p:nvPr/>
        </p:nvSpPr>
        <p:spPr>
          <a:xfrm>
            <a:off x="152400" y="5492761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19F26-B009-763D-7C4E-B833524E7C0F}"/>
              </a:ext>
            </a:extLst>
          </p:cNvPr>
          <p:cNvSpPr txBox="1"/>
          <p:nvPr/>
        </p:nvSpPr>
        <p:spPr>
          <a:xfrm>
            <a:off x="2439657" y="4966905"/>
            <a:ext cx="2775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uniform(a, b)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dunif</a:t>
            </a:r>
            <a:r>
              <a:rPr lang="en-US" sz="2000" b="1" dirty="0">
                <a:latin typeface="Courier"/>
                <a:cs typeface="Courier"/>
              </a:rPr>
              <a:t>(a, 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A834B-9053-AC31-3A31-A01B979D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31" y="2213623"/>
            <a:ext cx="1925060" cy="1435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B24611-251A-3AE8-3C51-E9A8D52C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30" y="5338648"/>
            <a:ext cx="1925061" cy="1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22E3BF-140A-4C53-BADF-3631C7D62C9B}"/>
              </a:ext>
            </a:extLst>
          </p:cNvPr>
          <p:cNvSpPr/>
          <p:nvPr/>
        </p:nvSpPr>
        <p:spPr>
          <a:xfrm>
            <a:off x="0" y="215133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Weibull</a:t>
            </a:r>
            <a:r>
              <a:rPr lang="en-US" sz="2200" dirty="0">
                <a:latin typeface="Times New Roman"/>
                <a:cs typeface="Times New Roman"/>
              </a:rPr>
              <a:t>: Many applications in engineering and failure analysis and useful as a two-parameter prior for scale parameters.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451FC-A819-ED69-7849-A74A9A6434DC}"/>
              </a:ext>
            </a:extLst>
          </p:cNvPr>
          <p:cNvSpPr/>
          <p:nvPr/>
        </p:nvSpPr>
        <p:spPr>
          <a:xfrm>
            <a:off x="330200" y="3693920"/>
            <a:ext cx="414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alpha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sigma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scale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lambda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Courier" pitchFamily="2" charset="0"/>
                <a:cs typeface="Times New Roman"/>
              </a:rPr>
              <a:t>sigma^(-alpha)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012CE-7885-BB56-5936-6E1E8504187B}"/>
              </a:ext>
            </a:extLst>
          </p:cNvPr>
          <p:cNvSpPr/>
          <p:nvPr/>
        </p:nvSpPr>
        <p:spPr>
          <a:xfrm>
            <a:off x="152400" y="3290935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5D225-2011-1D82-F0D2-278B853AD07E}"/>
              </a:ext>
            </a:extLst>
          </p:cNvPr>
          <p:cNvSpPr txBox="1"/>
          <p:nvPr/>
        </p:nvSpPr>
        <p:spPr>
          <a:xfrm>
            <a:off x="2670489" y="3138485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weibull</a:t>
            </a:r>
            <a:r>
              <a:rPr lang="en-US" sz="2000" b="1" dirty="0">
                <a:latin typeface="Courier"/>
                <a:cs typeface="Courier"/>
              </a:rPr>
              <a:t>(alpha, sigma)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dweib</a:t>
            </a:r>
            <a:r>
              <a:rPr lang="en-US" sz="2000" b="1" dirty="0">
                <a:latin typeface="Courier"/>
                <a:cs typeface="Courier"/>
              </a:rPr>
              <a:t>(alpha, lambda)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79F78-C38E-123B-A61D-893DBBA2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3197157"/>
            <a:ext cx="1952240" cy="14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61782C-63F7-9061-90BB-C412DCF0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76C1E9-D9A1-D0C1-EA2D-A8BA792F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95197E-3DA1-7E41-C76D-E876AB304797}"/>
              </a:ext>
            </a:extLst>
          </p:cNvPr>
          <p:cNvSpPr/>
          <p:nvPr/>
        </p:nvSpPr>
        <p:spPr>
          <a:xfrm>
            <a:off x="0" y="1167782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Beta</a:t>
            </a:r>
            <a:r>
              <a:rPr lang="en-US" sz="2200" dirty="0">
                <a:latin typeface="Times New Roman"/>
                <a:cs typeface="Times New Roman"/>
              </a:rPr>
              <a:t>: Good for representing different beliefs (shapes) about parameters with values between 0 and 1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FE0A6-D1CD-D3C9-6B56-35C136086A66}"/>
              </a:ext>
            </a:extLst>
          </p:cNvPr>
          <p:cNvSpPr/>
          <p:nvPr/>
        </p:nvSpPr>
        <p:spPr>
          <a:xfrm>
            <a:off x="330200" y="2608162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 parameter 1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b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shape parameter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892B8-06DF-80BC-EDB6-7E5A058809B0}"/>
              </a:ext>
            </a:extLst>
          </p:cNvPr>
          <p:cNvSpPr/>
          <p:nvPr/>
        </p:nvSpPr>
        <p:spPr>
          <a:xfrm>
            <a:off x="152400" y="2205177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805C7-D44C-1556-8EA2-4725925233A9}"/>
              </a:ext>
            </a:extLst>
          </p:cNvPr>
          <p:cNvSpPr txBox="1"/>
          <p:nvPr/>
        </p:nvSpPr>
        <p:spPr>
          <a:xfrm>
            <a:off x="2439657" y="1953283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beta(a, b)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dbeta</a:t>
            </a:r>
            <a:r>
              <a:rPr lang="en-US" sz="2000" b="1" dirty="0">
                <a:latin typeface="Courier"/>
                <a:cs typeface="Courier"/>
              </a:rPr>
              <a:t>(a, b)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2929EC-2A10-CE92-409B-B2030020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1960742"/>
            <a:ext cx="1863408" cy="1294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8FAD7-9C58-C6D0-CB68-8F335838BDE8}"/>
              </a:ext>
            </a:extLst>
          </p:cNvPr>
          <p:cNvSpPr/>
          <p:nvPr/>
        </p:nvSpPr>
        <p:spPr>
          <a:xfrm>
            <a:off x="0" y="411122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Bernoulli</a:t>
            </a:r>
            <a:r>
              <a:rPr lang="en-US" sz="2200" dirty="0">
                <a:latin typeface="Times New Roman"/>
                <a:cs typeface="Times New Roman"/>
              </a:rPr>
              <a:t>: Good likelihood model for experiments with only two outcomes.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757481-022F-5DCE-F941-1E05A64BFB0F}"/>
              </a:ext>
            </a:extLst>
          </p:cNvPr>
          <p:cNvSpPr/>
          <p:nvPr/>
        </p:nvSpPr>
        <p:spPr>
          <a:xfrm>
            <a:off x="330200" y="5551604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pi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5BE00-9588-1467-47B8-515A6E85C090}"/>
              </a:ext>
            </a:extLst>
          </p:cNvPr>
          <p:cNvSpPr/>
          <p:nvPr/>
        </p:nvSpPr>
        <p:spPr>
          <a:xfrm>
            <a:off x="152400" y="5148619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7FFDB-A028-B614-D76C-4838E1CF6D69}"/>
              </a:ext>
            </a:extLst>
          </p:cNvPr>
          <p:cNvSpPr txBox="1"/>
          <p:nvPr/>
        </p:nvSpPr>
        <p:spPr>
          <a:xfrm>
            <a:off x="3057174" y="4730470"/>
            <a:ext cx="2775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bernoulli</a:t>
            </a:r>
            <a:r>
              <a:rPr lang="en-US" sz="2000" b="1" dirty="0">
                <a:latin typeface="Courier"/>
                <a:cs typeface="Courier"/>
              </a:rPr>
              <a:t>(pi)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dbern</a:t>
            </a:r>
            <a:r>
              <a:rPr lang="en-US" sz="2000" b="1" dirty="0">
                <a:latin typeface="Courier"/>
                <a:cs typeface="Courier"/>
              </a:rPr>
              <a:t>(pi)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771DE5-87B9-F674-CC1D-42C3D57C8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5164538"/>
            <a:ext cx="2024714" cy="14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0BAC5D-0057-9E36-1B4D-89C7F1CD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Distributions We’ll Encounter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4B0942-17AE-A4A7-6F0C-1F9BAA35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F9564B-D177-981B-8CFA-2CFFD49F840F}"/>
              </a:ext>
            </a:extLst>
          </p:cNvPr>
          <p:cNvSpPr/>
          <p:nvPr/>
        </p:nvSpPr>
        <p:spPr>
          <a:xfrm>
            <a:off x="0" y="436224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Poisson</a:t>
            </a:r>
            <a:r>
              <a:rPr lang="en-US" sz="2200" dirty="0">
                <a:latin typeface="Times New Roman"/>
                <a:cs typeface="Times New Roman"/>
              </a:rPr>
              <a:t>: Good likelihood model likelihood of x “successes” with the rate of “success”. 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AEB984-A18A-62E4-3274-454EF6591126}"/>
              </a:ext>
            </a:extLst>
          </p:cNvPr>
          <p:cNvSpPr/>
          <p:nvPr/>
        </p:nvSpPr>
        <p:spPr>
          <a:xfrm>
            <a:off x="330200" y="5802621"/>
            <a:ext cx="414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Times New Roman"/>
              </a:rPr>
              <a:t>lambda</a:t>
            </a:r>
            <a:r>
              <a:rPr lang="en-US" sz="2000" dirty="0">
                <a:latin typeface="Courier" pitchFamily="2" charset="0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rate of “success”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75523-2744-54A3-B6DA-A43BC3459909}"/>
              </a:ext>
            </a:extLst>
          </p:cNvPr>
          <p:cNvSpPr/>
          <p:nvPr/>
        </p:nvSpPr>
        <p:spPr>
          <a:xfrm>
            <a:off x="152400" y="5399636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8179-6DCD-3EBD-186B-5BFA9018B3D0}"/>
              </a:ext>
            </a:extLst>
          </p:cNvPr>
          <p:cNvSpPr txBox="1"/>
          <p:nvPr/>
        </p:nvSpPr>
        <p:spPr>
          <a:xfrm>
            <a:off x="2928952" y="4887707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 err="1">
                <a:latin typeface="Courier"/>
                <a:cs typeface="Courier"/>
              </a:rPr>
              <a:t>poisson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/>
                <a:cs typeface="Times New Roman" panose="02020603050405020304" pitchFamily="18" charset="0"/>
              </a:rPr>
              <a:t>dpois</a:t>
            </a:r>
            <a:r>
              <a:rPr lang="en-US" sz="2000" b="1" dirty="0">
                <a:latin typeface="Courier"/>
                <a:cs typeface="Courier"/>
              </a:rPr>
              <a:t>(lambda)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76ED9-C9F8-459C-7F30-B8B427A3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0" y="5417016"/>
            <a:ext cx="2024713" cy="14358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FAF317-D178-7911-8EFD-9C95C724A496}"/>
              </a:ext>
            </a:extLst>
          </p:cNvPr>
          <p:cNvSpPr/>
          <p:nvPr/>
        </p:nvSpPr>
        <p:spPr>
          <a:xfrm>
            <a:off x="0" y="128933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>
                <a:latin typeface="Times New Roman"/>
                <a:cs typeface="Times New Roman"/>
              </a:rPr>
              <a:t>Binomial</a:t>
            </a:r>
            <a:r>
              <a:rPr lang="en-US" sz="2200" dirty="0">
                <a:latin typeface="Times New Roman"/>
                <a:cs typeface="Times New Roman"/>
              </a:rPr>
              <a:t>: Good modeling the likelihood of x “successes” out of n tries.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5B3EF-B1F7-0E90-0FD1-5D72EE6BBBC1}"/>
              </a:ext>
            </a:extLst>
          </p:cNvPr>
          <p:cNvSpPr/>
          <p:nvPr/>
        </p:nvSpPr>
        <p:spPr>
          <a:xfrm>
            <a:off x="330200" y="2831915"/>
            <a:ext cx="414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n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number of trials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" pitchFamily="2" charset="0"/>
                <a:cs typeface="Courier New" panose="02070309020205020404" pitchFamily="49" charset="0"/>
              </a:rPr>
              <a:t>pi</a:t>
            </a:r>
            <a:r>
              <a:rPr lang="en-US" sz="2000" dirty="0">
                <a:latin typeface="Courier" pitchFamily="2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probability of a “success”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CE8CC-7D96-DDF5-EE52-9B9806502762}"/>
              </a:ext>
            </a:extLst>
          </p:cNvPr>
          <p:cNvSpPr/>
          <p:nvPr/>
        </p:nvSpPr>
        <p:spPr>
          <a:xfrm>
            <a:off x="152400" y="2428930"/>
            <a:ext cx="2882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Parameters:</a:t>
            </a:r>
            <a:endParaRPr lang="en-US" sz="2200" i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03A5-C66D-00E9-C33A-4145EDDD4012}"/>
              </a:ext>
            </a:extLst>
          </p:cNvPr>
          <p:cNvSpPr txBox="1"/>
          <p:nvPr/>
        </p:nvSpPr>
        <p:spPr>
          <a:xfrm>
            <a:off x="3057174" y="1819944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Stan: </a:t>
            </a:r>
            <a:r>
              <a:rPr lang="en-US" sz="2000" b="1" dirty="0">
                <a:latin typeface="Courier"/>
                <a:cs typeface="Courier"/>
              </a:rPr>
              <a:t>binomial(n, pi)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JAGS: </a:t>
            </a:r>
            <a:r>
              <a:rPr lang="en-US" sz="2000" b="1" dirty="0" err="1">
                <a:latin typeface="Courier" pitchFamily="2" charset="0"/>
                <a:cs typeface="Times New Roman" panose="02020603050405020304" pitchFamily="18" charset="0"/>
              </a:rPr>
              <a:t>dbin</a:t>
            </a:r>
            <a:r>
              <a:rPr lang="en-US" sz="2000" b="1" dirty="0">
                <a:latin typeface="Courier"/>
                <a:cs typeface="Courier"/>
              </a:rPr>
              <a:t>(pi, 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49FBA2-6D51-AC7F-F94E-A48869EB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29" y="2276071"/>
            <a:ext cx="1925062" cy="1435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DB748-E843-FCEA-D325-35539D984E4B}"/>
              </a:ext>
            </a:extLst>
          </p:cNvPr>
          <p:cNvSpPr txBox="1"/>
          <p:nvPr/>
        </p:nvSpPr>
        <p:spPr>
          <a:xfrm>
            <a:off x="3429012" y="6320135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distributions.r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40080" y="1295400"/>
            <a:ext cx="801243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“bin” a variable and plot occurrence counts/frequencies in each “bin”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A1ED02-E797-C40D-19F3-F223DFCE4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2441806"/>
            <a:ext cx="4244347" cy="3901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F1DCB-C967-D00B-64D9-C5E80AB05DF0}"/>
              </a:ext>
            </a:extLst>
          </p:cNvPr>
          <p:cNvSpPr txBox="1"/>
          <p:nvPr/>
        </p:nvSpPr>
        <p:spPr>
          <a:xfrm>
            <a:off x="998538" y="5223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0152E-98C3-8A35-3685-BDDC48B98E8E}"/>
              </a:ext>
            </a:extLst>
          </p:cNvPr>
          <p:cNvSpPr txBox="1"/>
          <p:nvPr/>
        </p:nvSpPr>
        <p:spPr>
          <a:xfrm>
            <a:off x="1265238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49EA5-0D71-9252-C1E5-852308EFC1F2}"/>
              </a:ext>
            </a:extLst>
          </p:cNvPr>
          <p:cNvSpPr txBox="1"/>
          <p:nvPr/>
        </p:nvSpPr>
        <p:spPr>
          <a:xfrm>
            <a:off x="1505268" y="471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CEF6E-E27E-EA97-DE45-98DC30B2D942}"/>
              </a:ext>
            </a:extLst>
          </p:cNvPr>
          <p:cNvSpPr txBox="1"/>
          <p:nvPr/>
        </p:nvSpPr>
        <p:spPr>
          <a:xfrm>
            <a:off x="1794828" y="272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DDDA-C04E-4AD8-902B-DBF3C04D981F}"/>
              </a:ext>
            </a:extLst>
          </p:cNvPr>
          <p:cNvSpPr txBox="1"/>
          <p:nvPr/>
        </p:nvSpPr>
        <p:spPr>
          <a:xfrm>
            <a:off x="2084388" y="4103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87D8B-B1DF-FDAA-0343-B94994535E43}"/>
              </a:ext>
            </a:extLst>
          </p:cNvPr>
          <p:cNvSpPr txBox="1"/>
          <p:nvPr/>
        </p:nvSpPr>
        <p:spPr>
          <a:xfrm>
            <a:off x="2362518" y="47358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E92C5-724E-431C-BDFB-5BDA65AF84FB}"/>
              </a:ext>
            </a:extLst>
          </p:cNvPr>
          <p:cNvSpPr txBox="1"/>
          <p:nvPr/>
        </p:nvSpPr>
        <p:spPr>
          <a:xfrm>
            <a:off x="2636838" y="495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5491-D525-A547-4EC6-CEDD6C2D60C6}"/>
              </a:ext>
            </a:extLst>
          </p:cNvPr>
          <p:cNvSpPr txBox="1"/>
          <p:nvPr/>
        </p:nvSpPr>
        <p:spPr>
          <a:xfrm>
            <a:off x="2968308" y="525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1773A-F649-4913-EFB4-2184D8D2AAC0}"/>
              </a:ext>
            </a:extLst>
          </p:cNvPr>
          <p:cNvSpPr txBox="1"/>
          <p:nvPr/>
        </p:nvSpPr>
        <p:spPr>
          <a:xfrm>
            <a:off x="3269298" y="5151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D4831-309A-FA23-1727-7B31F91FBCA4}"/>
              </a:ext>
            </a:extLst>
          </p:cNvPr>
          <p:cNvSpPr txBox="1"/>
          <p:nvPr/>
        </p:nvSpPr>
        <p:spPr>
          <a:xfrm>
            <a:off x="3547428" y="5303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3863B-AC34-8B23-764E-401E7F154BED}"/>
              </a:ext>
            </a:extLst>
          </p:cNvPr>
          <p:cNvSpPr txBox="1"/>
          <p:nvPr/>
        </p:nvSpPr>
        <p:spPr>
          <a:xfrm>
            <a:off x="3844608" y="52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FFCA33-D1AB-6FC7-7458-47BDE291269F}"/>
              </a:ext>
            </a:extLst>
          </p:cNvPr>
          <p:cNvSpPr txBox="1"/>
          <p:nvPr/>
        </p:nvSpPr>
        <p:spPr>
          <a:xfrm>
            <a:off x="4111308" y="5261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5D4894-0CC4-7B67-52C5-8D90AB0D9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68" y="2637377"/>
            <a:ext cx="4031608" cy="37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4438</TotalTime>
  <Words>768</Words>
  <Application>Microsoft Macintosh PowerPoint</Application>
  <PresentationFormat>On-screen Show 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Petraco</dc:creator>
  <cp:lastModifiedBy>Nicholas Petraco</cp:lastModifiedBy>
  <cp:revision>28</cp:revision>
  <dcterms:created xsi:type="dcterms:W3CDTF">2023-07-14T19:14:44Z</dcterms:created>
  <dcterms:modified xsi:type="dcterms:W3CDTF">2023-08-20T20:59:04Z</dcterms:modified>
</cp:coreProperties>
</file>