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346" r:id="rId3"/>
    <p:sldId id="348" r:id="rId4"/>
    <p:sldId id="349" r:id="rId5"/>
    <p:sldId id="350" r:id="rId6"/>
    <p:sldId id="355" r:id="rId7"/>
    <p:sldId id="352" r:id="rId8"/>
    <p:sldId id="351" r:id="rId9"/>
    <p:sldId id="280" r:id="rId10"/>
    <p:sldId id="257" r:id="rId11"/>
    <p:sldId id="353" r:id="rId12"/>
    <p:sldId id="354" r:id="rId13"/>
    <p:sldId id="262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12" d="100"/>
          <a:sy n="112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5D9B6-A60B-B642-BC76-F09FBCA75D7D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A0CC0-95D1-E249-A43A-C0F6CFF9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B66B-B4F6-EE4C-A313-76106909E4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6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7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0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7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1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6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0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5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6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6300D-F203-A841-B2C7-F4113AE25DF9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9BAE487-D2C9-7A85-E934-7CCB69366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8612E5D-AEE2-8F38-86D7-CFA5E2FE6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89899B5-2AFC-21EF-CA9A-4F13E9DAF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9" y="355291"/>
            <a:ext cx="9104312" cy="12716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Review of Essential Concepts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6ECD-1AA6-0278-0E66-9A4FE57F3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640" y="1727469"/>
            <a:ext cx="4486719" cy="43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9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A07E715-FF11-0DFF-8F4B-E805A95F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1238250"/>
            <a:ext cx="8012430" cy="8846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Box-and-whiskers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think−view of histogram from above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02336D-F590-A6DD-EC41-0CE75EA86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Box-and-Whiskers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8D0AF6-A569-BA8A-E1BA-C1D24901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5CD2F9-4BDB-F10E-1B84-805EB5793FD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6690" y="2122170"/>
            <a:ext cx="7391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028E5A08-8225-F8ED-7EB6-640B2E2D3D40}"/>
              </a:ext>
            </a:extLst>
          </p:cNvPr>
          <p:cNvSpPr/>
          <p:nvPr/>
        </p:nvSpPr>
        <p:spPr bwMode="auto">
          <a:xfrm>
            <a:off x="1039090" y="2807970"/>
            <a:ext cx="7010400" cy="152400"/>
          </a:xfrm>
          <a:prstGeom prst="leftRightArrow">
            <a:avLst/>
          </a:prstGeom>
          <a:solidFill>
            <a:srgbClr val="26FA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C29F9F-3BA5-C7BD-925E-A15AC648653E}"/>
              </a:ext>
            </a:extLst>
          </p:cNvPr>
          <p:cNvCxnSpPr/>
          <p:nvPr/>
        </p:nvCxnSpPr>
        <p:spPr bwMode="auto">
          <a:xfrm rot="5400000" flipH="1" flipV="1">
            <a:off x="4163290" y="5343350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261A5C-9223-8D29-5E0A-1091E094109E}"/>
              </a:ext>
            </a:extLst>
          </p:cNvPr>
          <p:cNvCxnSpPr/>
          <p:nvPr/>
        </p:nvCxnSpPr>
        <p:spPr bwMode="auto">
          <a:xfrm rot="16200000" flipV="1">
            <a:off x="6005945" y="5322570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9F8F67-D5B1-C6DE-3983-A949D9B20495}"/>
              </a:ext>
            </a:extLst>
          </p:cNvPr>
          <p:cNvCxnSpPr/>
          <p:nvPr/>
        </p:nvCxnSpPr>
        <p:spPr bwMode="auto">
          <a:xfrm rot="5400000" flipH="1" flipV="1">
            <a:off x="5091543" y="5551168"/>
            <a:ext cx="457205" cy="1588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D8C7D3C-6B7D-9F89-0852-A69F2ECFA489}"/>
              </a:ext>
            </a:extLst>
          </p:cNvPr>
          <p:cNvSpPr/>
          <p:nvPr/>
        </p:nvSpPr>
        <p:spPr>
          <a:xfrm>
            <a:off x="3110345" y="5531110"/>
            <a:ext cx="1242648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FB9B13-C591-13A2-24E6-8D5D10A8DEDE}"/>
              </a:ext>
            </a:extLst>
          </p:cNvPr>
          <p:cNvSpPr/>
          <p:nvPr/>
        </p:nvSpPr>
        <p:spPr>
          <a:xfrm>
            <a:off x="6349642" y="5531110"/>
            <a:ext cx="1268296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75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rd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399F92-342D-D8CC-27E2-520E283F7D3D}"/>
              </a:ext>
            </a:extLst>
          </p:cNvPr>
          <p:cNvSpPr/>
          <p:nvPr/>
        </p:nvSpPr>
        <p:spPr>
          <a:xfrm>
            <a:off x="4797937" y="5644304"/>
            <a:ext cx="1099981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50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20C876-FD79-7BAF-935C-A5A2CDA875D5}"/>
              </a:ext>
            </a:extLst>
          </p:cNvPr>
          <p:cNvSpPr/>
          <p:nvPr/>
        </p:nvSpPr>
        <p:spPr>
          <a:xfrm>
            <a:off x="4239490" y="2483110"/>
            <a:ext cx="697627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range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25D014-8DA7-4841-F9A7-C4D789C44408}"/>
              </a:ext>
            </a:extLst>
          </p:cNvPr>
          <p:cNvSpPr/>
          <p:nvPr/>
        </p:nvSpPr>
        <p:spPr bwMode="auto">
          <a:xfrm>
            <a:off x="13855" y="3950970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11423F-7F65-2D38-3AB2-7819C7CC344A}"/>
              </a:ext>
            </a:extLst>
          </p:cNvPr>
          <p:cNvSpPr/>
          <p:nvPr/>
        </p:nvSpPr>
        <p:spPr>
          <a:xfrm>
            <a:off x="90055" y="3950970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33CFF3-BD89-BD2B-8326-C11656D44589}"/>
              </a:ext>
            </a:extLst>
          </p:cNvPr>
          <p:cNvSpPr/>
          <p:nvPr/>
        </p:nvSpPr>
        <p:spPr bwMode="auto">
          <a:xfrm>
            <a:off x="8125690" y="3950970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50F399-C3C4-E110-B91F-6626C1356018}"/>
              </a:ext>
            </a:extLst>
          </p:cNvPr>
          <p:cNvSpPr/>
          <p:nvPr/>
        </p:nvSpPr>
        <p:spPr>
          <a:xfrm>
            <a:off x="8201890" y="3950970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E63204-CB5F-640C-B3B4-8815D43F03A9}"/>
              </a:ext>
            </a:extLst>
          </p:cNvPr>
          <p:cNvSpPr/>
          <p:nvPr/>
        </p:nvSpPr>
        <p:spPr>
          <a:xfrm>
            <a:off x="4419600" y="6541770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33815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A07E715-FF11-0DFF-8F4B-E805A95F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1238251"/>
            <a:ext cx="8012430" cy="464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Box-and-whiskers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think−view of histogram from above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02336D-F590-A6DD-EC41-0CE75EA86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Box-and-Whiskers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8D0AF6-A569-BA8A-E1BA-C1D24901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7AA8BA-DFBA-ABDA-F1EF-FD19D93A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4" y="2350454"/>
            <a:ext cx="7772400" cy="16028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3C6C04-D499-701D-C28C-62E63C1F74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0"/>
          <a:stretch/>
        </p:blipFill>
        <p:spPr>
          <a:xfrm>
            <a:off x="484188" y="4460347"/>
            <a:ext cx="7987506" cy="1252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673A86-3742-9214-DDAB-FFACD779A76E}"/>
              </a:ext>
            </a:extLst>
          </p:cNvPr>
          <p:cNvSpPr txBox="1"/>
          <p:nvPr/>
        </p:nvSpPr>
        <p:spPr>
          <a:xfrm>
            <a:off x="4165233" y="6320135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plots.r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A07E715-FF11-0DFF-8F4B-E805A95F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1318261"/>
            <a:ext cx="8012430" cy="464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Expectations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“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average values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” of data and parameters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02336D-F590-A6DD-EC41-0CE75EA86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Summaries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8D0AF6-A569-BA8A-E1BA-C1D24901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003963-9951-F2CE-9DCC-F8B66247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8" y="2391410"/>
            <a:ext cx="3424872" cy="1003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B7A685-F258-524F-7CB2-2F03B0787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650" y="2516827"/>
            <a:ext cx="3974781" cy="752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511BD4-6BC6-E696-44B9-684C5A9CB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7346" y="4371186"/>
            <a:ext cx="5889307" cy="1030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BBBBDB-87CF-3BC7-E726-479480E61D16}"/>
              </a:ext>
            </a:extLst>
          </p:cNvPr>
          <p:cNvSpPr txBox="1"/>
          <p:nvPr/>
        </p:nvSpPr>
        <p:spPr>
          <a:xfrm>
            <a:off x="857251" y="5904850"/>
            <a:ext cx="71666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First order moment = a 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mean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: common measure of central tendency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06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696595"/>
            <a:ext cx="8686800" cy="2961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(discrete):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b="1" i="1" u="sng" dirty="0">
                <a:solidFill>
                  <a:srgbClr val="000000"/>
                </a:solidFill>
                <a:latin typeface="Times New Roman" pitchFamily="18" charset="0"/>
              </a:rPr>
              <a:t>Ordering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pieces of data from smallest value to largest value, the median is the “</a:t>
            </a:r>
            <a:r>
              <a:rPr lang="en-GB" sz="2000" b="1" u="sng" dirty="0">
                <a:solidFill>
                  <a:srgbClr val="000000"/>
                </a:solidFill>
                <a:latin typeface="Times New Roman" pitchFamily="18" charset="0"/>
              </a:rPr>
              <a:t>middle value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”: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GB" i="1" u="sng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u="sng" dirty="0">
                <a:solidFill>
                  <a:srgbClr val="000000"/>
                </a:solidFill>
                <a:latin typeface="Times New Roman" pitchFamily="18" charset="0"/>
              </a:rPr>
              <a:t> is odd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, median is	  largest data point.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GB" i="1" u="sng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u="sng" dirty="0">
                <a:solidFill>
                  <a:srgbClr val="000000"/>
                </a:solidFill>
                <a:latin typeface="Times New Roman" pitchFamily="18" charset="0"/>
              </a:rPr>
              <a:t> is even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, median is average of	       and                largest data points.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Summaries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1F3111E-1E14-DF24-656E-6F7E21275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727" y="3029505"/>
            <a:ext cx="336550" cy="469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966DFA-4338-2F6D-35F3-584055747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407" y="3072367"/>
            <a:ext cx="723900" cy="41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0E6B4E-BACB-890E-929B-357CE5798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977" y="2251869"/>
            <a:ext cx="717550" cy="50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BC00EF-5EA2-45F9-5895-F308D0659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950" y="3511104"/>
            <a:ext cx="2447290" cy="1734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ABFC25-80FD-23AC-BBDD-D61E14736E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3770" y="4038283"/>
            <a:ext cx="3923030" cy="27806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04B8FE-9C9B-300B-6D17-C62CFE375B74}"/>
              </a:ext>
            </a:extLst>
          </p:cNvPr>
          <p:cNvSpPr/>
          <p:nvPr/>
        </p:nvSpPr>
        <p:spPr>
          <a:xfrm>
            <a:off x="949960" y="4624706"/>
            <a:ext cx="240030" cy="380288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1BC0F2-29F2-A579-5254-76A86D60BCFB}"/>
              </a:ext>
            </a:extLst>
          </p:cNvPr>
          <p:cNvCxnSpPr>
            <a:cxnSpLocks/>
          </p:cNvCxnSpPr>
          <p:nvPr/>
        </p:nvCxnSpPr>
        <p:spPr>
          <a:xfrm>
            <a:off x="1195705" y="5004994"/>
            <a:ext cx="3491865" cy="967106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1B05C1-69BD-4FE9-DCF2-9C17E87594A4}"/>
              </a:ext>
            </a:extLst>
          </p:cNvPr>
          <p:cNvCxnSpPr>
            <a:cxnSpLocks/>
          </p:cNvCxnSpPr>
          <p:nvPr/>
        </p:nvCxnSpPr>
        <p:spPr>
          <a:xfrm flipH="1">
            <a:off x="6743700" y="5125009"/>
            <a:ext cx="325120" cy="94432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8911A9-282C-27B2-C3BE-771A8C36839B}"/>
              </a:ext>
            </a:extLst>
          </p:cNvPr>
          <p:cNvCxnSpPr>
            <a:cxnSpLocks/>
          </p:cNvCxnSpPr>
          <p:nvPr/>
        </p:nvCxnSpPr>
        <p:spPr>
          <a:xfrm flipV="1">
            <a:off x="4465002" y="6195695"/>
            <a:ext cx="819467" cy="365125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3D363B-711E-5825-3EAD-72F14F73FCD8}"/>
              </a:ext>
            </a:extLst>
          </p:cNvPr>
          <p:cNvSpPr txBox="1"/>
          <p:nvPr/>
        </p:nvSpPr>
        <p:spPr>
          <a:xfrm>
            <a:off x="6644640" y="4755677"/>
            <a:ext cx="1390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Mean = 6.08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F0D159-9648-DAA8-75F1-CF0D4F7E1A94}"/>
              </a:ext>
            </a:extLst>
          </p:cNvPr>
          <p:cNvSpPr txBox="1"/>
          <p:nvPr/>
        </p:nvSpPr>
        <p:spPr>
          <a:xfrm>
            <a:off x="2997040" y="6373733"/>
            <a:ext cx="1540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Median = 1.09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1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31775" y="3810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>
                <a:solidFill>
                  <a:srgbClr val="000000"/>
                </a:solidFill>
                <a:latin typeface="Times New Roman" pitchFamily="18" charset="0"/>
              </a:rPr>
              <a:t>Summaries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5670"/>
          <a:stretch/>
        </p:blipFill>
        <p:spPr>
          <a:xfrm>
            <a:off x="1215331" y="1815323"/>
            <a:ext cx="6718459" cy="405872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730113" y="5720503"/>
            <a:ext cx="1143262" cy="42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200" baseline="30000" dirty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  <a:endParaRPr lang="en-US" sz="2200" dirty="0"/>
          </a:p>
        </p:txBody>
      </p:sp>
      <p:sp>
        <p:nvSpPr>
          <p:cNvPr id="31" name="Rectangle 30"/>
          <p:cNvSpPr/>
          <p:nvPr/>
        </p:nvSpPr>
        <p:spPr>
          <a:xfrm>
            <a:off x="6115803" y="5514492"/>
            <a:ext cx="1305165" cy="42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99</a:t>
            </a:r>
            <a:r>
              <a:rPr lang="en-GB" sz="2200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  <a:endParaRPr lang="en-US" sz="2200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rot="5400000" flipH="1" flipV="1">
            <a:off x="1976031" y="5093586"/>
            <a:ext cx="1067594" cy="34022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6677113" y="4729903"/>
            <a:ext cx="0" cy="85978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1653912" y="6002726"/>
            <a:ext cx="1459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1.520024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01921" y="5867807"/>
            <a:ext cx="15177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1.520071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085144" y="4278241"/>
            <a:ext cx="61447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25527" y="3497684"/>
            <a:ext cx="1143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First 1% of the data is </a:t>
            </a:r>
            <a:r>
              <a:rPr lang="en-US" sz="1400" dirty="0" err="1">
                <a:latin typeface="Times New Roman"/>
                <a:cs typeface="Times New Roman"/>
              </a:rPr>
              <a:t>uo</a:t>
            </a:r>
            <a:r>
              <a:rPr lang="en-US" sz="1400" dirty="0">
                <a:latin typeface="Times New Roman"/>
                <a:cs typeface="Times New Roman"/>
              </a:rPr>
              <a:t> to here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707253" y="4264886"/>
            <a:ext cx="0" cy="4231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85145" y="3098082"/>
            <a:ext cx="4593556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616276" y="2301171"/>
            <a:ext cx="1143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First 99% of the data is up to here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6678701" y="3098082"/>
            <a:ext cx="0" cy="15789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F9D7B2-EF78-C1C2-6AB1-06C17218A7AF}"/>
              </a:ext>
            </a:extLst>
          </p:cNvPr>
          <p:cNvSpPr txBox="1"/>
          <p:nvPr/>
        </p:nvSpPr>
        <p:spPr>
          <a:xfrm>
            <a:off x="811530" y="1245870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B0127-74AC-DD71-0485-C63B2CDF099F}"/>
              </a:ext>
            </a:extLst>
          </p:cNvPr>
          <p:cNvSpPr txBox="1"/>
          <p:nvPr/>
        </p:nvSpPr>
        <p:spPr>
          <a:xfrm>
            <a:off x="3634752" y="6320135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summaries.r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8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6" grpId="0"/>
      <p:bldP spid="36" grpId="1"/>
      <p:bldP spid="37" grpId="0"/>
      <p:bldP spid="39" grpId="0"/>
      <p:bldP spid="39" grpId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73855BF-3D0F-EE2D-4231-2221AD574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972F832-407D-110F-FBB3-DAA09EAB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CDF18D-E9CF-5DAB-3011-8288891BCDEE}"/>
              </a:ext>
            </a:extLst>
          </p:cNvPr>
          <p:cNvSpPr/>
          <p:nvPr/>
        </p:nvSpPr>
        <p:spPr>
          <a:xfrm>
            <a:off x="0" y="1167782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Normal</a:t>
            </a:r>
            <a:r>
              <a:rPr lang="en-US" sz="2200" dirty="0">
                <a:latin typeface="Times New Roman"/>
                <a:cs typeface="Times New Roman"/>
              </a:rPr>
              <a:t>: Often good model for continuous data and parameters.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D65F8-0C12-E767-8E2F-B791ADA568F1}"/>
              </a:ext>
            </a:extLst>
          </p:cNvPr>
          <p:cNvSpPr/>
          <p:nvPr/>
        </p:nvSpPr>
        <p:spPr>
          <a:xfrm>
            <a:off x="330200" y="2608162"/>
            <a:ext cx="4140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mu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mean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sigma</a:t>
            </a:r>
            <a:r>
              <a:rPr lang="en-US" sz="2000" dirty="0">
                <a:latin typeface="Courier" pitchFamily="2" charset="0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scale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tau</a:t>
            </a:r>
            <a:r>
              <a:rPr lang="en-US" sz="2000" dirty="0">
                <a:latin typeface="Courier" pitchFamily="2" charset="0"/>
                <a:cs typeface="Times New Roman"/>
              </a:rPr>
              <a:t>: 1/</a:t>
            </a:r>
            <a:r>
              <a:rPr lang="en-US" sz="2000" b="1" dirty="0">
                <a:latin typeface="Courier" pitchFamily="2" charset="0"/>
                <a:cs typeface="Times New Roman"/>
              </a:rPr>
              <a:t>sigma</a:t>
            </a:r>
            <a:r>
              <a:rPr lang="en-US" sz="2000" dirty="0">
                <a:latin typeface="Courier" pitchFamily="2" charset="0"/>
                <a:cs typeface="Times New Roman"/>
              </a:rPr>
              <a:t>^2:</a:t>
            </a:r>
            <a:r>
              <a:rPr lang="en-US" sz="2000" dirty="0">
                <a:latin typeface="Times New Roman"/>
                <a:cs typeface="Times New Roman"/>
              </a:rPr>
              <a:t> precision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1ECFE-FFC9-BA70-5E8C-0B426C108FD7}"/>
              </a:ext>
            </a:extLst>
          </p:cNvPr>
          <p:cNvSpPr/>
          <p:nvPr/>
        </p:nvSpPr>
        <p:spPr>
          <a:xfrm>
            <a:off x="152400" y="2205177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B188-DC44-CE31-15BC-D52BFD085F0D}"/>
              </a:ext>
            </a:extLst>
          </p:cNvPr>
          <p:cNvSpPr txBox="1"/>
          <p:nvPr/>
        </p:nvSpPr>
        <p:spPr>
          <a:xfrm>
            <a:off x="2439657" y="1597022"/>
            <a:ext cx="3390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>
                <a:latin typeface="Courier"/>
                <a:cs typeface="Courier"/>
              </a:rPr>
              <a:t>normal(mu, sigma)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 err="1">
                <a:latin typeface="Courier"/>
                <a:cs typeface="Courier"/>
              </a:rPr>
              <a:t>dnorm</a:t>
            </a:r>
            <a:r>
              <a:rPr lang="en-US" sz="2000" b="1" dirty="0">
                <a:latin typeface="Courier"/>
                <a:cs typeface="Courier"/>
              </a:rPr>
              <a:t>(mu, tau)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F7E8CA-7BA0-679A-DE10-8692E6A8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743" y="2222932"/>
            <a:ext cx="1925057" cy="14358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E61C31-CCB6-179A-B27A-3739E9E0562E}"/>
              </a:ext>
            </a:extLst>
          </p:cNvPr>
          <p:cNvSpPr/>
          <p:nvPr/>
        </p:nvSpPr>
        <p:spPr>
          <a:xfrm>
            <a:off x="0" y="4353163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Student-t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US" sz="2200" b="1" i="1" u="sng" dirty="0">
                <a:latin typeface="Times New Roman"/>
                <a:cs typeface="Times New Roman"/>
              </a:rPr>
              <a:t>Like</a:t>
            </a:r>
            <a:r>
              <a:rPr lang="en-US" sz="2200" dirty="0">
                <a:latin typeface="Times New Roman"/>
                <a:cs typeface="Times New Roman"/>
              </a:rPr>
              <a:t> a standard normal distribution but fatter tails.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5123A8-5A1B-D617-E502-38BFC489237F}"/>
              </a:ext>
            </a:extLst>
          </p:cNvPr>
          <p:cNvSpPr/>
          <p:nvPr/>
        </p:nvSpPr>
        <p:spPr>
          <a:xfrm>
            <a:off x="330200" y="5432610"/>
            <a:ext cx="4140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nu: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mu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mean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sigma</a:t>
            </a:r>
            <a:r>
              <a:rPr lang="en-US" sz="2000" dirty="0">
                <a:latin typeface="Courier" pitchFamily="2" charset="0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scale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tau</a:t>
            </a:r>
            <a:r>
              <a:rPr lang="en-US" sz="2000" dirty="0">
                <a:latin typeface="Courier" pitchFamily="2" charset="0"/>
                <a:cs typeface="Times New Roman"/>
              </a:rPr>
              <a:t>: 1/</a:t>
            </a:r>
            <a:r>
              <a:rPr lang="en-US" sz="2000" b="1" dirty="0">
                <a:latin typeface="Courier" pitchFamily="2" charset="0"/>
                <a:cs typeface="Times New Roman"/>
              </a:rPr>
              <a:t>sigma</a:t>
            </a:r>
            <a:r>
              <a:rPr lang="en-US" sz="2000" dirty="0">
                <a:latin typeface="Courier" pitchFamily="2" charset="0"/>
                <a:cs typeface="Times New Roman"/>
              </a:rPr>
              <a:t>^2:</a:t>
            </a:r>
            <a:r>
              <a:rPr lang="en-US" sz="2000" dirty="0">
                <a:latin typeface="Times New Roman"/>
                <a:cs typeface="Times New Roman"/>
              </a:rPr>
              <a:t> precision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8F582E-FC5A-2C42-D139-E69AD1BBC62A}"/>
              </a:ext>
            </a:extLst>
          </p:cNvPr>
          <p:cNvSpPr/>
          <p:nvPr/>
        </p:nvSpPr>
        <p:spPr>
          <a:xfrm>
            <a:off x="152400" y="5029625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E21685-372C-66B6-E55C-7A4E9A69CCD5}"/>
              </a:ext>
            </a:extLst>
          </p:cNvPr>
          <p:cNvSpPr txBox="1"/>
          <p:nvPr/>
        </p:nvSpPr>
        <p:spPr>
          <a:xfrm>
            <a:off x="2439657" y="4966905"/>
            <a:ext cx="4467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 err="1">
                <a:latin typeface="Courier"/>
                <a:cs typeface="Courier"/>
              </a:rPr>
              <a:t>student_t</a:t>
            </a:r>
            <a:r>
              <a:rPr lang="en-US" sz="2000" b="1" dirty="0">
                <a:latin typeface="Courier"/>
                <a:cs typeface="Courier"/>
              </a:rPr>
              <a:t>(nu, mu, sigma)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>
                <a:latin typeface="Courier"/>
                <a:cs typeface="Courier"/>
              </a:rPr>
              <a:t>dt(mu, tau, nu)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2FD995-1A83-46C8-0DD1-E37AB67C8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797" y="5338028"/>
            <a:ext cx="1925058" cy="14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2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10BAC5D-0057-9E36-1B4D-89C7F1CD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04B0942-17AE-A4A7-6F0C-1F9BAA35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F9564B-D177-981B-8CFA-2CFFD49F840F}"/>
              </a:ext>
            </a:extLst>
          </p:cNvPr>
          <p:cNvSpPr/>
          <p:nvPr/>
        </p:nvSpPr>
        <p:spPr>
          <a:xfrm>
            <a:off x="0" y="1167782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Log-Normal</a:t>
            </a:r>
            <a:r>
              <a:rPr lang="en-US" sz="2200" dirty="0">
                <a:latin typeface="Times New Roman"/>
                <a:cs typeface="Times New Roman"/>
              </a:rPr>
              <a:t>: Logarithm of data or parameters is normal.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AEB984-A18A-62E4-3274-454EF6591126}"/>
              </a:ext>
            </a:extLst>
          </p:cNvPr>
          <p:cNvSpPr/>
          <p:nvPr/>
        </p:nvSpPr>
        <p:spPr>
          <a:xfrm>
            <a:off x="330200" y="2608162"/>
            <a:ext cx="4140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mu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mean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sigma</a:t>
            </a:r>
            <a:r>
              <a:rPr lang="en-US" sz="2000" dirty="0">
                <a:latin typeface="Courier" pitchFamily="2" charset="0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scale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tau</a:t>
            </a:r>
            <a:r>
              <a:rPr lang="en-US" sz="2000" dirty="0">
                <a:latin typeface="Courier" pitchFamily="2" charset="0"/>
                <a:cs typeface="Times New Roman"/>
              </a:rPr>
              <a:t>: 1/</a:t>
            </a:r>
            <a:r>
              <a:rPr lang="en-US" sz="2000" b="1" dirty="0">
                <a:latin typeface="Courier" pitchFamily="2" charset="0"/>
                <a:cs typeface="Times New Roman"/>
              </a:rPr>
              <a:t>sigma</a:t>
            </a:r>
            <a:r>
              <a:rPr lang="en-US" sz="2000" dirty="0">
                <a:latin typeface="Courier" pitchFamily="2" charset="0"/>
                <a:cs typeface="Times New Roman"/>
              </a:rPr>
              <a:t>^2:</a:t>
            </a:r>
            <a:r>
              <a:rPr lang="en-US" sz="2000" dirty="0">
                <a:latin typeface="Times New Roman"/>
                <a:cs typeface="Times New Roman"/>
              </a:rPr>
              <a:t> precision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75523-2744-54A3-B6DA-A43BC3459909}"/>
              </a:ext>
            </a:extLst>
          </p:cNvPr>
          <p:cNvSpPr/>
          <p:nvPr/>
        </p:nvSpPr>
        <p:spPr>
          <a:xfrm>
            <a:off x="152400" y="2205177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18179-6DCD-3EBD-186B-5BFA9018B3D0}"/>
              </a:ext>
            </a:extLst>
          </p:cNvPr>
          <p:cNvSpPr txBox="1"/>
          <p:nvPr/>
        </p:nvSpPr>
        <p:spPr>
          <a:xfrm>
            <a:off x="2439657" y="1597022"/>
            <a:ext cx="3852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>
                <a:latin typeface="Courier"/>
                <a:cs typeface="Courier"/>
              </a:rPr>
              <a:t>lognormal(mu, sigma)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 err="1">
                <a:latin typeface="Courier"/>
                <a:cs typeface="Courier"/>
              </a:rPr>
              <a:t>dlnorm</a:t>
            </a:r>
            <a:r>
              <a:rPr lang="en-US" sz="2000" b="1" dirty="0">
                <a:latin typeface="Courier"/>
                <a:cs typeface="Courier"/>
              </a:rPr>
              <a:t>(mu, tau)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C4BBA5-315D-6820-60B3-BFCCEBABA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742" y="2224503"/>
            <a:ext cx="1925058" cy="14358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2B70B9A-294F-F989-191E-763B0BD341F8}"/>
              </a:ext>
            </a:extLst>
          </p:cNvPr>
          <p:cNvSpPr/>
          <p:nvPr/>
        </p:nvSpPr>
        <p:spPr>
          <a:xfrm>
            <a:off x="0" y="4353163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Cauchy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US" sz="2200" b="1" i="1" u="sng" dirty="0">
                <a:latin typeface="Times New Roman"/>
                <a:cs typeface="Times New Roman"/>
              </a:rPr>
              <a:t>VERY</a:t>
            </a:r>
            <a:r>
              <a:rPr lang="en-US" sz="2200" dirty="0">
                <a:latin typeface="Times New Roman"/>
                <a:cs typeface="Times New Roman"/>
              </a:rPr>
              <a:t> fat tailed distribution.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4282A-8129-6950-B4FF-090E1CBBEA30}"/>
              </a:ext>
            </a:extLst>
          </p:cNvPr>
          <p:cNvSpPr/>
          <p:nvPr/>
        </p:nvSpPr>
        <p:spPr>
          <a:xfrm>
            <a:off x="330200" y="5432610"/>
            <a:ext cx="4140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mu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location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sigma</a:t>
            </a:r>
            <a:r>
              <a:rPr lang="en-US" sz="2000" dirty="0">
                <a:latin typeface="Courier" pitchFamily="2" charset="0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scale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tau</a:t>
            </a:r>
            <a:r>
              <a:rPr lang="en-US" sz="2000" dirty="0">
                <a:latin typeface="Courier" pitchFamily="2" charset="0"/>
                <a:cs typeface="Times New Roman"/>
              </a:rPr>
              <a:t>: 1/</a:t>
            </a:r>
            <a:r>
              <a:rPr lang="en-US" sz="2000" b="1" dirty="0">
                <a:latin typeface="Courier" pitchFamily="2" charset="0"/>
                <a:cs typeface="Times New Roman"/>
              </a:rPr>
              <a:t>sigma</a:t>
            </a:r>
            <a:r>
              <a:rPr lang="en-US" sz="2000" dirty="0">
                <a:latin typeface="Courier" pitchFamily="2" charset="0"/>
                <a:cs typeface="Times New Roman"/>
              </a:rPr>
              <a:t>^2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BEB175-C3EC-8429-1F41-10FD34C781D1}"/>
              </a:ext>
            </a:extLst>
          </p:cNvPr>
          <p:cNvSpPr/>
          <p:nvPr/>
        </p:nvSpPr>
        <p:spPr>
          <a:xfrm>
            <a:off x="152400" y="5029625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D19F26-B009-763D-7C4E-B833524E7C0F}"/>
              </a:ext>
            </a:extLst>
          </p:cNvPr>
          <p:cNvSpPr txBox="1"/>
          <p:nvPr/>
        </p:nvSpPr>
        <p:spPr>
          <a:xfrm>
            <a:off x="2439657" y="4966905"/>
            <a:ext cx="3390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 err="1">
                <a:latin typeface="Courier"/>
                <a:cs typeface="Courier"/>
              </a:rPr>
              <a:t>cauchy</a:t>
            </a:r>
            <a:r>
              <a:rPr lang="en-US" sz="2000" b="1" dirty="0">
                <a:latin typeface="Courier"/>
                <a:cs typeface="Courier"/>
              </a:rPr>
              <a:t>(mu, sigma)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>
                <a:latin typeface="Courier"/>
                <a:cs typeface="Courier"/>
              </a:rPr>
              <a:t>dt(mu, tau, 1)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ADFD2E-9F3F-8B5E-225E-B29BE1A94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797" y="5330475"/>
            <a:ext cx="1925058" cy="14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10BAC5D-0057-9E36-1B4D-89C7F1CD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04B0942-17AE-A4A7-6F0C-1F9BAA35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F9564B-D177-981B-8CFA-2CFFD49F840F}"/>
              </a:ext>
            </a:extLst>
          </p:cNvPr>
          <p:cNvSpPr/>
          <p:nvPr/>
        </p:nvSpPr>
        <p:spPr>
          <a:xfrm>
            <a:off x="0" y="1167782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Gamma</a:t>
            </a:r>
            <a:r>
              <a:rPr lang="en-US" sz="2200" dirty="0">
                <a:latin typeface="Times New Roman"/>
                <a:cs typeface="Times New Roman"/>
              </a:rPr>
              <a:t>: Often used as a prior for rate and scale parameters. Very flexible distribution related to many other distributions. 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AEB984-A18A-62E4-3274-454EF6591126}"/>
              </a:ext>
            </a:extLst>
          </p:cNvPr>
          <p:cNvSpPr/>
          <p:nvPr/>
        </p:nvSpPr>
        <p:spPr>
          <a:xfrm>
            <a:off x="330200" y="2608162"/>
            <a:ext cx="414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alpha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shape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beta</a:t>
            </a:r>
            <a:r>
              <a:rPr lang="en-US" sz="2000" dirty="0">
                <a:latin typeface="Courier" pitchFamily="2" charset="0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75523-2744-54A3-B6DA-A43BC3459909}"/>
              </a:ext>
            </a:extLst>
          </p:cNvPr>
          <p:cNvSpPr/>
          <p:nvPr/>
        </p:nvSpPr>
        <p:spPr>
          <a:xfrm>
            <a:off x="152400" y="2205177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18179-6DCD-3EBD-186B-5BFA9018B3D0}"/>
              </a:ext>
            </a:extLst>
          </p:cNvPr>
          <p:cNvSpPr txBox="1"/>
          <p:nvPr/>
        </p:nvSpPr>
        <p:spPr>
          <a:xfrm>
            <a:off x="2439657" y="1953283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>
                <a:latin typeface="Courier"/>
                <a:cs typeface="Courier"/>
              </a:rPr>
              <a:t>gamma(alpha, beta)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>
                <a:latin typeface="Courier"/>
                <a:cs typeface="Courier"/>
              </a:rPr>
              <a:t>gamma(alpha, beta)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0B9A-294F-F989-191E-763B0BD341F8}"/>
              </a:ext>
            </a:extLst>
          </p:cNvPr>
          <p:cNvSpPr/>
          <p:nvPr/>
        </p:nvSpPr>
        <p:spPr>
          <a:xfrm>
            <a:off x="0" y="4353163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Chi-square</a:t>
            </a:r>
            <a:r>
              <a:rPr lang="en-US" sz="2200" dirty="0">
                <a:latin typeface="Times New Roman"/>
                <a:cs typeface="Times New Roman"/>
              </a:rPr>
              <a:t>: Can be useful as a prior for scale parameters.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4282A-8129-6950-B4FF-090E1CBBEA30}"/>
              </a:ext>
            </a:extLst>
          </p:cNvPr>
          <p:cNvSpPr/>
          <p:nvPr/>
        </p:nvSpPr>
        <p:spPr>
          <a:xfrm>
            <a:off x="330200" y="5895746"/>
            <a:ext cx="414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nu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df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BEB175-C3EC-8429-1F41-10FD34C781D1}"/>
              </a:ext>
            </a:extLst>
          </p:cNvPr>
          <p:cNvSpPr/>
          <p:nvPr/>
        </p:nvSpPr>
        <p:spPr>
          <a:xfrm>
            <a:off x="152400" y="5492761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D19F26-B009-763D-7C4E-B833524E7C0F}"/>
              </a:ext>
            </a:extLst>
          </p:cNvPr>
          <p:cNvSpPr txBox="1"/>
          <p:nvPr/>
        </p:nvSpPr>
        <p:spPr>
          <a:xfrm>
            <a:off x="2439657" y="4966905"/>
            <a:ext cx="2933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 err="1">
                <a:latin typeface="Courier"/>
                <a:cs typeface="Courier"/>
              </a:rPr>
              <a:t>chi_square</a:t>
            </a:r>
            <a:r>
              <a:rPr lang="en-US" sz="2000" b="1" dirty="0">
                <a:latin typeface="Courier"/>
                <a:cs typeface="Courier"/>
              </a:rPr>
              <a:t>(nu)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 err="1">
                <a:latin typeface="Courier" pitchFamily="2" charset="0"/>
                <a:cs typeface="Times New Roman" panose="02020603050405020304" pitchFamily="18" charset="0"/>
              </a:rPr>
              <a:t>dchisqr</a:t>
            </a:r>
            <a:r>
              <a:rPr lang="en-US" sz="2000" b="1" dirty="0">
                <a:latin typeface="Courier"/>
                <a:cs typeface="Courier"/>
              </a:rPr>
              <a:t>(nu)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D8C6DD-1A2F-5831-9D1C-B7BDBAD5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841" y="2223168"/>
            <a:ext cx="1925058" cy="1435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D2B94C-69C1-B4CC-6D59-03D445EC5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313" y="5347081"/>
            <a:ext cx="1925058" cy="14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2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10BAC5D-0057-9E36-1B4D-89C7F1CD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04B0942-17AE-A4A7-6F0C-1F9BAA35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F9564B-D177-981B-8CFA-2CFFD49F840F}"/>
              </a:ext>
            </a:extLst>
          </p:cNvPr>
          <p:cNvSpPr/>
          <p:nvPr/>
        </p:nvSpPr>
        <p:spPr>
          <a:xfrm>
            <a:off x="0" y="1167782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Exponential</a:t>
            </a:r>
            <a:r>
              <a:rPr lang="en-US" sz="2200" dirty="0">
                <a:latin typeface="Times New Roman"/>
                <a:cs typeface="Times New Roman"/>
              </a:rPr>
              <a:t>: Good as a prior for scale parameters and as a likelihood to model time between independent events. 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AEB984-A18A-62E4-3274-454EF6591126}"/>
              </a:ext>
            </a:extLst>
          </p:cNvPr>
          <p:cNvSpPr/>
          <p:nvPr/>
        </p:nvSpPr>
        <p:spPr>
          <a:xfrm>
            <a:off x="330200" y="2608162"/>
            <a:ext cx="414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lambda</a:t>
            </a:r>
            <a:r>
              <a:rPr lang="en-US" sz="2000" dirty="0">
                <a:latin typeface="Courier" pitchFamily="2" charset="0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75523-2744-54A3-B6DA-A43BC3459909}"/>
              </a:ext>
            </a:extLst>
          </p:cNvPr>
          <p:cNvSpPr/>
          <p:nvPr/>
        </p:nvSpPr>
        <p:spPr>
          <a:xfrm>
            <a:off x="152400" y="2205177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18179-6DCD-3EBD-186B-5BFA9018B3D0}"/>
              </a:ext>
            </a:extLst>
          </p:cNvPr>
          <p:cNvSpPr txBox="1"/>
          <p:nvPr/>
        </p:nvSpPr>
        <p:spPr>
          <a:xfrm>
            <a:off x="2439657" y="1953283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>
                <a:latin typeface="Courier"/>
                <a:cs typeface="Courier"/>
              </a:rPr>
              <a:t>exponential(lambda)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 err="1">
                <a:latin typeface="Courier"/>
                <a:cs typeface="Times New Roman" panose="02020603050405020304" pitchFamily="18" charset="0"/>
              </a:rPr>
              <a:t>dexp</a:t>
            </a:r>
            <a:r>
              <a:rPr lang="en-US" sz="2000" b="1" dirty="0">
                <a:latin typeface="Courier"/>
                <a:cs typeface="Courier"/>
              </a:rPr>
              <a:t>(lambda)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0B9A-294F-F989-191E-763B0BD341F8}"/>
              </a:ext>
            </a:extLst>
          </p:cNvPr>
          <p:cNvSpPr/>
          <p:nvPr/>
        </p:nvSpPr>
        <p:spPr>
          <a:xfrm>
            <a:off x="0" y="4353163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Uniform</a:t>
            </a:r>
            <a:r>
              <a:rPr lang="en-US" sz="2200" dirty="0">
                <a:latin typeface="Times New Roman"/>
                <a:cs typeface="Times New Roman"/>
              </a:rPr>
              <a:t>: Good as a prior for parameters without much information as to their value.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4282A-8129-6950-B4FF-090E1CBBEA30}"/>
              </a:ext>
            </a:extLst>
          </p:cNvPr>
          <p:cNvSpPr/>
          <p:nvPr/>
        </p:nvSpPr>
        <p:spPr>
          <a:xfrm>
            <a:off x="330200" y="5895746"/>
            <a:ext cx="414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min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b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max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BEB175-C3EC-8429-1F41-10FD34C781D1}"/>
              </a:ext>
            </a:extLst>
          </p:cNvPr>
          <p:cNvSpPr/>
          <p:nvPr/>
        </p:nvSpPr>
        <p:spPr>
          <a:xfrm>
            <a:off x="152400" y="5492761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D19F26-B009-763D-7C4E-B833524E7C0F}"/>
              </a:ext>
            </a:extLst>
          </p:cNvPr>
          <p:cNvSpPr txBox="1"/>
          <p:nvPr/>
        </p:nvSpPr>
        <p:spPr>
          <a:xfrm>
            <a:off x="2439657" y="4966905"/>
            <a:ext cx="2775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>
                <a:latin typeface="Courier"/>
                <a:cs typeface="Courier"/>
              </a:rPr>
              <a:t>uniform(a, b)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 err="1">
                <a:latin typeface="Courier" pitchFamily="2" charset="0"/>
                <a:cs typeface="Times New Roman" panose="02020603050405020304" pitchFamily="18" charset="0"/>
              </a:rPr>
              <a:t>dunif</a:t>
            </a:r>
            <a:r>
              <a:rPr lang="en-US" sz="2000" b="1" dirty="0">
                <a:latin typeface="Courier"/>
                <a:cs typeface="Courier"/>
              </a:rPr>
              <a:t>(a, 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A834B-9053-AC31-3A31-A01B979D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631" y="2213623"/>
            <a:ext cx="1925060" cy="1435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B24611-251A-3AE8-3C51-E9A8D52CD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630" y="5338648"/>
            <a:ext cx="1925061" cy="14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B61782C-63F7-9061-90BB-C412DCF05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976C1E9-D9A1-D0C1-EA2D-A8BA792F2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95197E-3DA1-7E41-C76D-E876AB304797}"/>
              </a:ext>
            </a:extLst>
          </p:cNvPr>
          <p:cNvSpPr/>
          <p:nvPr/>
        </p:nvSpPr>
        <p:spPr>
          <a:xfrm>
            <a:off x="0" y="1167782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Beta</a:t>
            </a:r>
            <a:r>
              <a:rPr lang="en-US" sz="2200" dirty="0">
                <a:latin typeface="Times New Roman"/>
                <a:cs typeface="Times New Roman"/>
              </a:rPr>
              <a:t>: Good for representing different beliefs (shapes) about parameters with values between 0 and 1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FE0A6-D1CD-D3C9-6B56-35C136086A66}"/>
              </a:ext>
            </a:extLst>
          </p:cNvPr>
          <p:cNvSpPr/>
          <p:nvPr/>
        </p:nvSpPr>
        <p:spPr>
          <a:xfrm>
            <a:off x="330200" y="2608162"/>
            <a:ext cx="414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a</a:t>
            </a:r>
            <a:r>
              <a:rPr lang="en-US" sz="2000" dirty="0">
                <a:latin typeface="Courier" pitchFamily="2" charset="0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shape parameter 1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b</a:t>
            </a:r>
            <a:r>
              <a:rPr lang="en-US" sz="2000" dirty="0">
                <a:latin typeface="Courier" pitchFamily="2" charset="0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shape parameter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5892B8-06DF-80BC-EDB6-7E5A058809B0}"/>
              </a:ext>
            </a:extLst>
          </p:cNvPr>
          <p:cNvSpPr/>
          <p:nvPr/>
        </p:nvSpPr>
        <p:spPr>
          <a:xfrm>
            <a:off x="152400" y="2205177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805C7-D44C-1556-8EA2-4725925233A9}"/>
              </a:ext>
            </a:extLst>
          </p:cNvPr>
          <p:cNvSpPr txBox="1"/>
          <p:nvPr/>
        </p:nvSpPr>
        <p:spPr>
          <a:xfrm>
            <a:off x="2439657" y="1953283"/>
            <a:ext cx="2626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>
                <a:latin typeface="Courier"/>
                <a:cs typeface="Courier"/>
              </a:rPr>
              <a:t>beta(a, b)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 err="1">
                <a:latin typeface="Courier"/>
                <a:cs typeface="Times New Roman" panose="02020603050405020304" pitchFamily="18" charset="0"/>
              </a:rPr>
              <a:t>dbeta</a:t>
            </a:r>
            <a:r>
              <a:rPr lang="en-US" sz="2000" b="1" dirty="0">
                <a:latin typeface="Courier"/>
                <a:cs typeface="Courier"/>
              </a:rPr>
              <a:t>(a, b)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2929EC-2A10-CE92-409B-B2030020A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80" y="1960742"/>
            <a:ext cx="1863408" cy="12948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38FAD7-9C58-C6D0-CB68-8F335838BDE8}"/>
              </a:ext>
            </a:extLst>
          </p:cNvPr>
          <p:cNvSpPr/>
          <p:nvPr/>
        </p:nvSpPr>
        <p:spPr>
          <a:xfrm>
            <a:off x="0" y="4111224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Bernoulli</a:t>
            </a:r>
            <a:r>
              <a:rPr lang="en-US" sz="2200" dirty="0">
                <a:latin typeface="Times New Roman"/>
                <a:cs typeface="Times New Roman"/>
              </a:rPr>
              <a:t>: Good likelihood model for experiments with only two outcomes. 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57481-022F-5DCE-F941-1E05A64BFB0F}"/>
              </a:ext>
            </a:extLst>
          </p:cNvPr>
          <p:cNvSpPr/>
          <p:nvPr/>
        </p:nvSpPr>
        <p:spPr>
          <a:xfrm>
            <a:off x="330200" y="5551604"/>
            <a:ext cx="414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pi</a:t>
            </a:r>
            <a:r>
              <a:rPr lang="en-US" sz="2000" dirty="0">
                <a:latin typeface="Courier" pitchFamily="2" charset="0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probability of a “success”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5BE00-9588-1467-47B8-515A6E85C090}"/>
              </a:ext>
            </a:extLst>
          </p:cNvPr>
          <p:cNvSpPr/>
          <p:nvPr/>
        </p:nvSpPr>
        <p:spPr>
          <a:xfrm>
            <a:off x="152400" y="5148619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D7FFDB-A028-B614-D76C-4838E1CF6D69}"/>
              </a:ext>
            </a:extLst>
          </p:cNvPr>
          <p:cNvSpPr txBox="1"/>
          <p:nvPr/>
        </p:nvSpPr>
        <p:spPr>
          <a:xfrm>
            <a:off x="3057174" y="4730470"/>
            <a:ext cx="2775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 err="1">
                <a:latin typeface="Courier"/>
                <a:cs typeface="Courier"/>
              </a:rPr>
              <a:t>bernoulli</a:t>
            </a:r>
            <a:r>
              <a:rPr lang="en-US" sz="2000" b="1" dirty="0">
                <a:latin typeface="Courier"/>
                <a:cs typeface="Courier"/>
              </a:rPr>
              <a:t>(pi)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 err="1">
                <a:latin typeface="Courier"/>
                <a:cs typeface="Times New Roman" panose="02020603050405020304" pitchFamily="18" charset="0"/>
              </a:rPr>
              <a:t>dbern</a:t>
            </a:r>
            <a:r>
              <a:rPr lang="en-US" sz="2000" b="1" dirty="0">
                <a:latin typeface="Courier"/>
                <a:cs typeface="Courier"/>
              </a:rPr>
              <a:t>(pi)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771DE5-87B9-F674-CC1D-42C3D57C8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629" y="5164538"/>
            <a:ext cx="2024714" cy="14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0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10BAC5D-0057-9E36-1B4D-89C7F1CD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04B0942-17AE-A4A7-6F0C-1F9BAA35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F9564B-D177-981B-8CFA-2CFFD49F840F}"/>
              </a:ext>
            </a:extLst>
          </p:cNvPr>
          <p:cNvSpPr/>
          <p:nvPr/>
        </p:nvSpPr>
        <p:spPr>
          <a:xfrm>
            <a:off x="0" y="436224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Poisson</a:t>
            </a:r>
            <a:r>
              <a:rPr lang="en-US" sz="2200" dirty="0">
                <a:latin typeface="Times New Roman"/>
                <a:cs typeface="Times New Roman"/>
              </a:rPr>
              <a:t>: Good likelihood model likelihood of x “successes” with the rate of “success”. 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AEB984-A18A-62E4-3274-454EF6591126}"/>
              </a:ext>
            </a:extLst>
          </p:cNvPr>
          <p:cNvSpPr/>
          <p:nvPr/>
        </p:nvSpPr>
        <p:spPr>
          <a:xfrm>
            <a:off x="330200" y="5802621"/>
            <a:ext cx="414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lambda</a:t>
            </a:r>
            <a:r>
              <a:rPr lang="en-US" sz="2000" dirty="0">
                <a:latin typeface="Courier" pitchFamily="2" charset="0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rate of “success”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75523-2744-54A3-B6DA-A43BC3459909}"/>
              </a:ext>
            </a:extLst>
          </p:cNvPr>
          <p:cNvSpPr/>
          <p:nvPr/>
        </p:nvSpPr>
        <p:spPr>
          <a:xfrm>
            <a:off x="152400" y="5399636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18179-6DCD-3EBD-186B-5BFA9018B3D0}"/>
              </a:ext>
            </a:extLst>
          </p:cNvPr>
          <p:cNvSpPr txBox="1"/>
          <p:nvPr/>
        </p:nvSpPr>
        <p:spPr>
          <a:xfrm>
            <a:off x="2928952" y="4887707"/>
            <a:ext cx="3082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 err="1">
                <a:latin typeface="Courier"/>
                <a:cs typeface="Courier"/>
              </a:rPr>
              <a:t>poisson</a:t>
            </a:r>
            <a:r>
              <a:rPr lang="en-US" sz="2000" b="1" dirty="0">
                <a:latin typeface="Courier"/>
                <a:cs typeface="Courier"/>
              </a:rPr>
              <a:t>(lambda)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 err="1">
                <a:latin typeface="Courier"/>
                <a:cs typeface="Times New Roman" panose="02020603050405020304" pitchFamily="18" charset="0"/>
              </a:rPr>
              <a:t>dpois</a:t>
            </a:r>
            <a:r>
              <a:rPr lang="en-US" sz="2000" b="1" dirty="0">
                <a:latin typeface="Courier"/>
                <a:cs typeface="Courier"/>
              </a:rPr>
              <a:t>(lambda)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C76ED9-C9F8-459C-7F30-B8B427A31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80" y="5417016"/>
            <a:ext cx="2024713" cy="14358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FAF317-D178-7911-8EFD-9C95C724A496}"/>
              </a:ext>
            </a:extLst>
          </p:cNvPr>
          <p:cNvSpPr/>
          <p:nvPr/>
        </p:nvSpPr>
        <p:spPr>
          <a:xfrm>
            <a:off x="0" y="1289332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Binomial</a:t>
            </a:r>
            <a:r>
              <a:rPr lang="en-US" sz="2200" dirty="0">
                <a:latin typeface="Times New Roman"/>
                <a:cs typeface="Times New Roman"/>
              </a:rPr>
              <a:t>: Good modeling the likelihood of x “successes” out of n tries.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5B3EF-B1F7-0E90-0FD1-5D72EE6BBBC1}"/>
              </a:ext>
            </a:extLst>
          </p:cNvPr>
          <p:cNvSpPr/>
          <p:nvPr/>
        </p:nvSpPr>
        <p:spPr>
          <a:xfrm>
            <a:off x="330200" y="2831915"/>
            <a:ext cx="414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number of trials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pi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probability of a “success”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CE8CC-7D96-DDF5-EE52-9B9806502762}"/>
              </a:ext>
            </a:extLst>
          </p:cNvPr>
          <p:cNvSpPr/>
          <p:nvPr/>
        </p:nvSpPr>
        <p:spPr>
          <a:xfrm>
            <a:off x="152400" y="2428930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003A5-C66D-00E9-C33A-4145EDDD4012}"/>
              </a:ext>
            </a:extLst>
          </p:cNvPr>
          <p:cNvSpPr txBox="1"/>
          <p:nvPr/>
        </p:nvSpPr>
        <p:spPr>
          <a:xfrm>
            <a:off x="3057174" y="1819944"/>
            <a:ext cx="3082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>
                <a:latin typeface="Courier"/>
                <a:cs typeface="Courier"/>
              </a:rPr>
              <a:t>binomial(n, pi)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 err="1">
                <a:latin typeface="Courier" pitchFamily="2" charset="0"/>
                <a:cs typeface="Times New Roman" panose="02020603050405020304" pitchFamily="18" charset="0"/>
              </a:rPr>
              <a:t>dbin</a:t>
            </a:r>
            <a:r>
              <a:rPr lang="en-US" sz="2000" b="1" dirty="0">
                <a:latin typeface="Courier"/>
                <a:cs typeface="Courier"/>
              </a:rPr>
              <a:t>(pi, 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49FBA2-6D51-AC7F-F94E-A48869EBF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629" y="2276071"/>
            <a:ext cx="1925062" cy="1435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1DB748-E843-FCEA-D325-35539D984E4B}"/>
              </a:ext>
            </a:extLst>
          </p:cNvPr>
          <p:cNvSpPr txBox="1"/>
          <p:nvPr/>
        </p:nvSpPr>
        <p:spPr>
          <a:xfrm>
            <a:off x="3634752" y="6320135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distributions.r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5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10BAC5D-0057-9E36-1B4D-89C7F1CD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04B0942-17AE-A4A7-6F0C-1F9BAA35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22E3BF-140A-4C53-BADF-3631C7D62C9B}"/>
              </a:ext>
            </a:extLst>
          </p:cNvPr>
          <p:cNvSpPr/>
          <p:nvPr/>
        </p:nvSpPr>
        <p:spPr>
          <a:xfrm>
            <a:off x="0" y="4185877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Weibull</a:t>
            </a:r>
            <a:r>
              <a:rPr lang="en-US" sz="2200" dirty="0">
                <a:latin typeface="Times New Roman"/>
                <a:cs typeface="Times New Roman"/>
              </a:rPr>
              <a:t>: Many applications in engineering and failure analysis and useful as a two-parameter prior for scale parameters.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A451FC-A819-ED69-7849-A74A9A6434DC}"/>
              </a:ext>
            </a:extLst>
          </p:cNvPr>
          <p:cNvSpPr/>
          <p:nvPr/>
        </p:nvSpPr>
        <p:spPr>
          <a:xfrm>
            <a:off x="330200" y="5728460"/>
            <a:ext cx="4140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alpha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shape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sigma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scale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lambda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Courier" pitchFamily="2" charset="0"/>
                <a:cs typeface="Times New Roman"/>
              </a:rPr>
              <a:t>sigma^(-alpha)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012CE-7885-BB56-5936-6E1E8504187B}"/>
              </a:ext>
            </a:extLst>
          </p:cNvPr>
          <p:cNvSpPr/>
          <p:nvPr/>
        </p:nvSpPr>
        <p:spPr>
          <a:xfrm>
            <a:off x="152400" y="5325475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5D225-2011-1D82-F0D2-278B853AD07E}"/>
              </a:ext>
            </a:extLst>
          </p:cNvPr>
          <p:cNvSpPr txBox="1"/>
          <p:nvPr/>
        </p:nvSpPr>
        <p:spPr>
          <a:xfrm>
            <a:off x="2670489" y="5173025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 err="1">
                <a:latin typeface="Courier"/>
                <a:cs typeface="Times New Roman" panose="02020603050405020304" pitchFamily="18" charset="0"/>
              </a:rPr>
              <a:t>weibull</a:t>
            </a:r>
            <a:r>
              <a:rPr lang="en-US" sz="2000" b="1" dirty="0">
                <a:latin typeface="Courier"/>
                <a:cs typeface="Courier"/>
              </a:rPr>
              <a:t>(alpha, sigma)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 err="1">
                <a:latin typeface="Courier" pitchFamily="2" charset="0"/>
                <a:cs typeface="Times New Roman" panose="02020603050405020304" pitchFamily="18" charset="0"/>
              </a:rPr>
              <a:t>dweib</a:t>
            </a:r>
            <a:r>
              <a:rPr lang="en-US" sz="2000" b="1" dirty="0">
                <a:latin typeface="Courier"/>
                <a:cs typeface="Courier"/>
              </a:rPr>
              <a:t>(alpha, lambda)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679F78-C38E-123B-A61D-893DBBA2A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80" y="5231697"/>
            <a:ext cx="1952240" cy="143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3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640080" y="1295400"/>
            <a:ext cx="8012430" cy="8846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“bin” a variable and plot occurrence counts/frequencies in each “bin”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A1ED02-E797-C40D-19F3-F223DFCE4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75" y="2441806"/>
            <a:ext cx="4244347" cy="3901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DF1DCB-C967-D00B-64D9-C5E80AB05DF0}"/>
              </a:ext>
            </a:extLst>
          </p:cNvPr>
          <p:cNvSpPr txBox="1"/>
          <p:nvPr/>
        </p:nvSpPr>
        <p:spPr>
          <a:xfrm>
            <a:off x="998538" y="52235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0152E-98C3-8A35-3685-BDDC48B98E8E}"/>
              </a:ext>
            </a:extLst>
          </p:cNvPr>
          <p:cNvSpPr txBox="1"/>
          <p:nvPr/>
        </p:nvSpPr>
        <p:spPr>
          <a:xfrm>
            <a:off x="1265238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49EA5-0D71-9252-C1E5-852308EFC1F2}"/>
              </a:ext>
            </a:extLst>
          </p:cNvPr>
          <p:cNvSpPr txBox="1"/>
          <p:nvPr/>
        </p:nvSpPr>
        <p:spPr>
          <a:xfrm>
            <a:off x="1505268" y="47129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CEF6E-E27E-EA97-DE45-98DC30B2D942}"/>
              </a:ext>
            </a:extLst>
          </p:cNvPr>
          <p:cNvSpPr txBox="1"/>
          <p:nvPr/>
        </p:nvSpPr>
        <p:spPr>
          <a:xfrm>
            <a:off x="1794828" y="2727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ADDDA-C04E-4AD8-902B-DBF3C04D981F}"/>
              </a:ext>
            </a:extLst>
          </p:cNvPr>
          <p:cNvSpPr txBox="1"/>
          <p:nvPr/>
        </p:nvSpPr>
        <p:spPr>
          <a:xfrm>
            <a:off x="2084388" y="41033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87D8B-B1DF-FDAA-0343-B94994535E43}"/>
              </a:ext>
            </a:extLst>
          </p:cNvPr>
          <p:cNvSpPr txBox="1"/>
          <p:nvPr/>
        </p:nvSpPr>
        <p:spPr>
          <a:xfrm>
            <a:off x="2362518" y="47358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E92C5-724E-431C-BDFB-5BDA65AF84FB}"/>
              </a:ext>
            </a:extLst>
          </p:cNvPr>
          <p:cNvSpPr txBox="1"/>
          <p:nvPr/>
        </p:nvSpPr>
        <p:spPr>
          <a:xfrm>
            <a:off x="2636838" y="4953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F5491-D525-A547-4EC6-CEDD6C2D60C6}"/>
              </a:ext>
            </a:extLst>
          </p:cNvPr>
          <p:cNvSpPr txBox="1"/>
          <p:nvPr/>
        </p:nvSpPr>
        <p:spPr>
          <a:xfrm>
            <a:off x="2968308" y="525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1773A-F649-4913-EFB4-2184D8D2AAC0}"/>
              </a:ext>
            </a:extLst>
          </p:cNvPr>
          <p:cNvSpPr txBox="1"/>
          <p:nvPr/>
        </p:nvSpPr>
        <p:spPr>
          <a:xfrm>
            <a:off x="3269298" y="5151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D4831-309A-FA23-1727-7B31F91FBCA4}"/>
              </a:ext>
            </a:extLst>
          </p:cNvPr>
          <p:cNvSpPr txBox="1"/>
          <p:nvPr/>
        </p:nvSpPr>
        <p:spPr>
          <a:xfrm>
            <a:off x="3547428" y="5303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3863B-AC34-8B23-764E-401E7F154BED}"/>
              </a:ext>
            </a:extLst>
          </p:cNvPr>
          <p:cNvSpPr txBox="1"/>
          <p:nvPr/>
        </p:nvSpPr>
        <p:spPr>
          <a:xfrm>
            <a:off x="3844608" y="5269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FFCA33-D1AB-6FC7-7458-47BDE291269F}"/>
              </a:ext>
            </a:extLst>
          </p:cNvPr>
          <p:cNvSpPr txBox="1"/>
          <p:nvPr/>
        </p:nvSpPr>
        <p:spPr>
          <a:xfrm>
            <a:off x="4111308" y="52616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5D4894-0CC4-7B67-52C5-8D90AB0D9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668" y="2637377"/>
            <a:ext cx="4031608" cy="370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0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4433</TotalTime>
  <Words>768</Words>
  <Application>Microsoft Macintosh PowerPoint</Application>
  <PresentationFormat>On-screen Show (4:3)</PresentationFormat>
  <Paragraphs>143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Petraco</dc:creator>
  <cp:lastModifiedBy>Nicholas Petraco</cp:lastModifiedBy>
  <cp:revision>25</cp:revision>
  <dcterms:created xsi:type="dcterms:W3CDTF">2023-07-14T19:14:44Z</dcterms:created>
  <dcterms:modified xsi:type="dcterms:W3CDTF">2023-07-26T14:02:33Z</dcterms:modified>
</cp:coreProperties>
</file>