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 autoAdjust="0"/>
    <p:restoredTop sz="94696"/>
  </p:normalViewPr>
  <p:slideViewPr>
    <p:cSldViewPr snapToGrid="0" snapToObjects="1">
      <p:cViewPr varScale="1">
        <p:scale>
          <a:sx n="112" d="100"/>
          <a:sy n="112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emf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Basic Bayesian Inference Workflow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3960" imgH="361800" progId="">
                  <p:embed/>
                </p:oleObj>
              </mc:Choice>
              <mc:Fallback>
                <p:oleObj r:id="rId6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320" imgH="181080" progId="">
                  <p:embed/>
                </p:oleObj>
              </mc:Choice>
              <mc:Fallback>
                <p:oleObj r:id="rId8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447152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67C820-00F4-AD49-F1D7-AC21D4F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2DB1C0-7E78-A0BD-25B9-856AD107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Side by side: Bayes vs. Freq estimation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EA5BE-B8E8-68C1-CB7F-BD1B40AD4832}"/>
              </a:ext>
            </a:extLst>
          </p:cNvPr>
          <p:cNvSpPr txBox="1"/>
          <p:nvPr/>
        </p:nvSpPr>
        <p:spPr>
          <a:xfrm>
            <a:off x="484188" y="1668039"/>
            <a:ext cx="82609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glassine envelopes are ceased as evidence in a drug investigation. All tested are found to contain xylazine. Compute the mean mass of xylazine contained in the envelopes from a randomly selected 10 envelopes. Also infer the variation in the mass of xylazine in the envelopes.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FB496C-1314-B375-FA1A-775CFF7BD4A9}"/>
              </a:ext>
            </a:extLst>
          </p:cNvPr>
          <p:cNvSpPr txBox="1"/>
          <p:nvPr/>
        </p:nvSpPr>
        <p:spPr>
          <a:xfrm>
            <a:off x="13494" y="399913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63.7697, 38.8534, 50.6481, 76.8564, 47.5911, 60.6131, 41.1518, 41.7563, 65.3300, 72.0342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C4059-6848-AEC5-DA6D-81400171595F}"/>
              </a:ext>
            </a:extLst>
          </p:cNvPr>
          <p:cNvSpPr txBox="1"/>
          <p:nvPr/>
        </p:nvSpPr>
        <p:spPr>
          <a:xfrm>
            <a:off x="3537585" y="3264474"/>
            <a:ext cx="217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data (mg):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3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67C820-00F4-AD49-F1D7-AC21D4F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2DB1C0-7E78-A0BD-25B9-856AD107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Side by side: Bayes vs. Freq estimation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6BDC2D-BA94-728F-FF98-EB9090E428BD}"/>
              </a:ext>
            </a:extLst>
          </p:cNvPr>
          <p:cNvCxnSpPr>
            <a:cxnSpLocks/>
          </p:cNvCxnSpPr>
          <p:nvPr/>
        </p:nvCxnSpPr>
        <p:spPr>
          <a:xfrm>
            <a:off x="4614664" y="1680210"/>
            <a:ext cx="0" cy="489204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126657-713C-F126-B41C-A2D9E77F0EC8}"/>
              </a:ext>
            </a:extLst>
          </p:cNvPr>
          <p:cNvSpPr txBox="1"/>
          <p:nvPr/>
        </p:nvSpPr>
        <p:spPr>
          <a:xfrm>
            <a:off x="891538" y="1449824"/>
            <a:ext cx="2613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 approach: 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CBCFB-3698-ECA9-D7D8-51DD386D4132}"/>
              </a:ext>
            </a:extLst>
          </p:cNvPr>
          <p:cNvSpPr txBox="1"/>
          <p:nvPr/>
        </p:nvSpPr>
        <p:spPr>
          <a:xfrm>
            <a:off x="5718809" y="1449824"/>
            <a:ext cx="2794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approach: 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EDD3C-E347-1A3F-D40D-E5DA9B77FDF3}"/>
              </a:ext>
            </a:extLst>
          </p:cNvPr>
          <p:cNvSpPr txBox="1"/>
          <p:nvPr/>
        </p:nvSpPr>
        <p:spPr>
          <a:xfrm>
            <a:off x="289878" y="2148510"/>
            <a:ext cx="423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there is about the same mass of  xylazine in the envelopes that are not part of the sample of 10.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0997F-A41E-4C99-1282-957D4E2F067B}"/>
              </a:ext>
            </a:extLst>
          </p:cNvPr>
          <p:cNvSpPr txBox="1"/>
          <p:nvPr/>
        </p:nvSpPr>
        <p:spPr>
          <a:xfrm>
            <a:off x="289878" y="3259786"/>
            <a:ext cx="42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mean mass </a:t>
            </a:r>
            <a:r>
              <a:rPr lang="en-US" sz="1800" dirty="0" err="1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9960C-FAC6-FD92-C56D-8E2A2619F88D}"/>
              </a:ext>
            </a:extLst>
          </p:cNvPr>
          <p:cNvSpPr txBox="1"/>
          <p:nvPr/>
        </p:nvSpPr>
        <p:spPr>
          <a:xfrm>
            <a:off x="236856" y="4661066"/>
            <a:ext cx="42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mass variation </a:t>
            </a:r>
            <a:r>
              <a:rPr lang="en-US" sz="1800" dirty="0" err="1">
                <a:latin typeface="Symbol" pitchFamily="2" charset="2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84B0F-01E3-837B-C398-8B99F7638E7B}"/>
              </a:ext>
            </a:extLst>
          </p:cNvPr>
          <p:cNvSpPr txBox="1"/>
          <p:nvPr/>
        </p:nvSpPr>
        <p:spPr>
          <a:xfrm>
            <a:off x="4667686" y="2148510"/>
            <a:ext cx="423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statistically by assuming a model for the way data (masses),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behave. Say perhaps: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B45-81C0-56A0-FB2F-5F0BACA68F46}"/>
              </a:ext>
            </a:extLst>
          </p:cNvPr>
          <p:cNvSpPr txBox="1"/>
          <p:nvPr/>
        </p:nvSpPr>
        <p:spPr>
          <a:xfrm>
            <a:off x="4700001" y="3654476"/>
            <a:ext cx="423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priors on model’s parameters to encode initial assumptions about what values they can reasonably take 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D003B8-0700-7B4A-3327-C3163ABA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2" y="5237804"/>
            <a:ext cx="2974143" cy="8226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064ADF-0190-A69C-F277-EBEEF7F2A679}"/>
              </a:ext>
            </a:extLst>
          </p:cNvPr>
          <p:cNvSpPr txBox="1"/>
          <p:nvPr/>
        </p:nvSpPr>
        <p:spPr>
          <a:xfrm>
            <a:off x="289878" y="6441905"/>
            <a:ext cx="423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Take-home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Formula and procedure based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9CC9D-7195-E9D7-A6A3-BDD7D71E73C2}"/>
              </a:ext>
            </a:extLst>
          </p:cNvPr>
          <p:cNvSpPr txBox="1"/>
          <p:nvPr/>
        </p:nvSpPr>
        <p:spPr>
          <a:xfrm>
            <a:off x="5625624" y="6441905"/>
            <a:ext cx="258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Take-home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based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C68FB7-241A-EB3B-D313-8B535D351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56" y="3175289"/>
            <a:ext cx="2556510" cy="28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ABA975-185D-1FA1-3374-85F744112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245" y="6056012"/>
            <a:ext cx="4263067" cy="210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C843DD-5F61-FBAB-03B7-0AEE713CE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528" y="3770900"/>
            <a:ext cx="1636970" cy="70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4F6BE-BE88-4051-B213-4FD80FE0AC23}"/>
              </a:ext>
            </a:extLst>
          </p:cNvPr>
          <p:cNvSpPr txBox="1"/>
          <p:nvPr/>
        </p:nvSpPr>
        <p:spPr>
          <a:xfrm>
            <a:off x="4700001" y="5065553"/>
            <a:ext cx="423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knowledge about parameters by combining data model with priors (Bayes Theorem):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028387-87FA-937B-4F25-EBF3AD27C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701" y="4661066"/>
            <a:ext cx="1544050" cy="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" grpId="0"/>
      <p:bldP spid="7" grpId="0"/>
      <p:bldP spid="18" grpId="0"/>
      <p:bldP spid="1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741C81B-C030-14C6-77A0-BB84A3F6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3C7DB6-E36E-91CA-4742-D8392211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Side by side: Bayes vs. Freq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B8D3F-6304-2795-B770-33CCAE009697}"/>
              </a:ext>
            </a:extLst>
          </p:cNvPr>
          <p:cNvSpPr txBox="1"/>
          <p:nvPr/>
        </p:nvSpPr>
        <p:spPr>
          <a:xfrm>
            <a:off x="2772921" y="1416893"/>
            <a:ext cx="3966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 approach first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11EE7-47AA-BC8D-3E3B-C802E840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" y="4500533"/>
            <a:ext cx="3743768" cy="1035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22C47-4CFD-8E58-CAD1-94FC413502B4}"/>
              </a:ext>
            </a:extLst>
          </p:cNvPr>
          <p:cNvSpPr txBox="1"/>
          <p:nvPr/>
        </p:nvSpPr>
        <p:spPr>
          <a:xfrm>
            <a:off x="4531022" y="2622201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55.8604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[46.0946, 65.6262]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D5488-B11F-C1D6-0F61-F73FFE69AF53}"/>
              </a:ext>
            </a:extLst>
          </p:cNvPr>
          <p:cNvSpPr txBox="1"/>
          <p:nvPr/>
        </p:nvSpPr>
        <p:spPr>
          <a:xfrm>
            <a:off x="4531021" y="4787455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13.6516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[9.39006, 24.9225]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865EE-0269-4310-BAAA-CDC9107FDF7E}"/>
              </a:ext>
            </a:extLst>
          </p:cNvPr>
          <p:cNvSpPr txBox="1"/>
          <p:nvPr/>
        </p:nvSpPr>
        <p:spPr>
          <a:xfrm>
            <a:off x="5454406" y="3221429"/>
            <a:ext cx="2228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mass estimate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9F472-4716-79DF-7E27-4565B25BBCBB}"/>
              </a:ext>
            </a:extLst>
          </p:cNvPr>
          <p:cNvSpPr txBox="1"/>
          <p:nvPr/>
        </p:nvSpPr>
        <p:spPr>
          <a:xfrm>
            <a:off x="5454406" y="5384921"/>
            <a:ext cx="2569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variation estimate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AC938-DA9B-3CBA-6E64-B55E40741815}"/>
              </a:ext>
            </a:extLst>
          </p:cNvPr>
          <p:cNvSpPr txBox="1"/>
          <p:nvPr/>
        </p:nvSpPr>
        <p:spPr>
          <a:xfrm>
            <a:off x="3589020" y="6148770"/>
            <a:ext cx="2569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frequentist_approach.R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BB9A9-0272-B520-7A32-8226129A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37" y="2423688"/>
            <a:ext cx="2175650" cy="9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741C81B-C030-14C6-77A0-BB84A3F6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3C7DB6-E36E-91CA-4742-D8392211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Side by side: Bayes vs. Freq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B8D3F-6304-2795-B770-33CCAE009697}"/>
              </a:ext>
            </a:extLst>
          </p:cNvPr>
          <p:cNvSpPr txBox="1"/>
          <p:nvPr/>
        </p:nvSpPr>
        <p:spPr>
          <a:xfrm>
            <a:off x="2772921" y="1416893"/>
            <a:ext cx="326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Bayes approach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F049-5392-AA14-8406-D55F0242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14" y="2198409"/>
            <a:ext cx="7314341" cy="360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4B32-1086-C6FE-5558-B1045165D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6" y="2971258"/>
            <a:ext cx="1559130" cy="1673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985E4-E64E-B287-8328-A3225AA5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654" y="2981036"/>
            <a:ext cx="1559130" cy="1673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7DD3-5F5B-9FC9-742F-A6A5CF981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602" y="5072728"/>
            <a:ext cx="1559130" cy="1673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BB42B-6716-8623-7C11-ACD490461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51" y="5072728"/>
            <a:ext cx="1559130" cy="1673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E3A293-267A-E074-5134-318C31479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353" y="5030312"/>
            <a:ext cx="1559130" cy="1673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D2F783-CB57-EF3E-85B6-930315B88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6104" y="5030312"/>
            <a:ext cx="1559130" cy="1673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D9AAF5-E1D0-B9D0-A073-E586BE3A8160}"/>
              </a:ext>
            </a:extLst>
          </p:cNvPr>
          <p:cNvSpPr txBox="1"/>
          <p:nvPr/>
        </p:nvSpPr>
        <p:spPr>
          <a:xfrm>
            <a:off x="4201368" y="325116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reasonable prior choices for p(</a:t>
            </a:r>
            <a:r>
              <a:rPr lang="en-US" sz="1800" dirty="0" err="1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582C4-D93D-2441-80D8-2C6335E45E5E}"/>
              </a:ext>
            </a:extLst>
          </p:cNvPr>
          <p:cNvSpPr txBox="1"/>
          <p:nvPr/>
        </p:nvSpPr>
        <p:spPr>
          <a:xfrm>
            <a:off x="5248384" y="436249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reasonable prior choices for p(</a:t>
            </a:r>
            <a:r>
              <a:rPr lang="en-US" sz="1800" dirty="0" err="1">
                <a:latin typeface="Symbol" pitchFamily="2" charset="2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396E5-D147-210A-3ED5-A844630158FF}"/>
              </a:ext>
            </a:extLst>
          </p:cNvPr>
          <p:cNvSpPr/>
          <p:nvPr/>
        </p:nvSpPr>
        <p:spPr>
          <a:xfrm>
            <a:off x="145976" y="2825537"/>
            <a:ext cx="1926663" cy="200382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8AA44-F067-2EEB-28D6-E95D994248C0}"/>
              </a:ext>
            </a:extLst>
          </p:cNvPr>
          <p:cNvSpPr/>
          <p:nvPr/>
        </p:nvSpPr>
        <p:spPr>
          <a:xfrm>
            <a:off x="4358308" y="4817602"/>
            <a:ext cx="1926663" cy="200382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775D7-9461-B163-B8D9-616637EFC713}"/>
              </a:ext>
            </a:extLst>
          </p:cNvPr>
          <p:cNvSpPr/>
          <p:nvPr/>
        </p:nvSpPr>
        <p:spPr>
          <a:xfrm>
            <a:off x="2270428" y="4821412"/>
            <a:ext cx="1926663" cy="200382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983F5-681E-1D5D-F3FD-9D680821BA5A}"/>
              </a:ext>
            </a:extLst>
          </p:cNvPr>
          <p:cNvSpPr txBox="1"/>
          <p:nvPr/>
        </p:nvSpPr>
        <p:spPr>
          <a:xfrm>
            <a:off x="7305289" y="3818259"/>
            <a:ext cx="1827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reasonable_priors.R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4D91C-03CB-9B88-34D9-AB9BA2CB0891}"/>
              </a:ext>
            </a:extLst>
          </p:cNvPr>
          <p:cNvSpPr>
            <a:spLocks noChangeAspect="1"/>
          </p:cNvSpPr>
          <p:nvPr/>
        </p:nvSpPr>
        <p:spPr>
          <a:xfrm>
            <a:off x="6284970" y="1937456"/>
            <a:ext cx="931375" cy="93137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69713-883B-C5E2-83D5-E7A2C8796EA4}"/>
              </a:ext>
            </a:extLst>
          </p:cNvPr>
          <p:cNvSpPr>
            <a:spLocks noChangeAspect="1"/>
          </p:cNvSpPr>
          <p:nvPr/>
        </p:nvSpPr>
        <p:spPr>
          <a:xfrm>
            <a:off x="7314705" y="1941572"/>
            <a:ext cx="931375" cy="931375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3" grpId="0" animBg="1"/>
      <p:bldP spid="14" grpId="0" animBg="1"/>
      <p:bldP spid="14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3E87D52-0C03-393B-59F5-252B5606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E2E44-279F-8D3C-D9BF-E18701EC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Side by side: Bayes vs. Freq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BEDD-6943-3B03-D4D1-426C99C2BAA9}"/>
              </a:ext>
            </a:extLst>
          </p:cNvPr>
          <p:cNvSpPr txBox="1"/>
          <p:nvPr/>
        </p:nvSpPr>
        <p:spPr>
          <a:xfrm>
            <a:off x="2772921" y="1416893"/>
            <a:ext cx="326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Bayes approach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1FD62-2DAE-B79B-4673-79BCA4D9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218" y="2224715"/>
            <a:ext cx="5874768" cy="92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4D2CE-78F9-20A7-159D-1C2EA97E8568}"/>
              </a:ext>
            </a:extLst>
          </p:cNvPr>
          <p:cNvSpPr txBox="1"/>
          <p:nvPr/>
        </p:nvSpPr>
        <p:spPr>
          <a:xfrm>
            <a:off x="360429" y="244539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chains: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68C50-065E-6CFB-3A4E-D0D1F8A24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940" y="4067984"/>
            <a:ext cx="2574290" cy="2365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932A1-825F-8EEE-4860-ABB40E391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480" y="4102275"/>
            <a:ext cx="2574289" cy="2365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CB804-3820-0996-EEDD-57F78A6A2C5A}"/>
              </a:ext>
            </a:extLst>
          </p:cNvPr>
          <p:cNvSpPr txBox="1"/>
          <p:nvPr/>
        </p:nvSpPr>
        <p:spPr>
          <a:xfrm>
            <a:off x="360429" y="455295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40049-520A-E77A-3788-19C4FC1E2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592" y="4283687"/>
            <a:ext cx="1435482" cy="639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233867-CCDD-1F60-3C55-61AC61DEF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663" y="4294270"/>
            <a:ext cx="1368941" cy="609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FF012-261C-DD8B-6B74-558717E238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6222" y="6218812"/>
            <a:ext cx="1263094" cy="56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33FCB-F3D5-79B7-EA5C-14C4A1586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5020" y="6218811"/>
            <a:ext cx="1322828" cy="5625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82CA9-2752-09BA-6540-AE71D09B46E0}"/>
              </a:ext>
            </a:extLst>
          </p:cNvPr>
          <p:cNvSpPr txBox="1"/>
          <p:nvPr/>
        </p:nvSpPr>
        <p:spPr>
          <a:xfrm>
            <a:off x="66553" y="6177852"/>
            <a:ext cx="2396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bayes_approach2_STAN.R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A2827-BAE1-39E3-1C3E-38A5ACDC2398}"/>
              </a:ext>
            </a:extLst>
          </p:cNvPr>
          <p:cNvSpPr txBox="1"/>
          <p:nvPr/>
        </p:nvSpPr>
        <p:spPr>
          <a:xfrm>
            <a:off x="72649" y="6464364"/>
            <a:ext cx="2396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bayes_approach2_JAGS.R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70253-2BF0-89F0-696C-993D12E5F504}"/>
              </a:ext>
            </a:extLst>
          </p:cNvPr>
          <p:cNvSpPr txBox="1"/>
          <p:nvPr/>
        </p:nvSpPr>
        <p:spPr>
          <a:xfrm>
            <a:off x="2638880" y="380328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4FE5-019A-8A0C-4663-68C772BB92FE}"/>
              </a:ext>
            </a:extLst>
          </p:cNvPr>
          <p:cNvSpPr txBox="1"/>
          <p:nvPr/>
        </p:nvSpPr>
        <p:spPr>
          <a:xfrm>
            <a:off x="6016394" y="380328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Symbol" pitchFamily="2" charset="2"/>
                <a:cs typeface="Times New Roman" panose="02020603050405020304" pitchFamily="18" charset="0"/>
              </a:rPr>
              <a:t>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A54B2E4-A20E-9C0A-75B5-0B5064D1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9FC7B0-6B44-BD69-5A19-161ACF25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Discussion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1A413-2A27-90D7-55FD-33B1018F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95" y="1559607"/>
            <a:ext cx="3065608" cy="281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1FA74-9D39-4A26-DA85-8A428627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93" y="1593898"/>
            <a:ext cx="3065607" cy="2817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7E211-735A-FF41-4F53-B3E6EA0D1A06}"/>
              </a:ext>
            </a:extLst>
          </p:cNvPr>
          <p:cNvSpPr txBox="1"/>
          <p:nvPr/>
        </p:nvSpPr>
        <p:spPr>
          <a:xfrm>
            <a:off x="271850" y="4762586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certain should you be about the mean mass of xylazine/pill?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certain should you be about the variation of mass of xylazine/pill?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randomly selected any pill from the seizure, should you be confident about quoting its mass as the mean mass?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you should sample more pills from the seizure? If so, what do you want to learn from the expanded sample?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D3780-5671-35CC-43F3-E9F7A98AB73D}"/>
              </a:ext>
            </a:extLst>
          </p:cNvPr>
          <p:cNvSpPr txBox="1"/>
          <p:nvPr/>
        </p:nvSpPr>
        <p:spPr>
          <a:xfrm>
            <a:off x="2916190" y="168296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Symbol" pitchFamily="2" charset="2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9FA16-5159-0CD5-1C75-5C167BD53C6B}"/>
              </a:ext>
            </a:extLst>
          </p:cNvPr>
          <p:cNvSpPr txBox="1"/>
          <p:nvPr/>
        </p:nvSpPr>
        <p:spPr>
          <a:xfrm>
            <a:off x="6219562" y="168296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Symbol" pitchFamily="2" charset="2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4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23718</TotalTime>
  <Words>432</Words>
  <Application>Microsoft Macintosh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179</cp:revision>
  <dcterms:created xsi:type="dcterms:W3CDTF">2016-12-19T18:29:42Z</dcterms:created>
  <dcterms:modified xsi:type="dcterms:W3CDTF">2023-08-11T13:26:07Z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2023-02-14T19:30:33Z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bf1bfbf7-3589-4019-8602-65e101318dcc</vt:lpwstr>
  </property>
  <property fmtid="{D5CDD505-2E9C-101B-9397-08002B2CF9AE}" pid="8" name="MSIP_Label_fa1855b2-0a05-4494-a903-f3f23f3f98e0_ContentBits">
    <vt:lpwstr>0</vt:lpwstr>
  </property>
</Properties>
</file>