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8" r:id="rId9"/>
    <p:sldId id="291" r:id="rId10"/>
    <p:sldId id="269" r:id="rId11"/>
    <p:sldId id="352" r:id="rId12"/>
    <p:sldId id="308" r:id="rId13"/>
    <p:sldId id="309" r:id="rId14"/>
    <p:sldId id="350" r:id="rId15"/>
    <p:sldId id="351" r:id="rId16"/>
    <p:sldId id="310" r:id="rId17"/>
    <p:sldId id="294" r:id="rId18"/>
    <p:sldId id="295" r:id="rId19"/>
    <p:sldId id="353" r:id="rId20"/>
    <p:sldId id="355" r:id="rId21"/>
    <p:sldId id="35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4"/>
  </p:normalViewPr>
  <p:slideViewPr>
    <p:cSldViewPr snapToGrid="0" snapToObjects="1">
      <p:cViewPr varScale="1">
        <p:scale>
          <a:sx n="110" d="100"/>
          <a:sy n="110" d="100"/>
        </p:scale>
        <p:origin x="191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71FD9-B322-2549-9400-AF0C57474107}" type="datetimeFigureOut">
              <a:rPr lang="en-US" smtClean="0"/>
              <a:pPr/>
              <a:t>6/4/21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B24EC-C302-4742-94E1-DA9B006B34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57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B24EC-C302-4742-94E1-DA9B006B342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2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17F39-3343-D34D-887C-91D887A1DE4F}" type="datetimeFigureOut">
              <a:rPr lang="en-US" smtClean="0"/>
              <a:pPr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.org/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jpeg"/><Relationship Id="rId4" Type="http://schemas.openxmlformats.org/officeDocument/2006/relationships/hyperlink" Target="http://cran.r-project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"/>
          <p:cNvSpPr>
            <a:spLocks noChangeArrowheads="1"/>
          </p:cNvSpPr>
          <p:nvPr/>
        </p:nvSpPr>
        <p:spPr bwMode="auto">
          <a:xfrm>
            <a:off x="14288" y="304800"/>
            <a:ext cx="9104312" cy="243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Hands-on Introduction to R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3" cstate="print"/>
          <a:srcRect l="5212"/>
          <a:stretch>
            <a:fillRect/>
          </a:stretch>
        </p:blipFill>
        <p:spPr bwMode="auto">
          <a:xfrm flipH="1">
            <a:off x="6677019" y="4121118"/>
            <a:ext cx="2444458" cy="2338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994" y="4727150"/>
            <a:ext cx="955848" cy="6136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6588792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 1" descr="IMG_2089.jpeg"/>
          <p:cNvPicPr/>
          <p:nvPr/>
        </p:nvPicPr>
        <p:blipFill>
          <a:blip r:embed="rId6"/>
          <a:srcRect l="36665" t="30724" r="34167" b="20345"/>
          <a:stretch>
            <a:fillRect/>
          </a:stretch>
        </p:blipFill>
        <p:spPr bwMode="auto">
          <a:xfrm rot="10800000">
            <a:off x="295409" y="4279340"/>
            <a:ext cx="1864391" cy="179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IJ_3D_primershear_examp.jpg"/>
          <p:cNvPicPr>
            <a:picLocks noChangeAspect="1"/>
          </p:cNvPicPr>
          <p:nvPr/>
        </p:nvPicPr>
        <p:blipFill>
          <a:blip r:embed="rId7"/>
          <a:srcRect l="20551" t="21207" r="23050" b="25744"/>
          <a:stretch>
            <a:fillRect/>
          </a:stretch>
        </p:blipFill>
        <p:spPr>
          <a:xfrm>
            <a:off x="2935502" y="2614485"/>
            <a:ext cx="3101686" cy="176495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2273933" y="4547682"/>
            <a:ext cx="858088" cy="615454"/>
          </a:xfrm>
          <a:prstGeom prst="straightConnector1">
            <a:avLst/>
          </a:prstGeom>
          <a:ln w="635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61836" y="4547682"/>
            <a:ext cx="858088" cy="615454"/>
          </a:xfrm>
          <a:prstGeom prst="straightConnector1">
            <a:avLst/>
          </a:prstGeom>
          <a:ln w="635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Rlogo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8504" y="1368146"/>
            <a:ext cx="536873" cy="4080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Plots: Look at your data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104210"/>
            <a:ext cx="8686800" cy="11951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 will visualize our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resuts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as much as possible. Let’s make some basic plots!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2164409"/>
            <a:ext cx="8686800" cy="8484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Plot cosine from -5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to 2.8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, and use 100 data points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385017" y="3372095"/>
            <a:ext cx="8454183" cy="175432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seq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 generates a sequence: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seq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(from= -5*pi, to= 2.8*pi,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length.out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= 100)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y &lt;- cos(x)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plot(x, y, type=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"l"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564105" y="3147824"/>
            <a:ext cx="828842" cy="568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312739" y="2949790"/>
            <a:ext cx="3832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Handy R function we’ll use all the time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499515" y="4052992"/>
            <a:ext cx="3540048" cy="14860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121327" y="4390742"/>
            <a:ext cx="4175096" cy="1391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257274" y="5623992"/>
            <a:ext cx="1742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Defines “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y-axis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042931" y="5354423"/>
            <a:ext cx="1742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Defines “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x-axis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885587" y="5068547"/>
            <a:ext cx="270232" cy="655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486397" y="5669723"/>
            <a:ext cx="3584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Extra argument to connect the points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307413"/>
            <a:ext cx="8686800" cy="33661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Input from Excel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Save spreadsheet as a CSV file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 .csv file is just a text version of an Excel file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We’ll use the </a:t>
            </a:r>
            <a:r>
              <a:rPr lang="en-GB" sz="3200" b="1" dirty="0" err="1">
                <a:solidFill>
                  <a:srgbClr val="000000"/>
                </a:solidFill>
                <a:latin typeface="Times New Roman" pitchFamily="18" charset="0"/>
              </a:rPr>
              <a:t>read.csv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function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How to Load Spreadsheets of Data: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1607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3298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Input from Excel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Method 1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save Excel spreadsheet as a CSV file and load directly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You’ll need to type in the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path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to the file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in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read.csv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How to Load Spreadsheets of Data: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6800" y="4719357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"/Users/karen2/Desktop/</a:t>
            </a:r>
            <a:r>
              <a:rPr lang="en-US" sz="2400" dirty="0" err="1">
                <a:latin typeface="Courier"/>
                <a:cs typeface="Courier"/>
              </a:rPr>
              <a:t>Glass.csv</a:t>
            </a:r>
            <a:r>
              <a:rPr lang="en-US" sz="2400" dirty="0">
                <a:latin typeface="Courier"/>
                <a:cs typeface="Courier"/>
              </a:rPr>
              <a:t>"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6800" y="4257692"/>
            <a:ext cx="35932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Format of a Apple OS path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64742" y="6019489"/>
            <a:ext cx="6821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"C:\Users\karen2\Desktop\</a:t>
            </a:r>
            <a:r>
              <a:rPr lang="en-US" sz="2400" dirty="0" err="1">
                <a:latin typeface="Courier"/>
                <a:cs typeface="Courier"/>
              </a:rPr>
              <a:t>Glass.csv</a:t>
            </a:r>
            <a:r>
              <a:rPr lang="en-US" sz="2400" dirty="0">
                <a:latin typeface="Courier"/>
                <a:cs typeface="Courier"/>
              </a:rPr>
              <a:t> "</a:t>
            </a:r>
          </a:p>
          <a:p>
            <a:r>
              <a:rPr lang="en-US" sz="2400" dirty="0">
                <a:latin typeface="Courier"/>
                <a:cs typeface="Courier"/>
              </a:rPr>
              <a:t>"C:/Users/karen2/Desktop/</a:t>
            </a:r>
            <a:r>
              <a:rPr lang="en-US" sz="2400" dirty="0" err="1">
                <a:latin typeface="Courier"/>
                <a:cs typeface="Courier"/>
              </a:rPr>
              <a:t>Glass.csv</a:t>
            </a:r>
            <a:r>
              <a:rPr lang="en-US" sz="2400" dirty="0">
                <a:latin typeface="Courier"/>
                <a:cs typeface="Courier"/>
              </a:rPr>
              <a:t> "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4742" y="5143587"/>
            <a:ext cx="3250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For a Windows path try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US" sz="24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ABAA9F-79B4-114F-B218-9939AA7CFE5C}"/>
              </a:ext>
            </a:extLst>
          </p:cNvPr>
          <p:cNvSpPr txBox="1"/>
          <p:nvPr/>
        </p:nvSpPr>
        <p:spPr>
          <a:xfrm>
            <a:off x="1057416" y="5564785"/>
            <a:ext cx="7558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"C:\\Users\\karen2\\Desktop\\</a:t>
            </a:r>
            <a:r>
              <a:rPr lang="en-US" sz="2400" dirty="0" err="1">
                <a:latin typeface="Courier"/>
                <a:cs typeface="Courier"/>
              </a:rPr>
              <a:t>Glass.csv</a:t>
            </a:r>
            <a:r>
              <a:rPr lang="en-US" sz="2400" dirty="0">
                <a:latin typeface="Courier"/>
                <a:cs typeface="Courier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49863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How to Load Spreadsheets of Data: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1104210"/>
            <a:ext cx="8686800" cy="16095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Load a CSV file that is on your (mine actually…) Desktop. The file is called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bigdata.csv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I made it in Excel: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017" y="2996147"/>
            <a:ext cx="8454183" cy="3139321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Load the spreadsheet: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("/Users/karen2/Desktop/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Glass.csv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")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Extract column 1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[,1]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Extract column 2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y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[,2]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Plot the data: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x,y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8768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14E827E-6C98-4F37-8156-17ECD6940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Input from Excel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Method 2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 An alternative is to use </a:t>
            </a:r>
            <a:r>
              <a:rPr lang="en-GB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file.choose</a:t>
            </a:r>
            <a:r>
              <a:rPr lang="en-GB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function with </a:t>
            </a:r>
            <a:r>
              <a:rPr lang="en-GB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A01C647-0C97-48D3-B8FA-E37647B9B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How to Load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Spreadsheets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of Data: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89CC3E3-215C-41F5-A2BE-49C8DB715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B00B6D-FA84-4ACC-8D6D-5ECC0453DDA9}"/>
              </a:ext>
            </a:extLst>
          </p:cNvPr>
          <p:cNvSpPr/>
          <p:nvPr/>
        </p:nvSpPr>
        <p:spPr>
          <a:xfrm>
            <a:off x="385017" y="3372095"/>
            <a:ext cx="8454183" cy="175432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file.choose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 lets you navigate to file you want and gets </a:t>
            </a: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its path: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apath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file.choose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dat2 &lt;- read.csv(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apath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74C0A5-9B1D-47D8-A802-81B6DA09D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948" y="3778397"/>
            <a:ext cx="4246852" cy="290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91E7B117-D0CB-49EC-AF46-979BCA110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04211"/>
            <a:ext cx="8686800" cy="34677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Input from Excel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Method 3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 We can load in a file directly from the internet using its </a:t>
            </a:r>
            <a:r>
              <a:rPr lang="en-GB" sz="3200" dirty="0">
                <a:solidFill>
                  <a:srgbClr val="00B050"/>
                </a:solidFill>
                <a:latin typeface="Times New Roman" pitchFamily="18" charset="0"/>
              </a:rPr>
              <a:t>URL address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(if we have a working internet connection):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4AECD30-1CEA-46DB-9FB7-F711EA12D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How to Load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Spreadsheets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of Data: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31FD6D4-ABDF-4D8F-AC2A-888F0D4EC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083E16-7BA4-474C-8727-392FDF517109}"/>
              </a:ext>
            </a:extLst>
          </p:cNvPr>
          <p:cNvSpPr/>
          <p:nvPr/>
        </p:nvSpPr>
        <p:spPr>
          <a:xfrm>
            <a:off x="152400" y="4196185"/>
            <a:ext cx="8867421" cy="1323439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A file on the internet. Use it’s URL to load: 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dat3 &lt;-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"https://</a:t>
            </a:r>
            <a:r>
              <a:rPr lang="en-US" sz="1600" dirty="0" err="1">
                <a:solidFill>
                  <a:srgbClr val="00B050"/>
                </a:solidFill>
                <a:latin typeface="Courier"/>
                <a:cs typeface="Courier"/>
              </a:rPr>
              <a:t>raw.githubusercontent.com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/</a:t>
            </a:r>
            <a:r>
              <a:rPr lang="en-US" sz="1600" dirty="0" err="1">
                <a:solidFill>
                  <a:srgbClr val="00B050"/>
                </a:solidFill>
                <a:latin typeface="Courier"/>
                <a:cs typeface="Courier"/>
              </a:rPr>
              <a:t>npetraco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/workshop21/master/data/</a:t>
            </a:r>
            <a:r>
              <a:rPr lang="en-US" sz="1600" dirty="0" err="1">
                <a:solidFill>
                  <a:srgbClr val="00B050"/>
                </a:solidFill>
                <a:latin typeface="Courier"/>
                <a:cs typeface="Courier"/>
              </a:rPr>
              <a:t>bigdata.csv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, header = F)</a:t>
            </a:r>
          </a:p>
        </p:txBody>
      </p:sp>
    </p:spTree>
    <p:extLst>
      <p:ext uri="{BB962C8B-B14F-4D97-AF65-F5344CB8AC3E}">
        <p14:creationId xmlns:p14="http://schemas.microsoft.com/office/powerpoint/2010/main" val="3813128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56673" y="1937038"/>
            <a:ext cx="8686800" cy="32715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Spreadsheets are called data frames, arrays or matrices in      :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X[,1] returns column 1 of matrix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X[3,] returns row 3 of matrix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Handy functions for data frames and matrices: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Courier"/>
                <a:cs typeface="Courier"/>
              </a:rPr>
              <a:t>dim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nrow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ncol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rbind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cbind</a:t>
            </a:r>
            <a:endParaRPr lang="en-GB" sz="24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Slicing and Dicing a Spreadsheet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624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85017" y="1440889"/>
            <a:ext cx="8454183" cy="452431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Enter some data in a Matrix: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rbind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c(0.99, 0.92, 0.84, 0.39, 0.36),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c(0.87, 0.73, 0.80, 0.76, 0.87),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c(0.50, 0.11, 0.14, 0.43, 0.62),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c(0.08, 0.41, 0.68, 0.49, 0.02)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What happens when we execute each of these line?: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X[1,3]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X[2,]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X[,1]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X[5,]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X[5]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D7E980-EE7B-F047-A1D7-2B9DA7744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Slicing and Dicing Spreadsheet</a:t>
            </a:r>
          </a:p>
        </p:txBody>
      </p:sp>
    </p:spTree>
    <p:extLst>
      <p:ext uri="{BB962C8B-B14F-4D97-AF65-F5344CB8AC3E}">
        <p14:creationId xmlns:p14="http://schemas.microsoft.com/office/powerpoint/2010/main" val="3261741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100" y="1676400"/>
            <a:ext cx="3987800" cy="3505200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0CF9FAD9-C95C-AC4E-A9AB-7D93578F2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Slicing and Dicing Spreadsheet</a:t>
            </a:r>
          </a:p>
        </p:txBody>
      </p:sp>
    </p:spTree>
    <p:extLst>
      <p:ext uri="{BB962C8B-B14F-4D97-AF65-F5344CB8AC3E}">
        <p14:creationId xmlns:p14="http://schemas.microsoft.com/office/powerpoint/2010/main" val="2644586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1932" y="884498"/>
            <a:ext cx="5426596" cy="21712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563563" indent="-457200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Explore the Glass dataset </a:t>
            </a:r>
          </a:p>
          <a:p>
            <a:pPr marL="1020763" lvl="1" indent="-457200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Scatter plots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 plot any two variables against each other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First Thing: Plot your Data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-4025" t="8702" r="4025" b="-7230"/>
          <a:stretch/>
        </p:blipFill>
        <p:spPr>
          <a:xfrm>
            <a:off x="5108495" y="1250069"/>
            <a:ext cx="3786650" cy="37309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FFBBCD-CE81-F540-A53C-8C4856B0DB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85"/>
          <a:stretch/>
        </p:blipFill>
        <p:spPr>
          <a:xfrm>
            <a:off x="27005" y="3346779"/>
            <a:ext cx="4595350" cy="35124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B5FFB68-9EA1-564C-8512-2229FBAD5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512" y="4543528"/>
            <a:ext cx="4407424" cy="14762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Histograms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 “bin” a variable and plot frequencies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31775" y="148284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charset="0"/>
              </a:rPr>
              <a:t>Outline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31775" y="1005837"/>
            <a:ext cx="8607425" cy="5718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charset="0"/>
              </a:rPr>
              <a:t>R  : A powerful platform for scientific calculation and data analysis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charset="0"/>
              </a:rPr>
              <a:t>Why bother learning    R ? 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latin typeface="Times New Roman"/>
                <a:cs typeface="Times New Roman"/>
              </a:rPr>
              <a:t>Data, data, data, I cannot make bricks without clay </a:t>
            </a:r>
            <a:r>
              <a:rPr lang="en-US" sz="3200" baseline="30000" dirty="0">
                <a:latin typeface="Times New Roman"/>
                <a:cs typeface="Times New Roman"/>
              </a:rPr>
              <a:t>Copper Beeches</a:t>
            </a:r>
            <a:endParaRPr lang="en-GB" sz="3200" baseline="30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A tour of </a:t>
            </a:r>
            <a:r>
              <a:rPr lang="en-GB" sz="3200" dirty="0" err="1">
                <a:solidFill>
                  <a:srgbClr val="000000"/>
                </a:solidFill>
                <a:latin typeface="Times New Roman"/>
                <a:cs typeface="Times New Roman"/>
              </a:rPr>
              <a:t>RStudio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. Basic Input and Output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Getting Help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Visualizing with Plots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Loading your data from Excel spreadsheets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Basic Plotting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6" descr="R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06" y="1107912"/>
            <a:ext cx="620039" cy="471232"/>
          </a:xfrm>
          <a:prstGeom prst="rect">
            <a:avLst/>
          </a:prstGeom>
        </p:spPr>
      </p:pic>
      <p:pic>
        <p:nvPicPr>
          <p:cNvPr id="8" name="Picture 7" descr="R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130" y="2234195"/>
            <a:ext cx="678018" cy="51529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EFA348-D670-8B45-AD0A-92A9DB4A7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9270"/>
            <a:ext cx="9144000" cy="4541178"/>
          </a:xfrm>
          <a:prstGeom prst="rect">
            <a:avLst/>
          </a:prstGeom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B623AA6D-E515-5941-B613-AEF77974D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838200"/>
            <a:ext cx="8686800" cy="571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Box and Whiskers plots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831B90-78D4-D84F-BBFE-D3D304907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First Thing: Plot your Data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F4A7B95-DE6E-5546-AB53-0FF06F016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13B6098E-85CB-894C-B03A-D32B41160D71}"/>
              </a:ext>
            </a:extLst>
          </p:cNvPr>
          <p:cNvSpPr/>
          <p:nvPr/>
        </p:nvSpPr>
        <p:spPr bwMode="auto">
          <a:xfrm>
            <a:off x="385144" y="2223302"/>
            <a:ext cx="8442925" cy="223896"/>
          </a:xfrm>
          <a:prstGeom prst="leftRightArrow">
            <a:avLst/>
          </a:prstGeom>
          <a:solidFill>
            <a:srgbClr val="26FA2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8B7A78-73B1-7541-B40D-56B76B7BFED9}"/>
              </a:ext>
            </a:extLst>
          </p:cNvPr>
          <p:cNvCxnSpPr/>
          <p:nvPr/>
        </p:nvCxnSpPr>
        <p:spPr bwMode="auto">
          <a:xfrm rot="5400000" flipH="1" flipV="1">
            <a:off x="2021973" y="4561911"/>
            <a:ext cx="381000" cy="381000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000B78-1FEE-4E4F-817C-D32CBCDC0B8C}"/>
              </a:ext>
            </a:extLst>
          </p:cNvPr>
          <p:cNvCxnSpPr/>
          <p:nvPr/>
        </p:nvCxnSpPr>
        <p:spPr bwMode="auto">
          <a:xfrm rot="16200000" flipV="1">
            <a:off x="3343767" y="4541131"/>
            <a:ext cx="381000" cy="381000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995039-5EF4-E648-A286-6D1D5AB38BBF}"/>
              </a:ext>
            </a:extLst>
          </p:cNvPr>
          <p:cNvCxnSpPr/>
          <p:nvPr/>
        </p:nvCxnSpPr>
        <p:spPr bwMode="auto">
          <a:xfrm rot="5400000" flipH="1" flipV="1">
            <a:off x="2614559" y="4769729"/>
            <a:ext cx="457205" cy="1588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E68716A-691B-3444-9C93-BA2C486B316C}"/>
              </a:ext>
            </a:extLst>
          </p:cNvPr>
          <p:cNvSpPr/>
          <p:nvPr/>
        </p:nvSpPr>
        <p:spPr>
          <a:xfrm>
            <a:off x="969028" y="4749671"/>
            <a:ext cx="1242648" cy="62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25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-%tile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st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-quartile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6A5D8-A494-A04F-9CD7-083F44414C90}"/>
              </a:ext>
            </a:extLst>
          </p:cNvPr>
          <p:cNvSpPr/>
          <p:nvPr/>
        </p:nvSpPr>
        <p:spPr>
          <a:xfrm>
            <a:off x="3687464" y="4749671"/>
            <a:ext cx="1268296" cy="62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75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-%tile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rd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-quartile 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70B4B3-87DC-EE48-9E02-955F97C6B0AD}"/>
              </a:ext>
            </a:extLst>
          </p:cNvPr>
          <p:cNvSpPr/>
          <p:nvPr/>
        </p:nvSpPr>
        <p:spPr>
          <a:xfrm>
            <a:off x="2320953" y="4862865"/>
            <a:ext cx="1099981" cy="62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median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50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-%tile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AA0FD6-68C7-6C4C-A6DE-1A05ABBA5F35}"/>
              </a:ext>
            </a:extLst>
          </p:cNvPr>
          <p:cNvSpPr/>
          <p:nvPr/>
        </p:nvSpPr>
        <p:spPr>
          <a:xfrm>
            <a:off x="4239490" y="1898442"/>
            <a:ext cx="697627" cy="360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range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C4146A-E974-CD41-981C-B34C8D516423}"/>
              </a:ext>
            </a:extLst>
          </p:cNvPr>
          <p:cNvSpPr/>
          <p:nvPr/>
        </p:nvSpPr>
        <p:spPr bwMode="auto">
          <a:xfrm>
            <a:off x="152752" y="3007483"/>
            <a:ext cx="990600" cy="533400"/>
          </a:xfrm>
          <a:prstGeom prst="ellipse">
            <a:avLst/>
          </a:prstGeom>
          <a:solidFill>
            <a:srgbClr val="26FA26">
              <a:alpha val="7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B4DB70-5B65-5A43-AC32-1E80E683D3DD}"/>
              </a:ext>
            </a:extLst>
          </p:cNvPr>
          <p:cNvSpPr/>
          <p:nvPr/>
        </p:nvSpPr>
        <p:spPr>
          <a:xfrm>
            <a:off x="217377" y="2984333"/>
            <a:ext cx="859531" cy="570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possible</a:t>
            </a: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outliers</a:t>
            </a:r>
            <a:endParaRPr lang="en-US" sz="16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755EF42-E0EE-A244-928A-DA0EB253F24D}"/>
              </a:ext>
            </a:extLst>
          </p:cNvPr>
          <p:cNvSpPr/>
          <p:nvPr/>
        </p:nvSpPr>
        <p:spPr bwMode="auto">
          <a:xfrm>
            <a:off x="6273442" y="2984333"/>
            <a:ext cx="990600" cy="533400"/>
          </a:xfrm>
          <a:prstGeom prst="ellipse">
            <a:avLst/>
          </a:prstGeom>
          <a:solidFill>
            <a:srgbClr val="26FA26">
              <a:alpha val="7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39AA6A-44EB-224F-9266-CA2FF9EDAFC9}"/>
              </a:ext>
            </a:extLst>
          </p:cNvPr>
          <p:cNvSpPr/>
          <p:nvPr/>
        </p:nvSpPr>
        <p:spPr>
          <a:xfrm>
            <a:off x="6349642" y="2984333"/>
            <a:ext cx="859531" cy="570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possible</a:t>
            </a: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outliers</a:t>
            </a:r>
            <a:endParaRPr 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E56A6E-8981-9747-AD17-5268D2A8B6B8}"/>
              </a:ext>
            </a:extLst>
          </p:cNvPr>
          <p:cNvSpPr/>
          <p:nvPr/>
        </p:nvSpPr>
        <p:spPr>
          <a:xfrm>
            <a:off x="4292276" y="6373792"/>
            <a:ext cx="53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RI</a:t>
            </a:r>
          </a:p>
        </p:txBody>
      </p:sp>
    </p:spTree>
    <p:extLst>
      <p:ext uri="{BB962C8B-B14F-4D97-AF65-F5344CB8AC3E}">
        <p14:creationId xmlns:p14="http://schemas.microsoft.com/office/powerpoint/2010/main" val="230499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2" grpId="0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Basic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Ploting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Commands: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85017" y="1440889"/>
            <a:ext cx="8454183" cy="3693319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Load data: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"Desktop/</a:t>
            </a:r>
            <a:r>
              <a:rPr lang="en-US" dirty="0" err="1">
                <a:solidFill>
                  <a:srgbClr val="00B050"/>
                </a:solidFill>
                <a:latin typeface="Courier"/>
                <a:cs typeface="Courier"/>
              </a:rPr>
              <a:t>Glass.csv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head(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Scatter plot: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[,1],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[,2])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Histogram: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hist(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[,1])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Box and whisker plot: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boxplot(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[,1], horizontal = T)</a:t>
            </a:r>
          </a:p>
        </p:txBody>
      </p:sp>
    </p:spTree>
    <p:extLst>
      <p:ext uri="{BB962C8B-B14F-4D97-AF65-F5344CB8AC3E}">
        <p14:creationId xmlns:p14="http://schemas.microsoft.com/office/powerpoint/2010/main" val="156407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 not a black box!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Codes available for review;  totally transparent!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 maintained by a professional group of statisticians, and computational scientists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u="sng" dirty="0">
                <a:solidFill>
                  <a:srgbClr val="000000"/>
                </a:solidFill>
                <a:latin typeface="Times New Roman" pitchFamily="18" charset="0"/>
              </a:rPr>
              <a:t>From very simple to state-of-the-art procedures available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Very good graphics for exhibits and papers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 extensible (it is a full scripting language)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Coding/syntax similar to Python and MATLAB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Easy to link to C/C++ routines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Why       ?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699" y="639965"/>
            <a:ext cx="698048" cy="530518"/>
          </a:xfrm>
          <a:prstGeom prst="rect">
            <a:avLst/>
          </a:prstGeom>
        </p:spPr>
      </p:pic>
      <p:pic>
        <p:nvPicPr>
          <p:cNvPr id="7" name="Picture 6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33" y="1504547"/>
            <a:ext cx="391280" cy="297374"/>
          </a:xfrm>
          <a:prstGeom prst="rect">
            <a:avLst/>
          </a:prstGeom>
        </p:spPr>
      </p:pic>
      <p:pic>
        <p:nvPicPr>
          <p:cNvPr id="8" name="Picture 7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99" y="2626600"/>
            <a:ext cx="391280" cy="297374"/>
          </a:xfrm>
          <a:prstGeom prst="rect">
            <a:avLst/>
          </a:prstGeom>
        </p:spPr>
      </p:pic>
      <p:pic>
        <p:nvPicPr>
          <p:cNvPr id="9" name="Picture 8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90" y="4994156"/>
            <a:ext cx="391280" cy="297374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Where to get information on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R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R: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hlinkClick r:id="rId2"/>
              </a:rPr>
              <a:t>http://www.r-project.org/</a:t>
            </a: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Just need the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base</a:t>
            </a:r>
            <a:endParaRPr lang="en-GB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RStudio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hlinkClick r:id="rId3"/>
              </a:rPr>
              <a:t>http://rstudio.org/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 great IDE for R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Work on all platforms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Sometimes slows down performance…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CRAN: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hlinkClick r:id="rId4"/>
              </a:rPr>
              <a:t>http://cran.r-project.org/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Library repository for R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Click on Search on the left of the website to search for package/info on packages 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Why       ?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8699" y="639965"/>
            <a:ext cx="698048" cy="530518"/>
          </a:xfrm>
          <a:prstGeom prst="rect">
            <a:avLst/>
          </a:prstGeom>
        </p:spPr>
      </p:pic>
      <p:pic>
        <p:nvPicPr>
          <p:cNvPr id="7" name="Picture 6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640" y="1495966"/>
            <a:ext cx="391280" cy="297374"/>
          </a:xfrm>
          <a:prstGeom prst="rect">
            <a:avLst/>
          </a:prstGeom>
        </p:spPr>
      </p:pic>
      <p:pic>
        <p:nvPicPr>
          <p:cNvPr id="10" name="Picture 9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613" y="2043063"/>
            <a:ext cx="391280" cy="297374"/>
          </a:xfrm>
          <a:prstGeom prst="rect">
            <a:avLst/>
          </a:prstGeom>
        </p:spPr>
      </p:pic>
      <p:pic>
        <p:nvPicPr>
          <p:cNvPr id="13" name="Picture 12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8589" y="3450274"/>
            <a:ext cx="391280" cy="297374"/>
          </a:xfrm>
          <a:prstGeom prst="rect">
            <a:avLst/>
          </a:prstGeom>
        </p:spPr>
      </p:pic>
      <p:pic>
        <p:nvPicPr>
          <p:cNvPr id="14" name="Picture 13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5192" y="5303672"/>
            <a:ext cx="391280" cy="297374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489205" y="23821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Finding our way around R/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RStudio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pic>
        <p:nvPicPr>
          <p:cNvPr id="15" name="Picture 14" descr="RStudio_screencap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39" y="1132970"/>
            <a:ext cx="8829724" cy="5571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179731">
            <a:off x="840928" y="2471220"/>
            <a:ext cx="430549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Script Window</a:t>
            </a:r>
          </a:p>
        </p:txBody>
      </p:sp>
      <p:sp>
        <p:nvSpPr>
          <p:cNvPr id="7" name="TextBox 6"/>
          <p:cNvSpPr txBox="1"/>
          <p:nvPr/>
        </p:nvSpPr>
        <p:spPr>
          <a:xfrm rot="1179731">
            <a:off x="1523377" y="5221976"/>
            <a:ext cx="299478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Command Line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368978" y="5740383"/>
            <a:ext cx="2479874" cy="797991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Basic Input and Output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Handy       Commands: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08" y="639965"/>
            <a:ext cx="698048" cy="5305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15288" y="2376798"/>
            <a:ext cx="211080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&lt;- 4</a:t>
            </a:r>
          </a:p>
        </p:txBody>
      </p:sp>
      <p:sp>
        <p:nvSpPr>
          <p:cNvPr id="8" name="Rectangle 7"/>
          <p:cNvSpPr/>
          <p:nvPr/>
        </p:nvSpPr>
        <p:spPr>
          <a:xfrm>
            <a:off x="2336789" y="4760925"/>
            <a:ext cx="675038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&lt;- “text goes in quotes”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0452" y="3303510"/>
            <a:ext cx="18799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variables</a:t>
            </a:r>
            <a:r>
              <a:rPr lang="en-US" sz="2800" dirty="0">
                <a:latin typeface="Times New Roman"/>
                <a:cs typeface="Times New Roman"/>
              </a:rPr>
              <a:t>: </a:t>
            </a:r>
          </a:p>
          <a:p>
            <a:pPr algn="ctr"/>
            <a:r>
              <a:rPr lang="en-US" sz="2800" dirty="0">
                <a:latin typeface="Times New Roman"/>
                <a:cs typeface="Times New Roman"/>
              </a:rPr>
              <a:t>store </a:t>
            </a:r>
          </a:p>
          <a:p>
            <a:pPr algn="ctr"/>
            <a:r>
              <a:rPr lang="en-US" sz="2800" dirty="0">
                <a:latin typeface="Times New Roman"/>
                <a:cs typeface="Times New Roman"/>
              </a:rPr>
              <a:t>information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102316" y="2961574"/>
            <a:ext cx="1573892" cy="642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1651846" y="4054298"/>
            <a:ext cx="1364306" cy="4633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V="1">
            <a:off x="4182205" y="3040792"/>
            <a:ext cx="1132632" cy="748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3415288" y="3981371"/>
            <a:ext cx="1707498" cy="986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59821" y="1918515"/>
            <a:ext cx="2428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Numeric input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4158" y="5345701"/>
            <a:ext cx="3562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Text (character) input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97944" y="3657856"/>
            <a:ext cx="3519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:</a:t>
            </a:r>
            <a:r>
              <a:rPr lang="en-US" sz="2800" b="1" dirty="0">
                <a:latin typeface="Times New Roman"/>
                <a:cs typeface="Times New Roman"/>
              </a:rPr>
              <a:t>Assignment operator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Get help on an        command: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i="1" u="sng" dirty="0">
                <a:solidFill>
                  <a:srgbClr val="000000"/>
                </a:solidFill>
                <a:latin typeface="Times New Roman" pitchFamily="18" charset="0"/>
              </a:rPr>
              <a:t>If you know the name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GB" sz="3600" b="1" dirty="0">
                <a:solidFill>
                  <a:srgbClr val="000000"/>
                </a:solidFill>
                <a:latin typeface="Times New Roman" pitchFamily="18" charset="0"/>
              </a:rPr>
              <a:t>?command name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?plot brings up html on plot command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6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i="1" u="sng" dirty="0">
                <a:solidFill>
                  <a:srgbClr val="000000"/>
                </a:solidFill>
                <a:latin typeface="Times New Roman" pitchFamily="18" charset="0"/>
              </a:rPr>
              <a:t>If you don’t know the name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Use Google (my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favorite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??key word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Handy       Commands: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08" y="639965"/>
            <a:ext cx="698048" cy="53051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7" descr="Rlogo.jpg">
            <a:extLst>
              <a:ext uri="{FF2B5EF4-FFF2-40B4-BE49-F238E27FC236}">
                <a16:creationId xmlns:a16="http://schemas.microsoft.com/office/drawing/2014/main" id="{001F7067-7301-C443-BB66-FB3BBE1D8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868" y="1507971"/>
            <a:ext cx="580388" cy="4410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    is driven with </a:t>
            </a:r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functions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Handy       Commands: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08" y="639965"/>
            <a:ext cx="698048" cy="5305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8245" y="2496763"/>
            <a:ext cx="8495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urier"/>
                <a:cs typeface="Courier"/>
              </a:rPr>
              <a:t>func(arguement1, argument2)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0311" y="5515578"/>
            <a:ext cx="6649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Courier"/>
                <a:cs typeface="Courier"/>
              </a:rPr>
              <a:t>x</a:t>
            </a:r>
            <a:r>
              <a:rPr lang="en-US" sz="4000" dirty="0">
                <a:latin typeface="Courier"/>
                <a:cs typeface="Courier"/>
              </a:rPr>
              <a:t> &lt;- func(arg1, arg2)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13447" y="3316348"/>
            <a:ext cx="2248632" cy="951595"/>
            <a:chOff x="613447" y="3548035"/>
            <a:chExt cx="2248632" cy="951595"/>
          </a:xfrm>
        </p:grpSpPr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804438" y="3809603"/>
              <a:ext cx="52472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13447" y="3976410"/>
              <a:ext cx="22486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0000"/>
                  </a:solidFill>
                  <a:latin typeface="Times New Roman" pitchFamily="18" charset="0"/>
                </a:rPr>
                <a:t>function name</a:t>
              </a:r>
              <a:endParaRPr lang="en-US" sz="28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093310" y="3204650"/>
            <a:ext cx="6490303" cy="1054534"/>
            <a:chOff x="2093310" y="3436337"/>
            <a:chExt cx="6490303" cy="1054534"/>
          </a:xfrm>
        </p:grpSpPr>
        <p:cxnSp>
          <p:nvCxnSpPr>
            <p:cNvPr id="15" name="Straight Arrow Connector 14"/>
            <p:cNvCxnSpPr/>
            <p:nvPr/>
          </p:nvCxnSpPr>
          <p:spPr>
            <a:xfrm rot="10800000">
              <a:off x="2093310" y="3436337"/>
              <a:ext cx="3160274" cy="6364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026571" y="3967651"/>
              <a:ext cx="54915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0000"/>
                  </a:solidFill>
                  <a:latin typeface="Times New Roman" pitchFamily="18" charset="0"/>
                </a:rPr>
                <a:t>input to function goes in </a:t>
              </a:r>
              <a:r>
                <a:rPr lang="en-GB" sz="2800" i="1" u="sng" dirty="0">
                  <a:solidFill>
                    <a:srgbClr val="000000"/>
                  </a:solidFill>
                  <a:latin typeface="Times New Roman" pitchFamily="18" charset="0"/>
                </a:rPr>
                <a:t>parenthesis</a:t>
              </a:r>
              <a:endParaRPr lang="en-US" sz="2800" i="1" u="sng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5253586" y="3436337"/>
              <a:ext cx="3330027" cy="6364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4022" y="4802882"/>
            <a:ext cx="6986182" cy="938809"/>
            <a:chOff x="-1169400" y="3977997"/>
            <a:chExt cx="6986182" cy="938809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-149044" y="4501217"/>
              <a:ext cx="1567795" cy="4155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-1169400" y="3977997"/>
              <a:ext cx="69861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0000"/>
                  </a:solidFill>
                  <a:latin typeface="Times New Roman" pitchFamily="18" charset="0"/>
                </a:rPr>
                <a:t>function returns something; gets dumped into </a:t>
              </a:r>
              <a:r>
                <a:rPr lang="en-GB" sz="2800" dirty="0" err="1">
                  <a:solidFill>
                    <a:srgbClr val="000000"/>
                  </a:solidFill>
                  <a:latin typeface="Courier"/>
                  <a:cs typeface="Courier"/>
                </a:rPr>
                <a:t>x</a:t>
              </a:r>
              <a:endParaRPr lang="en-US" sz="2800" dirty="0">
                <a:latin typeface="Courier"/>
                <a:cs typeface="Courier"/>
              </a:endParaRPr>
            </a:p>
          </p:txBody>
        </p:sp>
      </p:grp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0" name="Picture 19" descr="Rlogo.jpg">
            <a:extLst>
              <a:ext uri="{FF2B5EF4-FFF2-40B4-BE49-F238E27FC236}">
                <a16:creationId xmlns:a16="http://schemas.microsoft.com/office/drawing/2014/main" id="{FEE9D69B-1AD0-5C41-A2E7-809BB448E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20" y="1499815"/>
            <a:ext cx="571822" cy="434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887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Say we have a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vector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of some data. Let’s enter it into R: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Using         functions: 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5017" y="2583358"/>
            <a:ext cx="8454183" cy="92333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Enter in the vector of data: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c(-2*pi, -1.5*pi, -1*pi, -0.5*pi, 0, 0.5*pi, 1*pi,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1.5*pi, 2*pi)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5017" y="1695674"/>
            <a:ext cx="8686800" cy="887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-2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-1.5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…, 2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1775" y="4104085"/>
            <a:ext cx="8686800" cy="887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Compute the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sin()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of each of your data points: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017" y="4961173"/>
            <a:ext cx="8454183" cy="92333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Example of USING a function: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out &lt;- sin(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out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53889"/>
            <a:ext cx="9144000" cy="66907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1617579" y="3168316"/>
            <a:ext cx="1684421" cy="681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61896" y="3667913"/>
            <a:ext cx="267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c() is the “collect” function</a:t>
            </a:r>
          </a:p>
        </p:txBody>
      </p:sp>
      <p:pic>
        <p:nvPicPr>
          <p:cNvPr id="14" name="Picture 13" descr="Rlogo.jpg">
            <a:extLst>
              <a:ext uri="{FF2B5EF4-FFF2-40B4-BE49-F238E27FC236}">
                <a16:creationId xmlns:a16="http://schemas.microsoft.com/office/drawing/2014/main" id="{A0BBCA32-B23B-CE40-B5C4-474AD8AD4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1247" y="639965"/>
            <a:ext cx="698048" cy="53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1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1181</Words>
  <Application>Microsoft Macintosh PowerPoint</Application>
  <PresentationFormat>On-screen Show (4:3)</PresentationFormat>
  <Paragraphs>198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Courier</vt:lpstr>
      <vt:lpstr>Courier New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35</cp:revision>
  <dcterms:created xsi:type="dcterms:W3CDTF">2014-05-27T04:15:11Z</dcterms:created>
  <dcterms:modified xsi:type="dcterms:W3CDTF">2021-06-04T21:46:33Z</dcterms:modified>
</cp:coreProperties>
</file>