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8" r:id="rId6"/>
    <p:sldId id="280" r:id="rId7"/>
    <p:sldId id="281" r:id="rId8"/>
    <p:sldId id="283" r:id="rId9"/>
    <p:sldId id="284" r:id="rId10"/>
    <p:sldId id="274" r:id="rId11"/>
    <p:sldId id="273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8"/>
  </p:normalViewPr>
  <p:slideViewPr>
    <p:cSldViewPr snapToGrid="0" snapToObjects="1">
      <p:cViewPr varScale="1">
        <p:scale>
          <a:sx n="117" d="100"/>
          <a:sy n="117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378D4-B4C2-0B44-B8B9-1BC6ADD35CD3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3C96-E10E-D24C-A654-50BAA3D6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366-B6E2-A94D-BE6A-21A0487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23E2-1353-A244-A968-EA0299DB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C82-0A30-5541-A06E-8CA0EB9C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4068-3CA8-9D41-80C0-FB3FCCCD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321E-63FD-B14B-A4FD-32EFBC1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940-A247-1748-A61F-CB2F7A3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ACD36-5768-D04A-A95E-55D7F9E6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208E-750E-5648-9FC0-31EC04D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44CDB-D488-F640-9691-C797759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B90B-0EA4-2342-BE0F-A577514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CFFEC-BF9C-4F47-AADB-0947427A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4110-09D7-8043-993F-74CB54253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F24B-E04C-6145-BA6A-6AB0BA8B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2077-0D9D-A349-828B-0E37F22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163C-4C4F-DA42-8524-F9BFAD52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5E6B-0ECA-584B-A71D-8E0EAD02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BB54-89D2-6B41-BCEF-3E42BE87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0A59-62EA-614D-B3E8-4087BE85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690C-1131-0743-9D28-E19FCEF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71E7-DF0D-E74E-8391-122ADC64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92F0-13F0-6C49-ADC1-053C5377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79E3-9DBC-E344-87ED-32764E9C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ABC1-3425-7848-969D-6F6C1AF4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8663-963B-E24E-89ED-27EA115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F0E2-6DE0-0A4C-9A41-718C603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FAA6-F9AC-E443-A01B-DCFD9651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F44-5861-1E4E-8BC7-0698499A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1F2E-DBF5-E442-9EE5-B5CC7A8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F0A92-FEE4-4D4C-850A-7B58C3A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E12F-3E76-9846-95DD-3ED46CC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6160-6995-864C-B8CE-D59CB26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2B96-22E3-EA44-9F05-81ADAD4D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3A22-2077-7740-BBD9-E68455E1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8775-19C7-B54C-93C8-D967E409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4A505-35AE-714D-A29B-FED7C44F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25FE-4F2F-4D45-881B-4C41955A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64D75-5E41-A947-ABF3-A2325AAA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78A46-C978-3D4D-8BB7-640792B1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FBA02-EBD9-EA40-BB95-57BC29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3F4-48C9-E34C-9B91-099D2784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BCE4B-470E-8E44-AAE7-A306BF31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03EF4-0684-1042-8ECB-9297F1DC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C2C3-9CEF-1A45-84DB-4546E2FD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62034-103A-E741-9552-74B43DC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074C-D978-CA43-BA55-FBB4E82C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0E71-572D-DD47-AA68-601036EF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1E7-6467-2748-A2B9-595CB7C1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059E-3A16-344C-BCCC-758E3904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221D-813C-B54C-914B-7A1AB3CD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6DC8-BBE7-AB46-9CFB-5A57861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0E27-CA9F-3D4B-AE48-684D533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6756-89F3-2B40-B123-B14F2A1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960-C291-7345-BAD4-F0ADB87D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5F7B1-90DE-3243-821E-5095A1C3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15AD-F793-DA42-AB25-E6112968F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34D6A-A860-824D-B375-753A94EC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5724-C32B-7845-992F-D62A70AB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CCFD-6C16-B643-9DA9-BCBFCDE1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F1A1A-DB19-6741-9AD7-95305DC3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1EC9-AC3D-F445-836D-15123EA9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8022-FE03-7741-B1CE-0682DC1B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9DE6-70C2-114F-A77F-B81762DE290D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D741-BFBB-5D42-AAA7-C0C377B6B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A34A-2DEA-E745-A9F1-D46B9125B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EDCD-238B-384A-B2E9-ED457E597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538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8201019" y="4121119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6994" y="4727151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8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1819410" y="4279341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4459502" y="2614486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797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85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505" y="1368147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8396" y="1417671"/>
            <a:ext cx="820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Could the two sets of glass shards be from the same window?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1" y="2205571"/>
            <a:ext cx="907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1: 1.53419 1.53275 1.53345 1.53267 1.53292 1.53332 1.53464 1.53299 1.53430 1.53550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the Mean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755494" y="4040044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Do a two sample 95% confidence hypothesis test to test if </a:t>
            </a:r>
            <a:r>
              <a:rPr lang="en-US" sz="2000" dirty="0">
                <a:latin typeface="Symbol" charset="2"/>
                <a:cs typeface="Symbol" charset="2"/>
              </a:rPr>
              <a:t>: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#1</a:t>
            </a:r>
            <a:r>
              <a:rPr lang="en-US" sz="2000" dirty="0">
                <a:latin typeface="Times New Roman"/>
                <a:cs typeface="Times New Roman"/>
              </a:rPr>
              <a:t>  ≠ </a:t>
            </a:r>
            <a:r>
              <a:rPr lang="en-US" sz="2000" dirty="0" err="1">
                <a:latin typeface="Symbol" charset="2"/>
                <a:cs typeface="Symbol" charset="2"/>
              </a:rPr>
              <a:t>m</a:t>
            </a:r>
            <a:r>
              <a:rPr lang="en-US" sz="2000" baseline="-25000" dirty="0" err="1">
                <a:latin typeface="Times New Roman"/>
                <a:cs typeface="Times New Roman"/>
              </a:rPr>
              <a:t>RI</a:t>
            </a:r>
            <a:r>
              <a:rPr lang="en-US" sz="2000" baseline="-25000" dirty="0">
                <a:latin typeface="Times New Roman"/>
                <a:cs typeface="Times New Roman"/>
              </a:rPr>
              <a:t> #2</a:t>
            </a:r>
            <a:r>
              <a:rPr lang="en-US" sz="2000" dirty="0">
                <a:latin typeface="Times New Roman"/>
                <a:cs typeface="Times New Roman"/>
              </a:rPr>
              <a:t> (H</a:t>
            </a:r>
            <a:r>
              <a:rPr lang="en-US" sz="2000" baseline="-2500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).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1" y="2625331"/>
            <a:ext cx="907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RIs # 2: 1.53577 1.53606 1.53602 1.53544 1.53618 1.53604 1.53551 1.53572 1.53580 1.53567</a:t>
            </a:r>
          </a:p>
        </p:txBody>
      </p:sp>
    </p:spTree>
    <p:extLst>
      <p:ext uri="{BB962C8B-B14F-4D97-AF65-F5344CB8AC3E}">
        <p14:creationId xmlns:p14="http://schemas.microsoft.com/office/powerpoint/2010/main" val="299247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37039" y="401768"/>
            <a:ext cx="7562014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Example: Two Sample Hypothesis Testing for equivalence of  Means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17577" y="1718195"/>
            <a:ext cx="8996949" cy="36471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Question of interest: Could the two sets of glass shards be from the same window ? </a:t>
            </a:r>
          </a:p>
          <a:p>
            <a:endParaRPr lang="en-US" sz="11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NULL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== RI2 (Side question: Problem here?)</a:t>
            </a:r>
          </a:p>
          <a:p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# ALTERNATIVE HYPOTHESIS: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RI1 != RI2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1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RI1 &lt;- c(1.53419, 1.53275, 1.53345, 1.53267, 1.53292, 1.53332, 1.53464, 1.53299, 1.53430, 1.53550)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RIs of shards from glass pane 2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RI2 &lt;- c(1.53577, 1.53606, 1.53602, 1.53544, 1.53618, 1.53604, 1.53551, 1.53572, 1.53580, 1.53567)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It helps to look at a box-and-whiskers plot for two-sample tests: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boxplot(RI1,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*Check to see if (H0) variances of the two samples equal = 1 (i.e. evidence that </a:t>
            </a:r>
            <a:r>
              <a:rPr lang="en-US" sz="1100" dirty="0" err="1">
                <a:solidFill>
                  <a:srgbClr val="FFFF00"/>
                </a:solidFill>
                <a:latin typeface="Courier"/>
                <a:cs typeface="Courier"/>
              </a:rPr>
              <a:t>vars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 are not equal??):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# Two sample two sided hypothesis test for equivalence between means:</a:t>
            </a:r>
          </a:p>
          <a:p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(RI1, RI2,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var.equal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  <a:t>FALSE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alternative = 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1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conf.level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= 0.95)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0934" y="5934699"/>
            <a:ext cx="180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=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95689" y="6339900"/>
            <a:ext cx="18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Symbol" charset="2"/>
                <a:cs typeface="Symbol" charset="2"/>
              </a:rPr>
              <a:t>: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#1</a:t>
            </a:r>
            <a:r>
              <a:rPr lang="en-US" dirty="0">
                <a:latin typeface="Times New Roman"/>
                <a:cs typeface="Times New Roman"/>
              </a:rPr>
              <a:t>  ≠ 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baseline="-25000" dirty="0" err="1">
                <a:latin typeface="Times New Roman"/>
                <a:cs typeface="Times New Roman"/>
              </a:rPr>
              <a:t>RI</a:t>
            </a:r>
            <a:r>
              <a:rPr lang="en-US" baseline="-25000" dirty="0">
                <a:latin typeface="Times New Roman"/>
                <a:cs typeface="Times New Roman"/>
              </a:rPr>
              <a:t>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1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755776" y="1482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853747" y="1767837"/>
            <a:ext cx="7790995" cy="39362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Mean, median, standard deviation, standard error of the mean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Confidence intervals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Hypothesis testing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Analysis of variance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/>
                <a:cs typeface="Times New Roman"/>
              </a:rPr>
              <a:t>Linear regression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752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68276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553712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1" y="1572091"/>
            <a:ext cx="8686800" cy="3881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 and uncertainty?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Standard error of the mean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0B774E-6C1E-1D46-85C1-056C86101A47}"/>
              </a:ext>
            </a:extLst>
          </p:cNvPr>
          <p:cNvCxnSpPr>
            <a:cxnSpLocks/>
          </p:cNvCxnSpPr>
          <p:nvPr/>
        </p:nvCxnSpPr>
        <p:spPr>
          <a:xfrm>
            <a:off x="3037114" y="4295126"/>
            <a:ext cx="1338943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F1685E-DCBE-7B4B-9F56-28D3CFC6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48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Statistical Commands: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638C7-0158-A449-A47C-CB28278B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761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1BCB03-31D2-4949-9BE2-4192A902EF8E}"/>
              </a:ext>
            </a:extLst>
          </p:cNvPr>
          <p:cNvSpPr/>
          <p:nvPr/>
        </p:nvSpPr>
        <p:spPr>
          <a:xfrm>
            <a:off x="65314" y="1440889"/>
            <a:ext cx="12083142" cy="504753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Dump column 2 to a variable: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Look at the data: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hist(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sample median: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median(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standard deviation: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mean (we need these for CI's):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AC493-B91E-6447-92D8-93247E3D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168878"/>
            <a:ext cx="3230336" cy="2520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E0236-B20B-EB49-8467-E48C5E55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198" y="4150718"/>
            <a:ext cx="4556673" cy="23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394726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514041"/>
            <a:ext cx="8686800" cy="37973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confidence interval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(CI) gives a range in which a true population parameter may be found.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Specifically,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800" b="1" u="sng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)×100% CIs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a parameter, constructed from a random sample (of a given sample size), will contain the true value of the parameter approximately (1-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of the time.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828800" y="1270686"/>
            <a:ext cx="8686800" cy="40415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Construction of a CI for a mean depends 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Sample size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Standard error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means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Level of confidence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is </a:t>
            </a:r>
            <a:r>
              <a:rPr lang="en-GB" sz="2600" b="1" dirty="0">
                <a:solidFill>
                  <a:srgbClr val="000000"/>
                </a:solidFill>
                <a:latin typeface="Times New Roman" pitchFamily="18" charset="0"/>
              </a:rPr>
              <a:t>significance level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a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to compute </a:t>
            </a:r>
            <a:r>
              <a:rPr lang="en-GB" sz="26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600" i="1" baseline="-250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-value, the critical t-statistic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 two-sided CI for population mean using a sample average and standard error is: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884DE-3866-694F-AD39-89CA9627E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06" y="2187729"/>
            <a:ext cx="1830575" cy="86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4678E-CC03-824B-BBFD-A94843A5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675993"/>
            <a:ext cx="51816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162EFF-122F-DE4D-ABB2-AABE23BF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86" y="976771"/>
            <a:ext cx="11658600" cy="862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Compute the 95% confidence interval for the mean average absolute velocity in the LAM data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170789-E6A2-064A-BDAC-8F367288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6" y="297248"/>
            <a:ext cx="8607425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90B02-2F7F-854E-AA05-81BF0783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BAB2-11C7-E145-B7B0-4889CAB49141}"/>
              </a:ext>
            </a:extLst>
          </p:cNvPr>
          <p:cNvSpPr/>
          <p:nvPr/>
        </p:nvSpPr>
        <p:spPr>
          <a:xfrm>
            <a:off x="239485" y="2115803"/>
            <a:ext cx="11832772" cy="39703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Load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/workshop21/master/data/</a:t>
            </a:r>
            <a:r>
              <a:rPr lang="en-US" sz="1400" dirty="0" err="1">
                <a:solidFill>
                  <a:srgbClr val="00B050"/>
                </a:solidFill>
                <a:latin typeface="Courier"/>
                <a:cs typeface="Courier"/>
              </a:rPr>
              <a:t>lamwrite.csv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header=T)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Average absolute velocity data: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   &lt;- length(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size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sample mean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se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aav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)/sqrt(n)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standard error of the sample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conf  &lt;- 0.95    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confidence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alpha &lt;- 1 - conf  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level of significance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qt(1 -alpha/2, df = n-1)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for a two-sided CI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tc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xbar.lo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xbar.hi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Condifence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interval for the mean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66F84-5134-D149-9807-FDD47C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86" y="4971143"/>
            <a:ext cx="6663871" cy="5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12013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1094860"/>
            <a:ext cx="8686800" cy="36671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hypothesis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an assumption about a statistic.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Form a hypothesis about the statistic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null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Identify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alternative hypothesis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“Accept” 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or “Reject” 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at a certain confidence level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)×100%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Technically, “Accept” means “Do not reject”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196056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5776" y="308918"/>
            <a:ext cx="8607425" cy="761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1078727"/>
            <a:ext cx="8686800" cy="557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Hypothesis testing can go wrong: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1-</a:t>
            </a:r>
            <a:r>
              <a:rPr lang="en-GB" sz="2800" dirty="0">
                <a:solidFill>
                  <a:srgbClr val="000000"/>
                </a:solidFill>
                <a:latin typeface="Symbol" pitchFamily="2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called test’s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power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Power analysis: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can help to estimate required sample sizes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35356"/>
              </p:ext>
            </p:extLst>
          </p:nvPr>
        </p:nvGraphicFramePr>
        <p:xfrm>
          <a:off x="2743201" y="2010929"/>
          <a:ext cx="6742431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24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is really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24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is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really false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Test rejects H</a:t>
                      </a:r>
                      <a:r>
                        <a:rPr lang="en-US" sz="24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Type I error. Probability is </a:t>
                      </a:r>
                      <a:r>
                        <a:rPr lang="en-US" sz="2400" dirty="0">
                          <a:latin typeface="Symbol" pitchFamily="2" charset="2"/>
                          <a:cs typeface="Times New Roman" pitchFamily="18" charset="0"/>
                        </a:rPr>
                        <a:t>a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latin typeface="Symbol" pitchFamily="18" charset="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Test accepts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H</a:t>
                      </a:r>
                      <a:r>
                        <a:rPr lang="en-US" sz="24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Type II error. Probability is </a:t>
                      </a:r>
                      <a:r>
                        <a:rPr lang="en-US" sz="2400" dirty="0">
                          <a:latin typeface="Symbol" pitchFamily="2" charset="2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188" y="101665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945</Words>
  <Application>Microsoft Macintosh PowerPoint</Application>
  <PresentationFormat>Widescreen</PresentationFormat>
  <Paragraphs>128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11</cp:revision>
  <dcterms:created xsi:type="dcterms:W3CDTF">2021-06-04T21:46:39Z</dcterms:created>
  <dcterms:modified xsi:type="dcterms:W3CDTF">2021-06-04T23:21:23Z</dcterms:modified>
</cp:coreProperties>
</file>