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8" r:id="rId9"/>
    <p:sldId id="291" r:id="rId10"/>
    <p:sldId id="269" r:id="rId11"/>
    <p:sldId id="352" r:id="rId12"/>
    <p:sldId id="351" r:id="rId13"/>
    <p:sldId id="310" r:id="rId14"/>
    <p:sldId id="294" r:id="rId15"/>
    <p:sldId id="295" r:id="rId16"/>
    <p:sldId id="353" r:id="rId17"/>
    <p:sldId id="355" r:id="rId18"/>
    <p:sldId id="35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9"/>
    <p:restoredTop sz="94651"/>
  </p:normalViewPr>
  <p:slideViewPr>
    <p:cSldViewPr snapToGrid="0" snapToObjects="1">
      <p:cViewPr varScale="1">
        <p:scale>
          <a:sx n="88" d="100"/>
          <a:sy n="88" d="100"/>
        </p:scale>
        <p:origin x="184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5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hyperlink" Target="http://cran.r-project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4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6677019" y="4121118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994" y="4727150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295409" y="4279340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2935502" y="2614485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273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61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8504" y="1368146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Plots: Look at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04210"/>
            <a:ext cx="8686800" cy="1195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will visualize our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resuts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as much as possible. Let’s make some basic plots!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164409"/>
            <a:ext cx="8686800" cy="8484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Plot cosine from -5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 2.8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, and use 100 data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017" y="3372095"/>
            <a:ext cx="845418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generates a sequence: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(from= -5*pi, to= 2.8*pi,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= 100)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cos(x)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plot(x, y, type=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64105" y="3147824"/>
            <a:ext cx="828842" cy="56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12739" y="2949790"/>
            <a:ext cx="3832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Handy R function we’ll use all the 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99515" y="4052992"/>
            <a:ext cx="3540048" cy="1486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21327" y="4390742"/>
            <a:ext cx="4175096" cy="1391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57274" y="5623992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y-axis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42931" y="5354423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x-axis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885587" y="5068547"/>
            <a:ext cx="270232" cy="655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86397" y="5669723"/>
            <a:ext cx="35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Extra argument to connect the points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07413"/>
            <a:ext cx="8686800" cy="3366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Save spreadsheet as a CSV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.csv file is just a text version of an Excel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We’ll use the 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function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160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1E7B117-D0CB-49EC-AF46-979BCA11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34677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Method easiest for class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We can load in a file directly from the internet using its </a:t>
            </a:r>
            <a:r>
              <a:rPr lang="en-GB" sz="3200" dirty="0">
                <a:solidFill>
                  <a:srgbClr val="00B050"/>
                </a:solidFill>
                <a:latin typeface="Times New Roman" pitchFamily="18" charset="0"/>
              </a:rPr>
              <a:t>URL address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(if we have a working internet connection):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AECD30-1CEA-46DB-9FB7-F711EA12D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1FD6D4-ABDF-4D8F-AC2A-888F0D4E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83E16-7BA4-474C-8727-392FDF517109}"/>
              </a:ext>
            </a:extLst>
          </p:cNvPr>
          <p:cNvSpPr/>
          <p:nvPr/>
        </p:nvSpPr>
        <p:spPr>
          <a:xfrm>
            <a:off x="152400" y="4196185"/>
            <a:ext cx="8867421" cy="132343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 file on the internet. Use it’s URL to load: 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dat3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bigdata.csv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header = F)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0B19934-BF97-FF4A-AC4D-3FA94E895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34561"/>
            <a:ext cx="8686800" cy="13234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 don’t do this often, but I use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github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store/access CSV data for class if needed.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2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56673" y="1937038"/>
            <a:ext cx="8686800" cy="32715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Spreadsheets are called data frames, arrays or matrices in        :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X[,1] returns column 1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X[3,] returns row 3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Handy functions for data frames and matrices: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dim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nrow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ncol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rbind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cbind</a:t>
            </a:r>
            <a:endParaRPr lang="en-GB" sz="24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a Spreadsheets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 descr="Rlogo.jpg">
            <a:extLst>
              <a:ext uri="{FF2B5EF4-FFF2-40B4-BE49-F238E27FC236}">
                <a16:creationId xmlns:a16="http://schemas.microsoft.com/office/drawing/2014/main" id="{E5592301-E4E1-CC4C-AF73-505B80D97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71" y="2390529"/>
            <a:ext cx="496392" cy="37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5017" y="1440889"/>
            <a:ext cx="8454183" cy="452431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some data in a Matrix: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rbind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c(0.99, 0.92, 0.84, 0.39, 0.36),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c(0.87, 0.73, 0.80, 0.76, 0.87),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c(0.50, 0.11, 0.14, 0.43, 0.62),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c(0.08, 0.41, 0.68, 0.49, 0.02)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What happens when we execute each of these line?: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X[1,3]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X[2,]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X[,1]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7E980-EE7B-F047-A1D7-2B9DA7744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Spreadsheets</a:t>
            </a:r>
          </a:p>
        </p:txBody>
      </p:sp>
    </p:spTree>
    <p:extLst>
      <p:ext uri="{BB962C8B-B14F-4D97-AF65-F5344CB8AC3E}">
        <p14:creationId xmlns:p14="http://schemas.microsoft.com/office/powerpoint/2010/main" val="326174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676400"/>
            <a:ext cx="3987800" cy="3505200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CF9FAD9-C95C-AC4E-A9AB-7D93578F2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Spreadsheets</a:t>
            </a:r>
          </a:p>
        </p:txBody>
      </p:sp>
    </p:spTree>
    <p:extLst>
      <p:ext uri="{BB962C8B-B14F-4D97-AF65-F5344CB8AC3E}">
        <p14:creationId xmlns:p14="http://schemas.microsoft.com/office/powerpoint/2010/main" val="2644586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932" y="884498"/>
            <a:ext cx="5426596" cy="21712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Explore the Glass dataset </a:t>
            </a:r>
          </a:p>
          <a:p>
            <a:pPr marL="1020763" lvl="1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Scatter plots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plot any two variables against each other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Plot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4025" t="8702" r="4025" b="-7230"/>
          <a:stretch/>
        </p:blipFill>
        <p:spPr>
          <a:xfrm>
            <a:off x="5108495" y="1250069"/>
            <a:ext cx="3786650" cy="3730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FFBBCD-CE81-F540-A53C-8C4856B0DB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85"/>
          <a:stretch/>
        </p:blipFill>
        <p:spPr>
          <a:xfrm>
            <a:off x="27005" y="3346779"/>
            <a:ext cx="4595350" cy="35124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5FFB68-9EA1-564C-8512-2229FBAD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512" y="4543528"/>
            <a:ext cx="4407424" cy="14762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“bin” a variable and plot frequencies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EFA348-D670-8B45-AD0A-92A9DB4A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270"/>
            <a:ext cx="9144000" cy="4541178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B623AA6D-E515-5941-B613-AEF77974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Box and Whiskers plots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831B90-78D4-D84F-BBFE-D3D304907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Plot your Data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4A7B95-DE6E-5546-AB53-0FF06F01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13B6098E-85CB-894C-B03A-D32B41160D71}"/>
              </a:ext>
            </a:extLst>
          </p:cNvPr>
          <p:cNvSpPr/>
          <p:nvPr/>
        </p:nvSpPr>
        <p:spPr bwMode="auto">
          <a:xfrm>
            <a:off x="385144" y="2223302"/>
            <a:ext cx="8442925" cy="223896"/>
          </a:xfrm>
          <a:prstGeom prst="leftRightArrow">
            <a:avLst/>
          </a:prstGeom>
          <a:solidFill>
            <a:srgbClr val="26FA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8B7A78-73B1-7541-B40D-56B76B7BFED9}"/>
              </a:ext>
            </a:extLst>
          </p:cNvPr>
          <p:cNvCxnSpPr/>
          <p:nvPr/>
        </p:nvCxnSpPr>
        <p:spPr bwMode="auto">
          <a:xfrm rot="5400000" flipH="1" flipV="1">
            <a:off x="2021973" y="4561911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000B78-1FEE-4E4F-817C-D32CBCDC0B8C}"/>
              </a:ext>
            </a:extLst>
          </p:cNvPr>
          <p:cNvCxnSpPr/>
          <p:nvPr/>
        </p:nvCxnSpPr>
        <p:spPr bwMode="auto">
          <a:xfrm rot="16200000" flipV="1">
            <a:off x="3343767" y="4541131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995039-5EF4-E648-A286-6D1D5AB38BBF}"/>
              </a:ext>
            </a:extLst>
          </p:cNvPr>
          <p:cNvCxnSpPr/>
          <p:nvPr/>
        </p:nvCxnSpPr>
        <p:spPr bwMode="auto">
          <a:xfrm rot="5400000" flipH="1" flipV="1">
            <a:off x="2614559" y="4769729"/>
            <a:ext cx="457205" cy="1588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E68716A-691B-3444-9C93-BA2C486B316C}"/>
              </a:ext>
            </a:extLst>
          </p:cNvPr>
          <p:cNvSpPr/>
          <p:nvPr/>
        </p:nvSpPr>
        <p:spPr>
          <a:xfrm>
            <a:off x="969028" y="4749671"/>
            <a:ext cx="1242648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6A5D8-A494-A04F-9CD7-083F44414C90}"/>
              </a:ext>
            </a:extLst>
          </p:cNvPr>
          <p:cNvSpPr/>
          <p:nvPr/>
        </p:nvSpPr>
        <p:spPr>
          <a:xfrm>
            <a:off x="3687464" y="4749671"/>
            <a:ext cx="1268296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75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70B4B3-87DC-EE48-9E02-955F97C6B0AD}"/>
              </a:ext>
            </a:extLst>
          </p:cNvPr>
          <p:cNvSpPr/>
          <p:nvPr/>
        </p:nvSpPr>
        <p:spPr>
          <a:xfrm>
            <a:off x="2320953" y="4862865"/>
            <a:ext cx="1099981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50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A0FD6-68C7-6C4C-A6DE-1A05ABBA5F35}"/>
              </a:ext>
            </a:extLst>
          </p:cNvPr>
          <p:cNvSpPr/>
          <p:nvPr/>
        </p:nvSpPr>
        <p:spPr>
          <a:xfrm>
            <a:off x="4239490" y="1898442"/>
            <a:ext cx="697627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C4146A-E974-CD41-981C-B34C8D516423}"/>
              </a:ext>
            </a:extLst>
          </p:cNvPr>
          <p:cNvSpPr/>
          <p:nvPr/>
        </p:nvSpPr>
        <p:spPr bwMode="auto">
          <a:xfrm>
            <a:off x="152752" y="3007483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4DB70-5B65-5A43-AC32-1E80E683D3DD}"/>
              </a:ext>
            </a:extLst>
          </p:cNvPr>
          <p:cNvSpPr/>
          <p:nvPr/>
        </p:nvSpPr>
        <p:spPr>
          <a:xfrm>
            <a:off x="217377" y="2984333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55EF42-E0EE-A244-928A-DA0EB253F24D}"/>
              </a:ext>
            </a:extLst>
          </p:cNvPr>
          <p:cNvSpPr/>
          <p:nvPr/>
        </p:nvSpPr>
        <p:spPr bwMode="auto">
          <a:xfrm>
            <a:off x="6273442" y="2984333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39AA6A-44EB-224F-9266-CA2FF9EDAFC9}"/>
              </a:ext>
            </a:extLst>
          </p:cNvPr>
          <p:cNvSpPr/>
          <p:nvPr/>
        </p:nvSpPr>
        <p:spPr>
          <a:xfrm>
            <a:off x="6349642" y="2984333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E56A6E-8981-9747-AD17-5268D2A8B6B8}"/>
              </a:ext>
            </a:extLst>
          </p:cNvPr>
          <p:cNvSpPr/>
          <p:nvPr/>
        </p:nvSpPr>
        <p:spPr>
          <a:xfrm>
            <a:off x="4292276" y="6373792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23049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Basic Plotting Commands: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15747" y="1440889"/>
            <a:ext cx="8924081" cy="452431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Glass.csv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head(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Scatter plot: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Histogram: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Box and whisker plot: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boxplot(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[,1], horizontal = T)</a:t>
            </a:r>
          </a:p>
        </p:txBody>
      </p:sp>
    </p:spTree>
    <p:extLst>
      <p:ext uri="{BB962C8B-B14F-4D97-AF65-F5344CB8AC3E}">
        <p14:creationId xmlns:p14="http://schemas.microsoft.com/office/powerpoint/2010/main" val="156407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31775" y="14828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31775" y="1005837"/>
            <a:ext cx="8607425" cy="571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charset="0"/>
              </a:rPr>
              <a:t>R  : A powerful platform for scientific calculation and data analysis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charset="0"/>
              </a:rPr>
              <a:t>Why bother learning    R ? 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Data, data, data, I cannot make bricks without clay </a:t>
            </a:r>
            <a:r>
              <a:rPr lang="en-US" sz="3200" baseline="30000" dirty="0">
                <a:latin typeface="Times New Roman"/>
                <a:cs typeface="Times New Roman"/>
              </a:rPr>
              <a:t>Copper Beeches</a:t>
            </a:r>
            <a:endParaRPr lang="en-GB" sz="3200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A tour of </a:t>
            </a:r>
            <a:r>
              <a:rPr lang="en-GB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RStudio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. Basic Input and Output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Getting Help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Visualizing with Plots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Loading your data from Excel spreadsheets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Basic Plotting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31" y="1107912"/>
            <a:ext cx="620039" cy="471232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130" y="2234195"/>
            <a:ext cx="678018" cy="5152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not a black box!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Codes available for review;  totally transparent!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 maintained by a professional group of statisticians, and computational scientists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>
                <a:solidFill>
                  <a:srgbClr val="000000"/>
                </a:solidFill>
                <a:latin typeface="Times New Roman" pitchFamily="18" charset="0"/>
              </a:rPr>
              <a:t>From very simple to state-of-the-art procedures available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Very good graphics for exhibits and papers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extensible (it is a full scripting language)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Coding/syntax similar to Python and MATLAB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Easy to link to C/C++ routines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33" y="1504547"/>
            <a:ext cx="391280" cy="297374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99" y="2626600"/>
            <a:ext cx="391280" cy="297374"/>
          </a:xfrm>
          <a:prstGeom prst="rect">
            <a:avLst/>
          </a:prstGeom>
        </p:spPr>
      </p:pic>
      <p:pic>
        <p:nvPicPr>
          <p:cNvPr id="9" name="Picture 8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90" y="4994156"/>
            <a:ext cx="391280" cy="29737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Where to get information on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http://www.r-project.org/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Just need the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base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http://rstudio.org/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great IDE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Work on all platforms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Sometimes slows down performance…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CRAN: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http://cran.r-project.org/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Library repository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Click on Search on the left of the website to search for package/info on packages 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640" y="1495966"/>
            <a:ext cx="391280" cy="297374"/>
          </a:xfrm>
          <a:prstGeom prst="rect">
            <a:avLst/>
          </a:prstGeom>
        </p:spPr>
      </p:pic>
      <p:pic>
        <p:nvPicPr>
          <p:cNvPr id="10" name="Picture 9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13" y="2043063"/>
            <a:ext cx="391280" cy="297374"/>
          </a:xfrm>
          <a:prstGeom prst="rect">
            <a:avLst/>
          </a:prstGeom>
        </p:spPr>
      </p:pic>
      <p:pic>
        <p:nvPicPr>
          <p:cNvPr id="13" name="Picture 12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589" y="3450274"/>
            <a:ext cx="391280" cy="297374"/>
          </a:xfrm>
          <a:prstGeom prst="rect">
            <a:avLst/>
          </a:prstGeom>
        </p:spPr>
      </p:pic>
      <p:pic>
        <p:nvPicPr>
          <p:cNvPr id="14" name="Picture 13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192" y="5303672"/>
            <a:ext cx="391280" cy="29737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89205" y="2382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Finding our way around R/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15" name="Picture 14" descr="RStudio_screenca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" y="1132970"/>
            <a:ext cx="8829724" cy="5571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179731">
            <a:off x="840928" y="2471220"/>
            <a:ext cx="430549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Script Window</a:t>
            </a:r>
          </a:p>
        </p:txBody>
      </p:sp>
      <p:sp>
        <p:nvSpPr>
          <p:cNvPr id="7" name="TextBox 6"/>
          <p:cNvSpPr txBox="1"/>
          <p:nvPr/>
        </p:nvSpPr>
        <p:spPr>
          <a:xfrm rot="1179731">
            <a:off x="1523377" y="5221976"/>
            <a:ext cx="29947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Command Line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68978" y="5740383"/>
            <a:ext cx="2479874" cy="79799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Basic Input and Output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5288" y="2376798"/>
            <a:ext cx="21108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6789" y="4760925"/>
            <a:ext cx="67503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“text goes in quotes”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2" y="3303510"/>
            <a:ext cx="1879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variables</a:t>
            </a:r>
            <a:r>
              <a:rPr lang="en-US" sz="2800" dirty="0">
                <a:latin typeface="Times New Roman"/>
                <a:cs typeface="Times New Roman"/>
              </a:rPr>
              <a:t>: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store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information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02316" y="2961574"/>
            <a:ext cx="1573892" cy="64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651846" y="4054298"/>
            <a:ext cx="1364306" cy="463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4182205" y="3040792"/>
            <a:ext cx="1132632" cy="748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415288" y="3981371"/>
            <a:ext cx="1707498" cy="986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59821" y="1918515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Numeric input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4158" y="5345701"/>
            <a:ext cx="356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Text (character) input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97944" y="3657856"/>
            <a:ext cx="351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:</a:t>
            </a:r>
            <a:r>
              <a:rPr lang="en-US" sz="2800" b="1" dirty="0">
                <a:latin typeface="Times New Roman"/>
                <a:cs typeface="Times New Roman"/>
              </a:rPr>
              <a:t>Assignment operator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Get help on an        command: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?command name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?plot brings up html on plot command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don’t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Use Google (my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favorite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??key word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 descr="Rlogo.jpg">
            <a:extLst>
              <a:ext uri="{FF2B5EF4-FFF2-40B4-BE49-F238E27FC236}">
                <a16:creationId xmlns:a16="http://schemas.microsoft.com/office/drawing/2014/main" id="{001F7067-7301-C443-BB66-FB3BBE1D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868" y="1507971"/>
            <a:ext cx="580388" cy="4410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    is driven with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functions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245" y="2496763"/>
            <a:ext cx="8495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urier"/>
                <a:cs typeface="Courier"/>
              </a:rPr>
              <a:t>func(arguement1, argument2)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0311" y="5515578"/>
            <a:ext cx="6649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urier"/>
                <a:cs typeface="Courier"/>
              </a:rPr>
              <a:t>x</a:t>
            </a:r>
            <a:r>
              <a:rPr lang="en-US" sz="4000" dirty="0">
                <a:latin typeface="Courier"/>
                <a:cs typeface="Courier"/>
              </a:rPr>
              <a:t> &lt;- func(arg1, arg2)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13447" y="3316348"/>
            <a:ext cx="2248632" cy="951595"/>
            <a:chOff x="613447" y="3548035"/>
            <a:chExt cx="2248632" cy="951595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804438" y="3809603"/>
              <a:ext cx="5247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13447" y="3976410"/>
              <a:ext cx="22486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name</a:t>
              </a:r>
              <a:endParaRPr lang="en-US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3310" y="3204650"/>
            <a:ext cx="6490303" cy="1054534"/>
            <a:chOff x="2093310" y="3436337"/>
            <a:chExt cx="6490303" cy="1054534"/>
          </a:xfrm>
        </p:grpSpPr>
        <p:cxnSp>
          <p:nvCxnSpPr>
            <p:cNvPr id="15" name="Straight Arrow Connector 14"/>
            <p:cNvCxnSpPr/>
            <p:nvPr/>
          </p:nvCxnSpPr>
          <p:spPr>
            <a:xfrm rot="10800000">
              <a:off x="2093310" y="3436337"/>
              <a:ext cx="3160274" cy="636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26571" y="3967651"/>
              <a:ext cx="54915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input to function goes in </a:t>
              </a:r>
              <a:r>
                <a:rPr lang="en-GB" sz="2800" i="1" u="sng" dirty="0">
                  <a:solidFill>
                    <a:srgbClr val="000000"/>
                  </a:solidFill>
                  <a:latin typeface="Times New Roman" pitchFamily="18" charset="0"/>
                </a:rPr>
                <a:t>parenthesis</a:t>
              </a:r>
              <a:endParaRPr lang="en-US" sz="2800" i="1" u="sng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53586" y="3436337"/>
              <a:ext cx="3330027" cy="636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4022" y="4802882"/>
            <a:ext cx="6986182" cy="938809"/>
            <a:chOff x="-1169400" y="3977997"/>
            <a:chExt cx="6986182" cy="938809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-149044" y="4501217"/>
              <a:ext cx="1567795" cy="415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-1169400" y="3977997"/>
              <a:ext cx="69861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returns something; gets dumped into </a:t>
              </a:r>
              <a:r>
                <a:rPr lang="en-GB" sz="2800" dirty="0" err="1">
                  <a:solidFill>
                    <a:srgbClr val="000000"/>
                  </a:solidFill>
                  <a:latin typeface="Courier"/>
                  <a:cs typeface="Courier"/>
                </a:rPr>
                <a:t>x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19" descr="Rlogo.jpg">
            <a:extLst>
              <a:ext uri="{FF2B5EF4-FFF2-40B4-BE49-F238E27FC236}">
                <a16:creationId xmlns:a16="http://schemas.microsoft.com/office/drawing/2014/main" id="{FEE9D69B-1AD0-5C41-A2E7-809BB448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0" y="1499815"/>
            <a:ext cx="571822" cy="434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Say we have 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vector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some data. Let’s enter it into R: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Using         functions: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5017" y="2583358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in the vector of data: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c(-2*pi, -1.5*pi, -1*pi, -0.5*pi, 0, 0.5*pi, 1*pi,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1.5*pi, 2*pi)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5017" y="1695674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-1.5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…, 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1775" y="4104085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sin()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each of your data points: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017" y="4961173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Example of USING a function: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 &lt;- sin(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3889"/>
            <a:ext cx="9144000" cy="66907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617579" y="3168316"/>
            <a:ext cx="1684421" cy="681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61896" y="3667913"/>
            <a:ext cx="26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c() is the “collect” function</a:t>
            </a:r>
          </a:p>
        </p:txBody>
      </p:sp>
      <p:pic>
        <p:nvPicPr>
          <p:cNvPr id="14" name="Picture 13" descr="Rlogo.jpg">
            <a:extLst>
              <a:ext uri="{FF2B5EF4-FFF2-40B4-BE49-F238E27FC236}">
                <a16:creationId xmlns:a16="http://schemas.microsoft.com/office/drawing/2014/main" id="{A0BBCA32-B23B-CE40-B5C4-474AD8AD4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247" y="639965"/>
            <a:ext cx="698048" cy="53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972</Words>
  <Application>Microsoft Macintosh PowerPoint</Application>
  <PresentationFormat>On-screen Show (4:3)</PresentationFormat>
  <Paragraphs>167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43</cp:revision>
  <dcterms:created xsi:type="dcterms:W3CDTF">2014-05-27T04:15:11Z</dcterms:created>
  <dcterms:modified xsi:type="dcterms:W3CDTF">2021-06-21T16:53:52Z</dcterms:modified>
</cp:coreProperties>
</file>