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316" r:id="rId6"/>
    <p:sldId id="303" r:id="rId7"/>
    <p:sldId id="304" r:id="rId8"/>
    <p:sldId id="315" r:id="rId9"/>
    <p:sldId id="314" r:id="rId10"/>
    <p:sldId id="333" r:id="rId11"/>
    <p:sldId id="335" r:id="rId12"/>
    <p:sldId id="332" r:id="rId13"/>
    <p:sldId id="317" r:id="rId14"/>
    <p:sldId id="347" r:id="rId15"/>
    <p:sldId id="360" r:id="rId16"/>
    <p:sldId id="361" r:id="rId17"/>
    <p:sldId id="362" r:id="rId18"/>
    <p:sldId id="340" r:id="rId19"/>
    <p:sldId id="342" r:id="rId20"/>
    <p:sldId id="343" r:id="rId21"/>
    <p:sldId id="344" r:id="rId22"/>
    <p:sldId id="345" r:id="rId23"/>
    <p:sldId id="278" r:id="rId24"/>
    <p:sldId id="280" r:id="rId25"/>
    <p:sldId id="281" r:id="rId26"/>
    <p:sldId id="283" r:id="rId27"/>
    <p:sldId id="269" r:id="rId28"/>
    <p:sldId id="270" r:id="rId29"/>
    <p:sldId id="271" r:id="rId30"/>
    <p:sldId id="272" r:id="rId31"/>
    <p:sldId id="274" r:id="rId32"/>
    <p:sldId id="27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48"/>
  </p:normalViewPr>
  <p:slideViewPr>
    <p:cSldViewPr snapToGrid="0" snapToObjects="1">
      <p:cViewPr varScale="1">
        <p:scale>
          <a:sx n="96" d="100"/>
          <a:sy n="96" d="100"/>
        </p:scale>
        <p:origin x="18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378D4-B4C2-0B44-B8B9-1BC6ADD35CD3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B3C96-E10E-D24C-A654-50BAA3D65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10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9C00A-86F1-BB4D-B9C1-4F399E63CB0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49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9C00A-86F1-BB4D-B9C1-4F399E63CB0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07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9C00A-86F1-BB4D-B9C1-4F399E63CB0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9C00A-86F1-BB4D-B9C1-4F399E63CB0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63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WITH HAND CALC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4AA65-0B1F-EC48-9843-0C6198DE36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83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WITH HAND CALC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4AA65-0B1F-EC48-9843-0C6198DE36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35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REPLACE WITH HAND CALC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4AA65-0B1F-EC48-9843-0C6198DE36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WITH HAND CALC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4AA65-0B1F-EC48-9843-0C6198DE36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7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WITH HAND CALC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4AA65-0B1F-EC48-9843-0C6198DE36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27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2366-B6E2-A94D-BE6A-21A0487E5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F23E2-1353-A244-A968-EA0299DBC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31C82-0A30-5541-A06E-8CA0EB9C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24068-3CA8-9D41-80C0-FB3FCCCD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9321E-63FD-B14B-A4FD-32EFBC18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8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C940-A247-1748-A61F-CB2F7A3A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ACD36-5768-D04A-A95E-55D7F9E68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7208E-750E-5648-9FC0-31EC04D7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44CDB-D488-F640-9691-C797759A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7B90B-0EA4-2342-BE0F-A577514F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4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CFFEC-BF9C-4F47-AADB-0947427A0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74110-09D7-8043-993F-74CB54253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1F24B-E04C-6145-BA6A-6AB0BA8B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22077-0D9D-A349-828B-0E37F227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F163C-4C4F-DA42-8524-F9BFAD52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5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A5E6B-0ECA-584B-A71D-8E0EAD02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8BB54-89D2-6B41-BCEF-3E42BE87F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F0A59-62EA-614D-B3E8-4087BE85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1690C-1131-0743-9D28-E19FCEF25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A71E7-DF0D-E74E-8391-122ADC64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1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92F0-13F0-6C49-ADC1-053C5377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E79E3-9DBC-E344-87ED-32764E9CA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9ABC1-3425-7848-969D-6F6C1AF40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D8663-963B-E24E-89ED-27EA1158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3F0E2-6DE0-0A4C-9A41-718C6036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8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1FAA6-F9AC-E443-A01B-DCFD9651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95F44-5861-1E4E-8BC7-0698499A3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E1F2E-DBF5-E442-9EE5-B5CC7A826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F0A92-FEE4-4D4C-850A-7B58C3A0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4E12F-3E76-9846-95DD-3ED46CCD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46160-6995-864C-B8CE-D59CB265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3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42B96-22E3-EA44-9F05-81ADAD4D9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13A22-2077-7740-BBD9-E68455E19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48775-19C7-B54C-93C8-D967E409B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F4A505-35AE-714D-A29B-FED7C44F8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125FE-4F2F-4D45-881B-4C41955AB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64D75-5E41-A947-ABF3-A2325AAA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F78A46-C978-3D4D-8BB7-640792B1F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5FBA02-EBD9-EA40-BB95-57BC2964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8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B3F4-48C9-E34C-9B91-099D2784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DBCE4B-470E-8E44-AAE7-A306BF317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03EF4-0684-1042-8ECB-9297F1DCC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8C2C3-9CEF-1A45-84DB-4546E2FD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3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62034-103A-E741-9552-74B43DC1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B074C-D978-CA43-BA55-FBB4E82C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60E71-572D-DD47-AA68-601036EF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5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F1E7-6467-2748-A2B9-595CB7C1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E059E-3A16-344C-BCCC-758E39049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8221D-813C-B54C-914B-7A1AB3CD2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C6DC8-BBE7-AB46-9CFB-5A57861F5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80E27-CA9F-3D4B-AE48-684D533B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96756-89F3-2B40-B123-B14F2A11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0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0960-C291-7345-BAD4-F0ADB87D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5F7B1-90DE-3243-821E-5095A1C3E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315AD-F793-DA42-AB25-E6112968F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34D6A-A860-824D-B375-753A94EC5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85724-C32B-7845-992F-D62A70AB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4CCFD-6C16-B643-9DA9-BCBFCDE1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9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CF1A1A-DB19-6741-9AD7-95305DC3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51EC9-AC3D-F445-836D-15123EA9A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78022-FE03-7741-B1CE-0682DC1B5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B9DE6-70C2-114F-A77F-B81762DE290D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DD741-BFBB-5D42-AAA7-C0C377B6B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9A34A-2DEA-E745-A9F1-D46B9125B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3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"/>
          <p:cNvSpPr>
            <a:spLocks noChangeArrowheads="1"/>
          </p:cNvSpPr>
          <p:nvPr/>
        </p:nvSpPr>
        <p:spPr bwMode="auto">
          <a:xfrm>
            <a:off x="1538288" y="304800"/>
            <a:ext cx="9104312" cy="243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Clr>
                <a:srgbClr val="000000"/>
              </a:buClr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Hands-on Introduction to R</a:t>
            </a:r>
          </a:p>
        </p:txBody>
      </p: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3" cstate="print"/>
          <a:srcRect l="5212"/>
          <a:stretch>
            <a:fillRect/>
          </a:stretch>
        </p:blipFill>
        <p:spPr bwMode="auto">
          <a:xfrm flipH="1">
            <a:off x="8201019" y="4121119"/>
            <a:ext cx="2444458" cy="2338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56994" y="4727151"/>
            <a:ext cx="955848" cy="6136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8188" y="6588792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 1" descr="IMG_2089.jpeg"/>
          <p:cNvPicPr/>
          <p:nvPr/>
        </p:nvPicPr>
        <p:blipFill>
          <a:blip r:embed="rId6"/>
          <a:srcRect l="36665" t="30724" r="34167" b="20345"/>
          <a:stretch>
            <a:fillRect/>
          </a:stretch>
        </p:blipFill>
        <p:spPr bwMode="auto">
          <a:xfrm rot="10800000">
            <a:off x="1819410" y="4279341"/>
            <a:ext cx="1864391" cy="1794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IJ_3D_primershear_examp.jpg"/>
          <p:cNvPicPr>
            <a:picLocks noChangeAspect="1"/>
          </p:cNvPicPr>
          <p:nvPr/>
        </p:nvPicPr>
        <p:blipFill>
          <a:blip r:embed="rId7"/>
          <a:srcRect l="20551" t="21207" r="23050" b="25744"/>
          <a:stretch>
            <a:fillRect/>
          </a:stretch>
        </p:blipFill>
        <p:spPr>
          <a:xfrm>
            <a:off x="4459502" y="2614486"/>
            <a:ext cx="3101686" cy="176495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3797933" y="4547682"/>
            <a:ext cx="858088" cy="615454"/>
          </a:xfrm>
          <a:prstGeom prst="straightConnector1">
            <a:avLst/>
          </a:prstGeom>
          <a:ln w="635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385836" y="4547682"/>
            <a:ext cx="858088" cy="615454"/>
          </a:xfrm>
          <a:prstGeom prst="straightConnector1">
            <a:avLst/>
          </a:prstGeom>
          <a:ln w="635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Rlogo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2505" y="1368147"/>
            <a:ext cx="536873" cy="4080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Built in Probability Distributions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936171" y="1564905"/>
            <a:ext cx="97318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R has many built in discrete and continuous probability distributions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5DC7FF-75DD-0B47-B3DF-4863A272342A}"/>
              </a:ext>
            </a:extLst>
          </p:cNvPr>
          <p:cNvSpPr/>
          <p:nvPr/>
        </p:nvSpPr>
        <p:spPr>
          <a:xfrm>
            <a:off x="936171" y="3492148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I explain the parameters, PMFs, PDFs CDFs, moments and walk the class through word problems incorporating each concept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4767F6-A239-6648-B443-8B925C31942A}"/>
              </a:ext>
            </a:extLst>
          </p:cNvPr>
          <p:cNvSpPr/>
          <p:nvPr/>
        </p:nvSpPr>
        <p:spPr>
          <a:xfrm>
            <a:off x="1665514" y="2598003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This is where R starts to become handy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0DADD9-1BCC-B94C-BEF0-30DEA2DA0581}"/>
              </a:ext>
            </a:extLst>
          </p:cNvPr>
          <p:cNvSpPr/>
          <p:nvPr/>
        </p:nvSpPr>
        <p:spPr>
          <a:xfrm>
            <a:off x="1665514" y="5024363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We translate the word problem into probability notation then build the R script to solve the problem using R’s built-in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913509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Built in Probability Distributions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-283029" y="1260105"/>
            <a:ext cx="97318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/>
                <a:cs typeface="Times New Roman"/>
              </a:rPr>
              <a:t>Each built in R distribution has: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4767F6-A239-6648-B443-8B925C31942A}"/>
              </a:ext>
            </a:extLst>
          </p:cNvPr>
          <p:cNvSpPr/>
          <p:nvPr/>
        </p:nvSpPr>
        <p:spPr>
          <a:xfrm>
            <a:off x="130628" y="1823891"/>
            <a:ext cx="11821885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/>
                <a:cs typeface="Times New Roman"/>
              </a:rPr>
              <a:t>A name</a:t>
            </a:r>
            <a:r>
              <a:rPr lang="en-US" sz="2800" dirty="0">
                <a:latin typeface="Times New Roman"/>
                <a:cs typeface="Times New Roman"/>
              </a:rPr>
              <a:t>: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Binomial: </a:t>
            </a:r>
            <a:r>
              <a:rPr lang="en-US" sz="2400" b="1" dirty="0" err="1">
                <a:latin typeface="Courier" pitchFamily="2" charset="0"/>
                <a:cs typeface="Times New Roman"/>
              </a:rPr>
              <a:t>binom</a:t>
            </a:r>
            <a:endParaRPr lang="en-US" sz="2400" b="1" dirty="0">
              <a:latin typeface="Courier" pitchFamily="2" charset="0"/>
              <a:cs typeface="Times New Roman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Poisson: </a:t>
            </a:r>
            <a:r>
              <a:rPr lang="en-US" sz="2400" b="1" dirty="0">
                <a:latin typeface="Courier" pitchFamily="2" charset="0"/>
                <a:cs typeface="Times New Roman"/>
              </a:rPr>
              <a:t>pois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Uniform: </a:t>
            </a:r>
            <a:r>
              <a:rPr lang="en-US" sz="2400" b="1" dirty="0" err="1">
                <a:latin typeface="Courier" pitchFamily="2" charset="0"/>
                <a:cs typeface="Times New Roman"/>
              </a:rPr>
              <a:t>unif</a:t>
            </a:r>
            <a:endParaRPr lang="en-US" sz="2400" b="1" dirty="0">
              <a:latin typeface="Courier" pitchFamily="2" charset="0"/>
              <a:cs typeface="Times New Roman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Gaussian: </a:t>
            </a:r>
            <a:r>
              <a:rPr lang="en-US" sz="2400" b="1" dirty="0">
                <a:latin typeface="Courier" pitchFamily="2" charset="0"/>
                <a:cs typeface="Times New Roman"/>
              </a:rPr>
              <a:t>norm</a:t>
            </a:r>
          </a:p>
          <a:p>
            <a:pPr lvl="3"/>
            <a:endParaRPr lang="en-US" sz="2400" b="1" dirty="0">
              <a:latin typeface="Courier" pitchFamily="2" charset="0"/>
              <a:cs typeface="Times New Roman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/>
                <a:cs typeface="Times New Roman"/>
              </a:rPr>
              <a:t>Four functions </a:t>
            </a:r>
            <a:r>
              <a:rPr lang="en-US" sz="2800" dirty="0">
                <a:latin typeface="Times New Roman"/>
                <a:cs typeface="Times New Roman"/>
              </a:rPr>
              <a:t>to deal with:</a:t>
            </a:r>
          </a:p>
          <a:p>
            <a:pPr marL="1657350" lvl="3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Likelihood/density values: “d-function” </a:t>
            </a:r>
          </a:p>
          <a:p>
            <a:pPr marL="1657350" lvl="3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Cumulative Probability: “p-function” </a:t>
            </a:r>
          </a:p>
          <a:p>
            <a:pPr marL="1657350" lvl="3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Quantiles: “q-function” </a:t>
            </a:r>
          </a:p>
          <a:p>
            <a:pPr marL="1657350" lvl="3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Random sampling: “r-functions” (I don’t do anything with these for the undergrads)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D7B0D006-25D8-D841-9A5C-B450F748428B}"/>
              </a:ext>
            </a:extLst>
          </p:cNvPr>
          <p:cNvSpPr/>
          <p:nvPr/>
        </p:nvSpPr>
        <p:spPr>
          <a:xfrm>
            <a:off x="4306957" y="2230625"/>
            <a:ext cx="1215414" cy="1625757"/>
          </a:xfrm>
          <a:prstGeom prst="righ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FCA556-E11C-FE42-9742-8BF0F8E7D8EA}"/>
              </a:ext>
            </a:extLst>
          </p:cNvPr>
          <p:cNvSpPr/>
          <p:nvPr/>
        </p:nvSpPr>
        <p:spPr>
          <a:xfrm>
            <a:off x="5631851" y="2443338"/>
            <a:ext cx="40668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These are the named distributions I emphasize. There are many more.</a:t>
            </a:r>
            <a:endParaRPr lang="en-US" sz="2400" b="1" dirty="0">
              <a:latin typeface="Courier" pitchFamily="2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5696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8189" y="1341474"/>
            <a:ext cx="7921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b="1" dirty="0" err="1">
                <a:latin typeface="Courier"/>
                <a:cs typeface="Courier"/>
              </a:rPr>
              <a:t>dnorm</a:t>
            </a:r>
            <a:r>
              <a:rPr lang="en-US" dirty="0">
                <a:latin typeface="Times New Roman"/>
                <a:cs typeface="Times New Roman"/>
              </a:rPr>
              <a:t> “d-function” in R is the density (mass) of the distribution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 err="1">
                <a:latin typeface="Courier"/>
                <a:cs typeface="Courier"/>
              </a:rPr>
              <a:t>pnorm</a:t>
            </a:r>
            <a:r>
              <a:rPr lang="en-US" dirty="0">
                <a:latin typeface="Times New Roman"/>
                <a:cs typeface="Times New Roman"/>
              </a:rPr>
              <a:t> “p-function” in R is the CDFs of the distribution</a:t>
            </a:r>
            <a:endParaRPr lang="en-US" b="1" dirty="0">
              <a:latin typeface="Courier"/>
              <a:cs typeface="Courier"/>
            </a:endParaRPr>
          </a:p>
          <a:p>
            <a:pPr marL="742950" lvl="1" indent="-285750">
              <a:buFont typeface="Arial"/>
              <a:buChar char="•"/>
            </a:pPr>
            <a:r>
              <a:rPr lang="en-US" b="1" dirty="0" err="1">
                <a:latin typeface="Courier"/>
                <a:cs typeface="Courier"/>
              </a:rPr>
              <a:t>qnorm</a:t>
            </a:r>
            <a:r>
              <a:rPr lang="en-US" dirty="0">
                <a:latin typeface="Times New Roman"/>
                <a:cs typeface="Times New Roman"/>
              </a:rPr>
              <a:t> “q-function” in R give the </a:t>
            </a:r>
            <a:r>
              <a:rPr lang="en-US" dirty="0" err="1">
                <a:latin typeface="Times New Roman"/>
                <a:cs typeface="Times New Roman"/>
              </a:rPr>
              <a:t>quantiles</a:t>
            </a:r>
            <a:r>
              <a:rPr lang="en-US" dirty="0">
                <a:latin typeface="Times New Roman"/>
                <a:cs typeface="Times New Roman"/>
              </a:rPr>
              <a:t> of the distribution (x-values) for a given cumulative probability (p-value)</a:t>
            </a:r>
            <a:endParaRPr lang="en-US" b="1" dirty="0">
              <a:latin typeface="Courier"/>
              <a:cs typeface="Courier"/>
            </a:endParaRPr>
          </a:p>
          <a:p>
            <a:pPr marL="742950" lvl="1" indent="-285750">
              <a:buFont typeface="Arial"/>
              <a:buChar char="•"/>
            </a:pPr>
            <a:r>
              <a:rPr lang="en-US" b="1" dirty="0" err="1">
                <a:latin typeface="Courier"/>
                <a:cs typeface="Courier"/>
              </a:rPr>
              <a:t>rnorm</a:t>
            </a:r>
            <a:r>
              <a:rPr lang="en-US" dirty="0">
                <a:latin typeface="Times New Roman"/>
                <a:cs typeface="Times New Roman"/>
              </a:rPr>
              <a:t> “r-functions” in R gives a random sample from the distribution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60352" y="2835415"/>
            <a:ext cx="645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*</a:t>
            </a:r>
            <a:r>
              <a:rPr lang="en-US" b="1" u="sng" dirty="0">
                <a:latin typeface="Times New Roman"/>
                <a:cs typeface="Times New Roman"/>
              </a:rPr>
              <a:t>NOTE</a:t>
            </a:r>
            <a:r>
              <a:rPr lang="en-US" dirty="0">
                <a:latin typeface="Times New Roman"/>
                <a:cs typeface="Times New Roman"/>
              </a:rPr>
              <a:t>: “p-functions” and “q-functions” are inverses of each other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01535" y="1215271"/>
            <a:ext cx="7514429" cy="1989476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Example of a Named Distribution: Gaussians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8068"/>
          <a:stretch/>
        </p:blipFill>
        <p:spPr>
          <a:xfrm>
            <a:off x="5454791" y="3355648"/>
            <a:ext cx="4593122" cy="348977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713017" y="3646702"/>
            <a:ext cx="38100" cy="2714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530414" y="631657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47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7530415" y="4149695"/>
            <a:ext cx="182603" cy="1886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 noChangeAspect="1"/>
          </p:cNvCxnSpPr>
          <p:nvPr/>
        </p:nvCxnSpPr>
        <p:spPr>
          <a:xfrm flipH="1" flipV="1">
            <a:off x="7381061" y="4654193"/>
            <a:ext cx="350787" cy="362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 noChangeAspect="1"/>
          </p:cNvCxnSpPr>
          <p:nvPr/>
        </p:nvCxnSpPr>
        <p:spPr>
          <a:xfrm flipH="1" flipV="1">
            <a:off x="7219133" y="5183840"/>
            <a:ext cx="527821" cy="5452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 noChangeAspect="1"/>
          </p:cNvCxnSpPr>
          <p:nvPr/>
        </p:nvCxnSpPr>
        <p:spPr>
          <a:xfrm flipH="1" flipV="1">
            <a:off x="7044634" y="5663189"/>
            <a:ext cx="669451" cy="6915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 noChangeAspect="1"/>
          </p:cNvCxnSpPr>
          <p:nvPr/>
        </p:nvCxnSpPr>
        <p:spPr>
          <a:xfrm flipH="1" flipV="1">
            <a:off x="6756720" y="6094262"/>
            <a:ext cx="253409" cy="2617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 noChangeAspect="1"/>
          </p:cNvCxnSpPr>
          <p:nvPr/>
        </p:nvCxnSpPr>
        <p:spPr>
          <a:xfrm flipH="1" flipV="1">
            <a:off x="6224306" y="6234840"/>
            <a:ext cx="118588" cy="1224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106058" y="4665279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0.42</a:t>
            </a:r>
          </a:p>
        </p:txBody>
      </p:sp>
      <p:sp>
        <p:nvSpPr>
          <p:cNvPr id="23" name="Curved Down Arrow 22"/>
          <p:cNvSpPr/>
          <p:nvPr/>
        </p:nvSpPr>
        <p:spPr>
          <a:xfrm rot="1359534">
            <a:off x="6484320" y="4727522"/>
            <a:ext cx="1120627" cy="200599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67023" y="4474648"/>
            <a:ext cx="34607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latin typeface="Courier"/>
                <a:cs typeface="Courier"/>
              </a:rPr>
              <a:t>pnorm</a:t>
            </a:r>
            <a:r>
              <a:rPr lang="en-US" sz="1600" b="1" dirty="0">
                <a:latin typeface="Courier"/>
                <a:cs typeface="Courier"/>
              </a:rPr>
              <a:t>(q=</a:t>
            </a:r>
            <a:r>
              <a:rPr lang="en-US" sz="1600" dirty="0">
                <a:latin typeface="Times New Roman"/>
                <a:cs typeface="Times New Roman"/>
              </a:rPr>
              <a:t>47</a:t>
            </a:r>
            <a:r>
              <a:rPr lang="en-US" sz="1600" b="1" dirty="0">
                <a:latin typeface="Courier"/>
                <a:cs typeface="Courier"/>
              </a:rPr>
              <a:t>,mean=50,sd=10)</a:t>
            </a:r>
            <a:r>
              <a:rPr lang="en-US" sz="1600" dirty="0">
                <a:latin typeface="Times New Roman"/>
                <a:cs typeface="Times New Roman"/>
              </a:rPr>
              <a:t>=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91663" y="4449744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0.42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57559" y="6345424"/>
            <a:ext cx="34932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latin typeface="Courier"/>
                <a:cs typeface="Courier"/>
              </a:rPr>
              <a:t>qnorm</a:t>
            </a:r>
            <a:r>
              <a:rPr lang="en-US" sz="1600" b="1" dirty="0">
                <a:latin typeface="Courier"/>
                <a:cs typeface="Courier"/>
              </a:rPr>
              <a:t>(p=</a:t>
            </a:r>
            <a:r>
              <a:rPr lang="en-US" sz="1600" dirty="0">
                <a:latin typeface="Times New Roman"/>
                <a:cs typeface="Times New Roman"/>
              </a:rPr>
              <a:t>0.42</a:t>
            </a:r>
            <a:r>
              <a:rPr lang="en-US" sz="1600" b="1" dirty="0">
                <a:latin typeface="Courier"/>
                <a:cs typeface="Courier"/>
              </a:rPr>
              <a:t>,mean=50,sd=10)</a:t>
            </a:r>
            <a:r>
              <a:rPr lang="en-US" sz="1600" dirty="0">
                <a:latin typeface="Times New Roman"/>
                <a:cs typeface="Times New Roman"/>
              </a:rPr>
              <a:t>=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906709" y="632052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47</a:t>
            </a:r>
          </a:p>
        </p:txBody>
      </p:sp>
      <p:sp>
        <p:nvSpPr>
          <p:cNvPr id="29" name="Up-Down Arrow 28"/>
          <p:cNvSpPr/>
          <p:nvPr/>
        </p:nvSpPr>
        <p:spPr>
          <a:xfrm>
            <a:off x="4997878" y="4819076"/>
            <a:ext cx="186771" cy="154237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713009" y="6065186"/>
            <a:ext cx="1505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“input quantity”</a:t>
            </a:r>
          </a:p>
        </p:txBody>
      </p:sp>
    </p:spTree>
    <p:extLst>
      <p:ext uri="{BB962C8B-B14F-4D97-AF65-F5344CB8AC3E}">
        <p14:creationId xmlns:p14="http://schemas.microsoft.com/office/powerpoint/2010/main" val="286859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  <p:bldP spid="23" grpId="0" animBg="1"/>
      <p:bldP spid="24" grpId="0"/>
      <p:bldP spid="26" grpId="0"/>
      <p:bldP spid="27" grpId="0"/>
      <p:bldP spid="28" grpId="0"/>
      <p:bldP spid="29" grpId="0" animBg="1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Example: Using the Binomial Distribution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938670" y="1403681"/>
            <a:ext cx="837907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Using data collected by </a:t>
            </a:r>
            <a:r>
              <a:rPr lang="en-US" sz="2400" dirty="0" err="1">
                <a:latin typeface="Times New Roman"/>
                <a:cs typeface="Times New Roman"/>
              </a:rPr>
              <a:t>Besson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dirty="0" err="1">
                <a:latin typeface="Times New Roman"/>
                <a:cs typeface="Times New Roman"/>
              </a:rPr>
              <a:t>Taroni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et al</a:t>
            </a:r>
            <a:r>
              <a:rPr lang="en-US" sz="2400" dirty="0">
                <a:latin typeface="Times New Roman"/>
                <a:cs typeface="Times New Roman"/>
              </a:rPr>
              <a:t>. suggest that about 36% of bills in general circulation in Europe contain traces of cocaine.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8670" y="2986186"/>
            <a:ext cx="83790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What is the distribution of the number of European bills that contain traces of cocaine in a stack of 50 bills? </a:t>
            </a: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What is approximate uncertainty in the count?</a:t>
            </a: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How many contaminated bills do you expect to find?</a:t>
            </a: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What is the probability of finding greater than 10 and less than or equal to 20 bills contaminated with cocaine?</a:t>
            </a:r>
          </a:p>
          <a:p>
            <a:pPr marL="457200" indent="-457200">
              <a:buFontTx/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What is the probability that 13 bills </a:t>
            </a:r>
            <a:r>
              <a:rPr lang="en-US" sz="2000" b="1" dirty="0">
                <a:latin typeface="Times New Roman"/>
                <a:cs typeface="Times New Roman"/>
              </a:rPr>
              <a:t>or less </a:t>
            </a:r>
            <a:r>
              <a:rPr lang="en-US" sz="2000" dirty="0">
                <a:latin typeface="Times New Roman"/>
                <a:cs typeface="Times New Roman"/>
              </a:rPr>
              <a:t>contain traces of cocaine?</a:t>
            </a: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What is the probability that </a:t>
            </a:r>
            <a:r>
              <a:rPr lang="en-US" sz="2000" b="1" dirty="0">
                <a:latin typeface="Times New Roman"/>
                <a:cs typeface="Times New Roman"/>
              </a:rPr>
              <a:t>more than </a:t>
            </a:r>
            <a:r>
              <a:rPr lang="en-US" sz="2000" dirty="0">
                <a:latin typeface="Times New Roman"/>
                <a:cs typeface="Times New Roman"/>
              </a:rPr>
              <a:t>15 bills contain traces of cocaine?</a:t>
            </a:r>
          </a:p>
          <a:p>
            <a:pPr marL="457200" indent="-457200">
              <a:buFontTx/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What is the probability that 15 or more bills contain traces of cocaine?</a:t>
            </a:r>
          </a:p>
        </p:txBody>
      </p:sp>
    </p:spTree>
    <p:extLst>
      <p:ext uri="{BB962C8B-B14F-4D97-AF65-F5344CB8AC3E}">
        <p14:creationId xmlns:p14="http://schemas.microsoft.com/office/powerpoint/2010/main" val="283941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770388" y="769437"/>
            <a:ext cx="6999296" cy="3970318"/>
          </a:xfrm>
          <a:prstGeom prst="rect">
            <a:avLst/>
          </a:prstGeom>
          <a:solidFill>
            <a:srgbClr val="000045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 &lt;- 0.36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n &lt;- 50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a. PMF Plot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x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seq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(from=0, to=40)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pmf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dbinom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(x, size = n,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prob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= p)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plot(x,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pmf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typ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= "h")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b. uncertainty in the count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sigma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sqrt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(n*p*(1-p))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sigma</a:t>
            </a:r>
          </a:p>
          <a:p>
            <a:endParaRPr lang="en-US" sz="14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c. mean value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mu &lt;- n*p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mu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d.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(10 &lt; X &lt;= 20)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pbinom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(20, size = n,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prob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= p) 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pbinom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(10, size = n,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prob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= p)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6224" t="11696" r="5989" b="4093"/>
          <a:stretch/>
        </p:blipFill>
        <p:spPr>
          <a:xfrm>
            <a:off x="6272246" y="748627"/>
            <a:ext cx="4156280" cy="323515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090" y="5016518"/>
            <a:ext cx="7391906" cy="165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6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0388" y="769438"/>
            <a:ext cx="8643297" cy="2062103"/>
          </a:xfrm>
          <a:prstGeom prst="rect">
            <a:avLst/>
          </a:prstGeom>
          <a:solidFill>
            <a:srgbClr val="000045"/>
          </a:solidFill>
        </p:spPr>
        <p:txBody>
          <a:bodyPr wrap="square" rtlCol="0">
            <a:spAutoFit/>
          </a:bodyPr>
          <a:lstStyle/>
          <a:p>
            <a:r>
              <a:rPr lang="hr-HR" sz="1600" dirty="0">
                <a:solidFill>
                  <a:srgbClr val="FFFF00"/>
                </a:solidFill>
                <a:latin typeface="Courier"/>
                <a:cs typeface="Courier"/>
              </a:rPr>
              <a:t># e. Pr(X &lt;= 13)</a:t>
            </a:r>
          </a:p>
          <a:p>
            <a:r>
              <a:rPr lang="hr-HR" sz="1600" dirty="0">
                <a:solidFill>
                  <a:schemeClr val="bg1"/>
                </a:solidFill>
                <a:latin typeface="Courier"/>
                <a:cs typeface="Courier"/>
              </a:rPr>
              <a:t>pbinom(13, size = n, prob = p)</a:t>
            </a:r>
          </a:p>
          <a:p>
            <a:endParaRPr lang="hr-HR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hr-HR" sz="1600" dirty="0">
                <a:solidFill>
                  <a:srgbClr val="FFFF00"/>
                </a:solidFill>
                <a:latin typeface="Courier"/>
                <a:cs typeface="Courier"/>
              </a:rPr>
              <a:t># f. Pr(X &gt; 15)</a:t>
            </a:r>
          </a:p>
          <a:p>
            <a:r>
              <a:rPr lang="hr-HR" sz="1600" dirty="0">
                <a:solidFill>
                  <a:schemeClr val="bg1"/>
                </a:solidFill>
                <a:latin typeface="Courier"/>
                <a:cs typeface="Courier"/>
              </a:rPr>
              <a:t>1 - pbinom(15, size = n, prob = p)</a:t>
            </a:r>
          </a:p>
          <a:p>
            <a:endParaRPr lang="hr-HR" sz="16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hr-HR" sz="1600" dirty="0">
                <a:solidFill>
                  <a:srgbClr val="FFFF00"/>
                </a:solidFill>
                <a:latin typeface="Courier"/>
                <a:cs typeface="Courier"/>
              </a:rPr>
              <a:t># g. Pr( &gt;= 15)</a:t>
            </a:r>
          </a:p>
          <a:p>
            <a:r>
              <a:rPr lang="hr-HR" sz="1600" dirty="0">
                <a:solidFill>
                  <a:schemeClr val="bg1"/>
                </a:solidFill>
                <a:latin typeface="Courier"/>
                <a:cs typeface="Courier"/>
              </a:rPr>
              <a:t>dbinom(15, size = n, prob = p) + (1 - pbinom(15, size = n, prob = p))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005" y="3266419"/>
            <a:ext cx="8436130" cy="169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54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Example: Using the Poisson Distribution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1818105" y="1331978"/>
            <a:ext cx="8392695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A certain “user” of a social media site (may be a bot) posts at an average rate of about 4 per hour.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What is the probability that </a:t>
            </a:r>
            <a:r>
              <a:rPr lang="en-US" sz="2000" b="1" dirty="0">
                <a:latin typeface="Times New Roman"/>
                <a:cs typeface="Times New Roman"/>
              </a:rPr>
              <a:t>more than </a:t>
            </a:r>
            <a:r>
              <a:rPr lang="en-US" sz="2000" dirty="0">
                <a:latin typeface="Times New Roman"/>
                <a:cs typeface="Times New Roman"/>
              </a:rPr>
              <a:t>8 posts will be put up in the next hour?</a:t>
            </a:r>
          </a:p>
          <a:p>
            <a:pPr marL="457200" indent="-457200">
              <a:buAutoNum type="alphaLcPeriod"/>
            </a:pPr>
            <a:endParaRPr lang="en-US" sz="2000" dirty="0">
              <a:latin typeface="Times New Roman"/>
              <a:cs typeface="Times New Roman"/>
            </a:endParaRP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About how many posts can be expected in 24 hours?</a:t>
            </a:r>
          </a:p>
          <a:p>
            <a:pPr marL="457200" indent="-457200">
              <a:buAutoNum type="alphaLcPeriod"/>
            </a:pPr>
            <a:endParaRPr lang="en-US" sz="2000" dirty="0">
              <a:latin typeface="Times New Roman"/>
              <a:cs typeface="Times New Roman"/>
            </a:endParaRP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What is the probability of more than 50 but less than or equal to 100 posts appearing in 24 hours?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3933" y="4682248"/>
            <a:ext cx="5763116" cy="1569660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a. 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(X &gt; 8)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1 -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ppois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(q = 8, lambda = 4)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b. mean 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poisson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 with new rate = 24*old rate: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24*4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c. 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(50 &lt; X &lt;= 100)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ppois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(q = 100, lambda = 24*4) 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ppois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(q = 50, lambda = 24*4)</a:t>
            </a:r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D54B80-1365-0E46-A4DC-6CED716706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048"/>
          <a:stretch/>
        </p:blipFill>
        <p:spPr>
          <a:xfrm>
            <a:off x="6467566" y="4430487"/>
            <a:ext cx="4160746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0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1777" y="327674"/>
            <a:ext cx="839269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eriod" startAt="4"/>
            </a:pPr>
            <a:r>
              <a:rPr lang="en-US" sz="2000" dirty="0">
                <a:latin typeface="Times New Roman"/>
                <a:cs typeface="Times New Roman"/>
              </a:rPr>
              <a:t>What is the probability that 20 or fewer posts will appear in the next 8 hours? </a:t>
            </a:r>
          </a:p>
          <a:p>
            <a:pPr marL="457200" indent="-457200">
              <a:buFont typeface="+mj-lt"/>
              <a:buAutoNum type="alphaLcPeriod" startAt="4"/>
            </a:pPr>
            <a:endParaRPr lang="en-US" sz="2000" dirty="0">
              <a:latin typeface="Times New Roman"/>
              <a:cs typeface="Times New Roman"/>
            </a:endParaRPr>
          </a:p>
          <a:p>
            <a:pPr marL="457200" indent="-457200">
              <a:buFont typeface="+mj-lt"/>
              <a:buAutoNum type="alphaLcPeriod" startAt="4"/>
            </a:pPr>
            <a:r>
              <a:rPr lang="en-US" sz="2000" dirty="0">
                <a:latin typeface="Times New Roman"/>
                <a:cs typeface="Times New Roman"/>
              </a:rPr>
              <a:t>The probability of receiving </a:t>
            </a:r>
            <a:r>
              <a:rPr lang="en-US" sz="2000" i="1" dirty="0">
                <a:latin typeface="Times New Roman"/>
                <a:cs typeface="Times New Roman"/>
              </a:rPr>
              <a:t>q</a:t>
            </a:r>
            <a:r>
              <a:rPr lang="en-US" sz="2000" dirty="0">
                <a:latin typeface="Times New Roman"/>
                <a:cs typeface="Times New Roman"/>
              </a:rPr>
              <a:t> or less posts in the next hour is 0.88. What is the value of </a:t>
            </a:r>
            <a:r>
              <a:rPr lang="en-US" sz="2000" i="1" dirty="0">
                <a:latin typeface="Times New Roman"/>
                <a:cs typeface="Times New Roman"/>
              </a:rPr>
              <a:t>q</a:t>
            </a:r>
            <a:r>
              <a:rPr lang="en-US" sz="2000" dirty="0">
                <a:latin typeface="Times New Roman"/>
                <a:cs typeface="Times New Roman"/>
              </a:rPr>
              <a:t>?</a:t>
            </a:r>
          </a:p>
          <a:p>
            <a:pPr marL="457200" indent="-457200">
              <a:buFont typeface="+mj-lt"/>
              <a:buAutoNum type="alphaLcPeriod" startAt="4"/>
            </a:pPr>
            <a:endParaRPr lang="en-US" sz="2000" dirty="0">
              <a:latin typeface="Times New Roman"/>
              <a:cs typeface="Times New Roman"/>
            </a:endParaRPr>
          </a:p>
          <a:p>
            <a:pPr marL="457200" indent="-457200">
              <a:buFont typeface="+mj-lt"/>
              <a:buAutoNum type="alphaLcPeriod" startAt="4"/>
            </a:pPr>
            <a:r>
              <a:rPr lang="en-US" sz="2000" dirty="0">
                <a:latin typeface="Times New Roman"/>
                <a:cs typeface="Times New Roman"/>
              </a:rPr>
              <a:t>The probability of receiving </a:t>
            </a:r>
            <a:r>
              <a:rPr lang="en-US" sz="2000" i="1" dirty="0">
                <a:latin typeface="Times New Roman"/>
                <a:cs typeface="Times New Roman"/>
              </a:rPr>
              <a:t>q</a:t>
            </a:r>
            <a:r>
              <a:rPr lang="en-US" sz="2000" dirty="0">
                <a:latin typeface="Times New Roman"/>
                <a:cs typeface="Times New Roman"/>
              </a:rPr>
              <a:t> or less posts in the next 2 hours is 0.86. What is the value of </a:t>
            </a:r>
            <a:r>
              <a:rPr lang="en-US" sz="2000" i="1" dirty="0">
                <a:latin typeface="Times New Roman"/>
                <a:cs typeface="Times New Roman"/>
              </a:rPr>
              <a:t>q</a:t>
            </a:r>
            <a:r>
              <a:rPr lang="en-US" sz="2000" dirty="0">
                <a:latin typeface="Times New Roman"/>
                <a:cs typeface="Times New Roman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7891" y="2946718"/>
            <a:ext cx="2973891" cy="1569660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d. 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(X &lt;= 20)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ppois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(q = 20 , lambda = 8*4)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e.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qpois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(p = 0.88 , lambda = 4)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f.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qpois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(p = 0.86 , lambda = 2*4)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249424-DF71-8C44-B722-0F9B9BCF7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614" y="3299279"/>
            <a:ext cx="4190360" cy="276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0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Example: quantiles/percentiles with Continuous PDFs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42955" y="4098835"/>
            <a:ext cx="54727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What maximum concentration can we expect for 90% of the samples we may measure?</a:t>
            </a:r>
          </a:p>
        </p:txBody>
      </p:sp>
      <p:sp>
        <p:nvSpPr>
          <p:cNvPr id="8" name="Rectangle 7"/>
          <p:cNvSpPr/>
          <p:nvPr/>
        </p:nvSpPr>
        <p:spPr>
          <a:xfrm>
            <a:off x="442954" y="1839800"/>
            <a:ext cx="54727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The concentration is certified to follow a normal distribution with mean concentration of 50 ng/mL and standard deviation of 10 ng/</a:t>
            </a:r>
            <a:r>
              <a:rPr lang="en-US" sz="2400" dirty="0" err="1">
                <a:latin typeface="Times New Roman"/>
                <a:cs typeface="Times New Roman"/>
              </a:rPr>
              <a:t>mL.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5250CF-B205-8A4F-83CD-C42E5D3B9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494" y="1483174"/>
            <a:ext cx="5765800" cy="476522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85D340-6876-0C4B-A145-69415003BEFE}"/>
              </a:ext>
            </a:extLst>
          </p:cNvPr>
          <p:cNvCxnSpPr/>
          <p:nvPr/>
        </p:nvCxnSpPr>
        <p:spPr>
          <a:xfrm>
            <a:off x="9881394" y="4089400"/>
            <a:ext cx="38100" cy="153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41FDDDF-9D02-F045-8A34-5687BDCF0BDA}"/>
              </a:ext>
            </a:extLst>
          </p:cNvPr>
          <p:cNvSpPr/>
          <p:nvPr/>
        </p:nvSpPr>
        <p:spPr>
          <a:xfrm>
            <a:off x="9750534" y="5530335"/>
            <a:ext cx="321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?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569F51-7388-5747-88C7-A54D6819FC72}"/>
              </a:ext>
            </a:extLst>
          </p:cNvPr>
          <p:cNvSpPr/>
          <p:nvPr/>
        </p:nvSpPr>
        <p:spPr>
          <a:xfrm>
            <a:off x="8728054" y="3766235"/>
            <a:ext cx="761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0.9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2752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quantiles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/percentiles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881188" y="1150426"/>
            <a:ext cx="84566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Again, we translate the word problem and write a simple structured script together: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907" y="4794604"/>
            <a:ext cx="4240478" cy="52190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85398" y="2636732"/>
            <a:ext cx="5066985" cy="1600438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Parameters: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mu    &lt;- 50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sigma &lt;- 10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Quantile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 for the 90</a:t>
            </a:r>
            <a:r>
              <a:rPr lang="en-US" sz="1400" baseline="30000" dirty="0">
                <a:solidFill>
                  <a:srgbClr val="FFFF00"/>
                </a:solidFill>
                <a:latin typeface="Courier"/>
                <a:cs typeface="Courier"/>
              </a:rPr>
              <a:t>th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 percentile: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qnorm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(0.9, mean=mu,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=sigma)</a:t>
            </a:r>
          </a:p>
        </p:txBody>
      </p:sp>
    </p:spTree>
    <p:extLst>
      <p:ext uri="{BB962C8B-B14F-4D97-AF65-F5344CB8AC3E}">
        <p14:creationId xmlns:p14="http://schemas.microsoft.com/office/powerpoint/2010/main" val="286069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1755776" y="14828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charset="0"/>
              </a:rPr>
              <a:t>Outline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1853747" y="1767837"/>
            <a:ext cx="7790995" cy="39362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/>
                <a:cs typeface="Times New Roman"/>
              </a:rPr>
              <a:t>Mean, median, standard deviation, standard error of the mean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/>
                <a:cs typeface="Times New Roman"/>
              </a:rPr>
              <a:t>Basic probability calculations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/>
                <a:cs typeface="Times New Roman"/>
              </a:rPr>
              <a:t>Using built in distributions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/>
                <a:cs typeface="Times New Roman"/>
              </a:rPr>
              <a:t>Confidence intervals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/>
                <a:cs typeface="Times New Roman"/>
              </a:rPr>
              <a:t>Hypothesis testing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quantiles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/percentiles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2080415" y="1014328"/>
            <a:ext cx="84566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What is the probability that the CRM’s concentration will be measured to be between 30 ng/mL and 70 ng/mL?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800" y="6428016"/>
            <a:ext cx="6400800" cy="40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801" y="1828664"/>
            <a:ext cx="3916233" cy="32366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130800" y="4037984"/>
            <a:ext cx="0" cy="584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680200" y="4037984"/>
            <a:ext cx="0" cy="584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265714" y="3706752"/>
            <a:ext cx="1137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30 </a:t>
            </a:r>
            <a:r>
              <a:rPr lang="en-US" dirty="0" err="1">
                <a:latin typeface="Times New Roman"/>
                <a:cs typeface="Times New Roman"/>
              </a:rPr>
              <a:t>ng</a:t>
            </a:r>
            <a:r>
              <a:rPr lang="en-US" dirty="0">
                <a:latin typeface="Times New Roman"/>
                <a:cs typeface="Times New Roman"/>
              </a:rPr>
              <a:t>/mL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39014" y="3694052"/>
            <a:ext cx="1137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70 </a:t>
            </a:r>
            <a:r>
              <a:rPr lang="en-US" dirty="0" err="1">
                <a:latin typeface="Times New Roman"/>
                <a:cs typeface="Times New Roman"/>
              </a:rPr>
              <a:t>ng</a:t>
            </a:r>
            <a:r>
              <a:rPr lang="en-US" dirty="0">
                <a:latin typeface="Times New Roman"/>
                <a:cs typeface="Times New Roman"/>
              </a:rPr>
              <a:t>/mL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77750" y="5002140"/>
            <a:ext cx="5642409" cy="1384995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The “measurands” (parameters):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mu    &lt;- 50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sigma &lt;- 10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(30 &lt;= X &lt;= 70):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pnorm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(70, mean=mu,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=sigma) –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pnorm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(30, mean=mu,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=sigma)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D418E1-8F90-E948-8E13-04C93B0CB6C0}"/>
              </a:ext>
            </a:extLst>
          </p:cNvPr>
          <p:cNvSpPr/>
          <p:nvPr/>
        </p:nvSpPr>
        <p:spPr>
          <a:xfrm>
            <a:off x="8460085" y="3537379"/>
            <a:ext cx="34659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 emphasize that R does the calculus for you if you understand the meaning of the functions</a:t>
            </a:r>
            <a:endParaRPr lang="en-US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D31A93FF-6DBD-344B-B2D8-043E371E6D94}"/>
              </a:ext>
            </a:extLst>
          </p:cNvPr>
          <p:cNvSpPr/>
          <p:nvPr/>
        </p:nvSpPr>
        <p:spPr>
          <a:xfrm rot="20551792">
            <a:off x="6109494" y="3200400"/>
            <a:ext cx="2457563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699C247-DD05-6746-A507-F57932BA6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4692" y="2647036"/>
            <a:ext cx="2751364" cy="66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1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 animBg="1"/>
      <p:bldP spid="2" grpId="0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Other  Distributions I Use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1524000" y="1167783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Student-t</a:t>
            </a:r>
            <a:r>
              <a:rPr lang="en-US" sz="2400" dirty="0">
                <a:latin typeface="Times New Roman"/>
                <a:cs typeface="Times New Roman"/>
              </a:rPr>
              <a:t>: </a:t>
            </a:r>
            <a:r>
              <a:rPr lang="en-US" sz="2400" b="1" i="1" u="sng" dirty="0">
                <a:latin typeface="Times New Roman"/>
                <a:cs typeface="Times New Roman"/>
              </a:rPr>
              <a:t>Like</a:t>
            </a:r>
            <a:r>
              <a:rPr lang="en-US" sz="2400" dirty="0">
                <a:latin typeface="Times New Roman"/>
                <a:cs typeface="Times New Roman"/>
              </a:rPr>
              <a:t> a standard normal distribution but fatter tails.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54200" y="2320956"/>
            <a:ext cx="3505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>
                <a:latin typeface="Courier"/>
                <a:cs typeface="Courier"/>
              </a:rPr>
              <a:t>df</a:t>
            </a:r>
            <a:r>
              <a:rPr lang="en-US" sz="2000" dirty="0">
                <a:latin typeface="Times New Roman"/>
                <a:cs typeface="Times New Roman"/>
              </a:rPr>
              <a:t>: degrees of freedom</a:t>
            </a:r>
          </a:p>
        </p:txBody>
      </p:sp>
      <p:sp>
        <p:nvSpPr>
          <p:cNvPr id="8" name="Rectangle 7"/>
          <p:cNvSpPr/>
          <p:nvPr/>
        </p:nvSpPr>
        <p:spPr>
          <a:xfrm>
            <a:off x="1676400" y="1917971"/>
            <a:ext cx="2882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Parameters: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28996" y="1701857"/>
            <a:ext cx="2770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dt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qt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pt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rt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36700" y="3733182"/>
            <a:ext cx="9144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Chi-squared 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dirty="0">
                <a:latin typeface="Symbol" charset="2"/>
                <a:cs typeface="Symbol" charset="2"/>
              </a:rPr>
              <a:t>c</a:t>
            </a:r>
            <a:r>
              <a:rPr lang="en-US" sz="2400" baseline="30000" dirty="0">
                <a:latin typeface="Times New Roman"/>
                <a:cs typeface="Times New Roman"/>
              </a:rPr>
              <a:t>2</a:t>
            </a:r>
            <a:r>
              <a:rPr lang="en-US" sz="2400" dirty="0">
                <a:latin typeface="Times New Roman"/>
                <a:cs typeface="Times New Roman"/>
              </a:rPr>
              <a:t>): Handy especially for comparing raw set of counts. Also, it’s proportional to the likelihood of sample variance for IID data.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66900" y="5512268"/>
            <a:ext cx="3505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>
                <a:latin typeface="Courier"/>
                <a:cs typeface="Courier"/>
              </a:rPr>
              <a:t>df</a:t>
            </a:r>
            <a:r>
              <a:rPr lang="en-US" sz="2000" dirty="0">
                <a:latin typeface="Times New Roman"/>
                <a:cs typeface="Times New Roman"/>
              </a:rPr>
              <a:t>: degrees of freedom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89100" y="5109283"/>
            <a:ext cx="2882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Parameters: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1428" y="4559732"/>
            <a:ext cx="5725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dchisq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qchisq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pchisq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rchisq</a:t>
            </a:r>
            <a:endParaRPr lang="en-US" sz="2400" b="1" dirty="0">
              <a:latin typeface="Courier"/>
              <a:cs typeface="Couri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ADDD3-4CF9-2E45-A6F7-5E47A13AE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2470" y="1638906"/>
            <a:ext cx="2288331" cy="1787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D68737-FA7D-954A-96C7-BC2D7077D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8606" y="5132444"/>
            <a:ext cx="2103298" cy="164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94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Other  Distributions We’ll Encounter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1524000" y="1345583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F</a:t>
            </a:r>
            <a:r>
              <a:rPr lang="en-US" sz="2400" dirty="0">
                <a:latin typeface="Times New Roman"/>
                <a:cs typeface="Times New Roman"/>
              </a:rPr>
              <a:t> : Handy especially for comparing outcomes in three or more experiments with different conditions.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54200" y="2680168"/>
            <a:ext cx="3505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"/>
                <a:cs typeface="Courier"/>
              </a:rPr>
              <a:t>df1</a:t>
            </a:r>
            <a:r>
              <a:rPr lang="en-US" sz="2000" dirty="0">
                <a:latin typeface="Times New Roman"/>
                <a:cs typeface="Times New Roman"/>
              </a:rPr>
              <a:t>: degrees of freedom 1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"/>
                <a:cs typeface="Courier"/>
              </a:rPr>
              <a:t>df2</a:t>
            </a:r>
            <a:r>
              <a:rPr lang="en-US" sz="2000" dirty="0">
                <a:latin typeface="Times New Roman"/>
                <a:cs typeface="Times New Roman"/>
              </a:rPr>
              <a:t>: degrees of freedom 2</a:t>
            </a:r>
          </a:p>
        </p:txBody>
      </p:sp>
      <p:sp>
        <p:nvSpPr>
          <p:cNvPr id="8" name="Rectangle 7"/>
          <p:cNvSpPr/>
          <p:nvPr/>
        </p:nvSpPr>
        <p:spPr>
          <a:xfrm>
            <a:off x="1676400" y="2277183"/>
            <a:ext cx="2882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Parameters: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46600" y="2040313"/>
            <a:ext cx="2770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df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qf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pf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rf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19E806-5886-564E-BE21-22BCD76C5DA4}"/>
              </a:ext>
            </a:extLst>
          </p:cNvPr>
          <p:cNvSpPr/>
          <p:nvPr/>
        </p:nvSpPr>
        <p:spPr>
          <a:xfrm>
            <a:off x="1676400" y="3861827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Cauchy</a:t>
            </a:r>
            <a:r>
              <a:rPr lang="en-US" sz="2400" dirty="0">
                <a:latin typeface="Times New Roman"/>
                <a:cs typeface="Times New Roman"/>
              </a:rPr>
              <a:t> : A very fat-tailed distribution. Handy for expressing lots of uncertainty when modeling, while retaining formal properties of a proper probability distribution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AA0DEA-B877-FF45-958E-465BCBDC967B}"/>
              </a:ext>
            </a:extLst>
          </p:cNvPr>
          <p:cNvSpPr/>
          <p:nvPr/>
        </p:nvSpPr>
        <p:spPr>
          <a:xfrm>
            <a:off x="2008188" y="5699472"/>
            <a:ext cx="51063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"/>
                <a:cs typeface="Courier"/>
              </a:rPr>
              <a:t>location</a:t>
            </a:r>
            <a:r>
              <a:rPr lang="en-US" sz="2000" dirty="0">
                <a:latin typeface="Times New Roman"/>
                <a:cs typeface="Times New Roman"/>
              </a:rPr>
              <a:t>: peak location of the density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"/>
                <a:cs typeface="Courier"/>
              </a:rPr>
              <a:t>scale</a:t>
            </a:r>
            <a:r>
              <a:rPr lang="en-US" sz="2000" dirty="0">
                <a:latin typeface="Times New Roman"/>
                <a:cs typeface="Times New Roman"/>
              </a:rPr>
              <a:t>: “fat-ness” of the tails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9F62E7-32DF-664D-B025-9DBC946F63D9}"/>
              </a:ext>
            </a:extLst>
          </p:cNvPr>
          <p:cNvSpPr/>
          <p:nvPr/>
        </p:nvSpPr>
        <p:spPr>
          <a:xfrm>
            <a:off x="1854200" y="5294461"/>
            <a:ext cx="2882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Parameters: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D3D9FA-E4DC-7245-82DE-684FA1413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160" y="1847240"/>
            <a:ext cx="2201640" cy="17196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7FA067-6800-3A4D-BB74-A40CC8BD5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5185" y="4926738"/>
            <a:ext cx="2309590" cy="18039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7168F8-BD68-5A4A-85E1-8AA6E35F998B}"/>
              </a:ext>
            </a:extLst>
          </p:cNvPr>
          <p:cNvSpPr txBox="1"/>
          <p:nvPr/>
        </p:nvSpPr>
        <p:spPr>
          <a:xfrm>
            <a:off x="3101854" y="5011481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"/>
                <a:cs typeface="Courier"/>
              </a:rPr>
              <a:t>dcauchy</a:t>
            </a:r>
            <a:r>
              <a:rPr lang="en-US" b="1" dirty="0">
                <a:latin typeface="Courier"/>
                <a:cs typeface="Courier"/>
              </a:rPr>
              <a:t>, </a:t>
            </a:r>
            <a:r>
              <a:rPr lang="en-US" b="1" dirty="0" err="1">
                <a:latin typeface="Courier"/>
                <a:cs typeface="Courier"/>
              </a:rPr>
              <a:t>qcauchy</a:t>
            </a:r>
            <a:r>
              <a:rPr lang="en-US" b="1" dirty="0">
                <a:latin typeface="Courier"/>
                <a:cs typeface="Courier"/>
              </a:rPr>
              <a:t>, </a:t>
            </a:r>
            <a:r>
              <a:rPr lang="en-US" b="1" dirty="0" err="1">
                <a:latin typeface="Courier"/>
                <a:cs typeface="Courier"/>
              </a:rPr>
              <a:t>pcauchy</a:t>
            </a:r>
            <a:r>
              <a:rPr lang="en-US" b="1" dirty="0">
                <a:latin typeface="Courier"/>
                <a:cs typeface="Courier"/>
              </a:rPr>
              <a:t>, </a:t>
            </a:r>
            <a:r>
              <a:rPr lang="en-US" b="1" dirty="0" err="1">
                <a:latin typeface="Courier"/>
                <a:cs typeface="Courier"/>
              </a:rPr>
              <a:t>rcauchy</a:t>
            </a:r>
            <a:endParaRPr lang="en-US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37190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1755776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Confidence Intervals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0" y="1514041"/>
            <a:ext cx="8686800" cy="37973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confidence interval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(CI) gives a range in which a true population parameter may be found.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Specifically,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(1-</a:t>
            </a:r>
            <a:r>
              <a:rPr lang="en-US" sz="2800" b="1" u="sng" dirty="0">
                <a:latin typeface="Symbol" pitchFamily="18" charset="2"/>
                <a:cs typeface="Times New Roman" pitchFamily="18" charset="0"/>
              </a:rPr>
              <a:t> a</a:t>
            </a: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)×100% CIs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a parameter, constructed from a random sample (of a given sample size), will contain the true value of the parameter approximately (1-</a:t>
            </a:r>
            <a:r>
              <a:rPr lang="en-US" sz="2800" dirty="0">
                <a:latin typeface="Symbol" pitchFamily="18" charset="2"/>
                <a:cs typeface="Times New Roman" pitchFamily="18" charset="0"/>
              </a:rPr>
              <a:t> 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)×100% of the time.</a:t>
            </a:r>
          </a:p>
        </p:txBody>
      </p:sp>
      <p:pic>
        <p:nvPicPr>
          <p:cNvPr id="51" name="Picture 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1828800" y="1270686"/>
            <a:ext cx="8686800" cy="40415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Construction of a CI for a mean depends on: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Sample size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Standard error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for means 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Level of confidence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1-</a:t>
            </a:r>
            <a:r>
              <a:rPr lang="en-GB" sz="2800" dirty="0">
                <a:solidFill>
                  <a:srgbClr val="000000"/>
                </a:solidFill>
                <a:latin typeface="Symbol" pitchFamily="2" charset="2"/>
              </a:rPr>
              <a:t>a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Symbol" pitchFamily="2" charset="2"/>
              </a:rPr>
              <a:t>a 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is </a:t>
            </a:r>
            <a:r>
              <a:rPr lang="en-GB" sz="2600" b="1" dirty="0">
                <a:solidFill>
                  <a:srgbClr val="000000"/>
                </a:solidFill>
                <a:latin typeface="Times New Roman" pitchFamily="18" charset="0"/>
              </a:rPr>
              <a:t>significance level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Use </a:t>
            </a:r>
            <a:r>
              <a:rPr lang="en-GB" sz="2400" dirty="0">
                <a:solidFill>
                  <a:srgbClr val="000000"/>
                </a:solidFill>
                <a:latin typeface="Symbol" pitchFamily="2" charset="2"/>
              </a:rPr>
              <a:t>a 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to compute </a:t>
            </a:r>
            <a:r>
              <a:rPr lang="en-GB" sz="2600" i="1" dirty="0" err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2600" i="1" baseline="-25000" dirty="0" err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-value, the critical t-statistic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(1-</a:t>
            </a:r>
            <a:r>
              <a:rPr lang="en-GB" sz="2800" dirty="0">
                <a:solidFill>
                  <a:srgbClr val="000000"/>
                </a:solidFill>
                <a:latin typeface="Symbol" pitchFamily="2" charset="2"/>
              </a:rPr>
              <a:t>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)×100% two-sided CI for population mean using a sample average and standard error is: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755776" y="29724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Confidence Intervals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7884DE-3866-694F-AD39-89CA9627E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206" y="2187729"/>
            <a:ext cx="1830575" cy="8602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E4678E-CC03-824B-BBFD-A94843A57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5675993"/>
            <a:ext cx="5181600" cy="4699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F162EFF-122F-DE4D-ABB2-AABE23BF1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486" y="976771"/>
            <a:ext cx="11658600" cy="8629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Compute the 95% confidence interval for the mean average absolute velocity in the LAM data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5170789-E6A2-064A-BDAC-8F3672882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776" y="29724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Confidence Intervals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890B02-2F7F-854E-AA05-81BF07833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18BAB2-11C7-E145-B7B0-4889CAB49141}"/>
              </a:ext>
            </a:extLst>
          </p:cNvPr>
          <p:cNvSpPr/>
          <p:nvPr/>
        </p:nvSpPr>
        <p:spPr>
          <a:xfrm>
            <a:off x="239485" y="2115803"/>
            <a:ext cx="11832772" cy="3970318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Load data: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read.csv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"https://</a:t>
            </a:r>
            <a:r>
              <a:rPr lang="en-US" sz="1400" dirty="0" err="1">
                <a:solidFill>
                  <a:srgbClr val="00B050"/>
                </a:solidFill>
                <a:latin typeface="Courier"/>
                <a:cs typeface="Courier"/>
              </a:rPr>
              <a:t>raw.githubusercontent.com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B050"/>
                </a:solidFill>
                <a:latin typeface="Courier"/>
                <a:cs typeface="Courier"/>
              </a:rPr>
              <a:t>npetraco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/workshop21/master/data/</a:t>
            </a:r>
            <a:r>
              <a:rPr lang="en-US" sz="1400" dirty="0" err="1">
                <a:solidFill>
                  <a:srgbClr val="00B050"/>
                </a:solidFill>
                <a:latin typeface="Courier"/>
                <a:cs typeface="Courier"/>
              </a:rPr>
              <a:t>lamwrite.csv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header=T)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Average absolute velocity data: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[,2]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n    &lt;- length(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     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sample size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xbar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mean(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       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sample mean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se  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)/sqrt(n) 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standard error of the sample mean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conf  &lt;- 0.95           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level of confidence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alpha &lt;- 1 - conf       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level of significance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tc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qt(1 - alpha/2, df = n-1)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tc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 for a two-sided CI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xbar.lo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xbar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tc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*se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xbar.hi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xbar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+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tc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*se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c(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xbar.lo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xbar.hi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     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Condifence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 interval for the mean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D66F84-5134-D149-9807-FDD47C953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386" y="4971143"/>
            <a:ext cx="6663871" cy="58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1755776" y="12013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Hypothesis Testing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37456" y="1062202"/>
            <a:ext cx="11571514" cy="27777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hypothesis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is an assumption about a statistic.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Form a hypothesis about the statistic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the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null hypothesis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Identify the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alternative hypothesis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H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“Accept” H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or “Reject” H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in favour of H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at a certain confidence level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(1-</a:t>
            </a:r>
            <a:r>
              <a:rPr lang="en-US" sz="2400" dirty="0">
                <a:latin typeface="Symbol" pitchFamily="18" charset="2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)×100%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Technically, “Accept” means “Do not reject”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196056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7E3F2E-1A22-BD4F-B1BD-EB157E697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714" y="4032221"/>
            <a:ext cx="5912743" cy="277773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75013" y="1486717"/>
            <a:ext cx="58226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Consider a series of mass assays measurements (in grams) :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5776" y="2213927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49.9996, 49.9994, 49.9993, 49.9996, 49.9995, 49.9995,49.9995, 49.9994, 49.9995, 49.9994 </a:t>
            </a:r>
            <a:endParaRPr lang="en-US" dirty="0"/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55776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Example: One Sample Hypothesis Testing for the Mean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828777" y="3411728"/>
            <a:ext cx="85203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LcPeriod"/>
            </a:pPr>
            <a:r>
              <a:rPr lang="en-US" dirty="0">
                <a:latin typeface="Times New Roman"/>
                <a:cs typeface="Times New Roman"/>
              </a:rPr>
              <a:t>Do a 95% confidence hypothesis test to test if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mass</a:t>
            </a:r>
            <a:r>
              <a:rPr lang="en-US" dirty="0">
                <a:latin typeface="Times New Roman"/>
                <a:cs typeface="Times New Roman"/>
              </a:rPr>
              <a:t> ≠ 50.000g (H</a:t>
            </a:r>
            <a:r>
              <a:rPr lang="en-US" baseline="-25000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). </a:t>
            </a:r>
          </a:p>
          <a:p>
            <a:pPr marL="342900" indent="-342900">
              <a:buAutoNum type="alphaLcPeriod"/>
            </a:pPr>
            <a:r>
              <a:rPr lang="en-US" dirty="0">
                <a:latin typeface="Times New Roman"/>
                <a:cs typeface="Times New Roman"/>
              </a:rPr>
              <a:t>Do a 95% confidence hypothesis test to test if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mass</a:t>
            </a:r>
            <a:r>
              <a:rPr lang="en-US" dirty="0">
                <a:latin typeface="Times New Roman"/>
                <a:cs typeface="Times New Roman"/>
              </a:rPr>
              <a:t> &lt; 50.000g (H</a:t>
            </a:r>
            <a:r>
              <a:rPr lang="en-US" baseline="-25000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). </a:t>
            </a:r>
          </a:p>
          <a:p>
            <a:pPr marL="342900" indent="-342900">
              <a:buAutoNum type="alphaLcPeriod"/>
            </a:pPr>
            <a:r>
              <a:rPr lang="en-US" dirty="0">
                <a:latin typeface="Times New Roman"/>
                <a:cs typeface="Times New Roman"/>
              </a:rPr>
              <a:t>Do a 95% confidence hypothesis test to test if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mass</a:t>
            </a:r>
            <a:r>
              <a:rPr lang="en-US" dirty="0">
                <a:latin typeface="Times New Roman"/>
                <a:cs typeface="Times New Roman"/>
              </a:rPr>
              <a:t> &gt; 50.000g (H</a:t>
            </a:r>
            <a:r>
              <a:rPr lang="en-US" baseline="-25000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490126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55776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Example: One Sample Hypothesis Testing for the Mean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790747" y="6310678"/>
            <a:ext cx="2025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charset="2"/>
                <a:cs typeface="Symbol" charset="2"/>
              </a:rPr>
              <a:t>H</a:t>
            </a:r>
            <a:r>
              <a:rPr lang="en-US" baseline="-25000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Symbol" charset="2"/>
                <a:cs typeface="Symbol" charset="2"/>
              </a:rPr>
              <a:t>: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mass</a:t>
            </a:r>
            <a:r>
              <a:rPr lang="en-US" dirty="0">
                <a:latin typeface="Times New Roman"/>
                <a:cs typeface="Times New Roman"/>
              </a:rPr>
              <a:t> ≠ 50.000g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42627" y="5934476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charset="2"/>
                <a:cs typeface="Symbol" charset="2"/>
              </a:rPr>
              <a:t>H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Symbol" charset="2"/>
                <a:cs typeface="Symbol" charset="2"/>
              </a:rPr>
              <a:t>: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mass</a:t>
            </a:r>
            <a:r>
              <a:rPr lang="en-US" dirty="0">
                <a:latin typeface="Times New Roman"/>
                <a:cs typeface="Times New Roman"/>
              </a:rPr>
              <a:t> = 50.000g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17577" y="1330523"/>
            <a:ext cx="8996949" cy="3139321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Question of interest: Is the mean mass == 50.000g ? 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x &lt;- c(49.9996,49.9994,49.9993,49.9996,49.9995,49.9995,49.9995,49.9994,49.9995,49.9994)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mean(x)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NULL HYPOTHESIS: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     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mu == 50.000g</a:t>
            </a:r>
          </a:p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ALTERNATIVE HYPOTHESIS: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mu != 50.000g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t.test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(x, alternative =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 err="1">
                <a:solidFill>
                  <a:srgbClr val="00B050"/>
                </a:solidFill>
                <a:latin typeface="Courier"/>
                <a:cs typeface="Courier"/>
              </a:rPr>
              <a:t>two.sided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mu = 50.000,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conf.level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= 0.95)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The meaning of the output for </a:t>
            </a:r>
            <a:r>
              <a:rPr lang="en-US" sz="1100" dirty="0" err="1">
                <a:solidFill>
                  <a:srgbClr val="FFFF00"/>
                </a:solidFill>
                <a:latin typeface="Courier"/>
                <a:cs typeface="Courier"/>
              </a:rPr>
              <a:t>t.test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: 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Can we REJECT the NULL HYPOTHESIS? =&gt; Is there evidence that the mean mass is not equal to 50.000g?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p-value = 2.704e-08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So p &lt; 0.05. REJECT the NULL HYPOTHESIS. The data is "unlikely" under the null.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Another </a:t>
            </a:r>
            <a:r>
              <a:rPr lang="en-US" sz="1100" dirty="0" err="1">
                <a:solidFill>
                  <a:srgbClr val="FFFF00"/>
                </a:solidFill>
                <a:latin typeface="Courier"/>
                <a:cs typeface="Courier"/>
              </a:rPr>
              <a:t>interperitation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: If the Null were true, we wouldn't see data like this too often.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BUT: We CANNOT SAY that the data is more likely under the Alternative hypothesis.</a:t>
            </a:r>
          </a:p>
        </p:txBody>
      </p:sp>
    </p:spTree>
    <p:extLst>
      <p:ext uri="{BB962C8B-B14F-4D97-AF65-F5344CB8AC3E}">
        <p14:creationId xmlns:p14="http://schemas.microsoft.com/office/powerpoint/2010/main" val="132406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55776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Example: One Sample Hypothesis Testing for the Mean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617577" y="1330523"/>
            <a:ext cx="8996949" cy="2970044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Question of interest: Is there evidence that the mean mass is less than 50.000g ? 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x &lt;- c(49.9996,49.9994,49.9993,49.9996,49.9995,49.9995,49.9995,49.9994,49.9995,49.9994)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mean(x)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NULL HYPOTHESIS: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     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mu &gt;= 50.000g</a:t>
            </a:r>
          </a:p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ALTERNATIVE HYPOTHESIS: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mu &lt; 50.000g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t.test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(x, alternative =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"less"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mu = 50.000,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conf.level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= 0.95)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The meaning of the output for </a:t>
            </a:r>
            <a:r>
              <a:rPr lang="en-US" sz="1100" dirty="0" err="1">
                <a:solidFill>
                  <a:srgbClr val="FFFF00"/>
                </a:solidFill>
                <a:latin typeface="Courier"/>
                <a:cs typeface="Courier"/>
              </a:rPr>
              <a:t>t.test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: </a:t>
            </a:r>
          </a:p>
          <a:p>
            <a:endParaRPr lang="en-US" sz="11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Can we REJECT the NULL HYPOTHESIS? =&gt; Is there evidence that the mean mass is less than 50.000g?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p-value = 1.352e-08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So p &lt; 0.05. REJECT the NULL HYPOTHESIS. The data is "unlikely" under the null.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Another </a:t>
            </a:r>
            <a:r>
              <a:rPr lang="en-US" sz="1100" dirty="0" err="1">
                <a:solidFill>
                  <a:srgbClr val="FFFF00"/>
                </a:solidFill>
                <a:latin typeface="Courier"/>
                <a:cs typeface="Courier"/>
              </a:rPr>
              <a:t>interperitation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: If the Null were true, we wouldn't see data like this too often.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BUT: We CANNOT SAY that the data is more likely under the Alternative hypothesis.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02636" y="6031673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charset="2"/>
                <a:cs typeface="Symbol" charset="2"/>
              </a:rPr>
              <a:t>H</a:t>
            </a:r>
            <a:r>
              <a:rPr lang="en-US" baseline="-25000" dirty="0">
                <a:latin typeface="Symbol" charset="2"/>
                <a:cs typeface="Symbol" charset="2"/>
              </a:rPr>
              <a:t>0</a:t>
            </a:r>
            <a:r>
              <a:rPr lang="en-US" dirty="0">
                <a:latin typeface="Symbol" charset="2"/>
                <a:cs typeface="Symbol" charset="2"/>
              </a:rPr>
              <a:t>: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mass</a:t>
            </a:r>
            <a:r>
              <a:rPr lang="en-US" dirty="0">
                <a:latin typeface="Times New Roman"/>
                <a:cs typeface="Times New Roman"/>
              </a:rPr>
              <a:t> ≥ 50.000g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24644" y="6435196"/>
            <a:ext cx="1978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charset="2"/>
                <a:cs typeface="Symbol" charset="2"/>
              </a:rPr>
              <a:t>H</a:t>
            </a:r>
            <a:r>
              <a:rPr lang="en-US" baseline="-25000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Symbol" charset="2"/>
                <a:cs typeface="Symbol" charset="2"/>
              </a:rPr>
              <a:t>: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mass</a:t>
            </a:r>
            <a:r>
              <a:rPr lang="en-US" dirty="0">
                <a:latin typeface="Times New Roman"/>
                <a:cs typeface="Times New Roman"/>
              </a:rPr>
              <a:t> &lt; 50.000g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30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1752600" y="990601"/>
            <a:ext cx="8686800" cy="9077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Given a sample from some population: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1755776" y="168276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dirty="0">
                <a:solidFill>
                  <a:srgbClr val="000000"/>
                </a:solidFill>
                <a:latin typeface="Times New Roman" pitchFamily="18" charset="0"/>
              </a:rPr>
              <a:t>Measures of Central Tendency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524000" y="5537127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For reference see (available on-line): 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lang="en-GB" u="sng" dirty="0">
                <a:solidFill>
                  <a:srgbClr val="000000"/>
                </a:solidFill>
                <a:latin typeface="Times New Roman" pitchFamily="18" charset="0"/>
              </a:rPr>
              <a:t>The Dynamic Character of Disguised Behaviour for Text-based, Mixed and Stylized Signatures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”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LA Mohammed, B Found, M Caligiuri and D Rogers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J Forensic Sci  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56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(1),S136-S141 (2011)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76401" y="1572091"/>
            <a:ext cx="8686800" cy="38816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is a good “summary” value which well describes the sample and uncertainty?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We will look at:</a:t>
            </a:r>
          </a:p>
          <a:p>
            <a:pPr marL="1801813" lvl="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Average (arithmetic mean)</a:t>
            </a:r>
          </a:p>
          <a:p>
            <a:pPr marL="1801813" lvl="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Median</a:t>
            </a:r>
          </a:p>
          <a:p>
            <a:pPr marL="1801813" lvl="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Mode</a:t>
            </a:r>
          </a:p>
          <a:p>
            <a:pPr marL="1801813" lvl="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Standard deviation</a:t>
            </a:r>
          </a:p>
          <a:p>
            <a:pPr marL="1801813" lvl="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Standard error of the mean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40B774E-6C1E-1D46-85C1-056C86101A47}"/>
              </a:ext>
            </a:extLst>
          </p:cNvPr>
          <p:cNvCxnSpPr>
            <a:cxnSpLocks/>
          </p:cNvCxnSpPr>
          <p:nvPr/>
        </p:nvCxnSpPr>
        <p:spPr>
          <a:xfrm>
            <a:off x="3037114" y="4295126"/>
            <a:ext cx="1338943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58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55776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Example: One Sample Hypothesis Testing for the Mean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617577" y="1330524"/>
            <a:ext cx="8996949" cy="2800767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Question of interest: Is there evidence that the mean mass is greater than or equal to 50.000g ? 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x &lt;- c(49.9996,49.9994,49.9993,49.9996,49.9995,49.9995,49.9995,49.9994,49.9995,49.9994)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mean(x)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NULL HYPOTHESIS: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     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mu &lt;= 50.000g  Assumes the opposite of what you seek evidence for.</a:t>
            </a:r>
          </a:p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ALTERNATIVE HYPOTHESIS: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mu &gt; 50.000g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t.test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(x, alternative =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"greater"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mu = 50.000,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conf.level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= 0.95)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The meaning of the output for </a:t>
            </a:r>
            <a:r>
              <a:rPr lang="en-US" sz="1100" dirty="0" err="1">
                <a:solidFill>
                  <a:srgbClr val="FFFF00"/>
                </a:solidFill>
                <a:latin typeface="Courier"/>
                <a:cs typeface="Courier"/>
              </a:rPr>
              <a:t>t.test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: </a:t>
            </a:r>
          </a:p>
          <a:p>
            <a:endParaRPr lang="en-US" sz="11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Can we REJECT the NULL HYPOTHESIS? =&gt; Is there evidence that the mean mass is greater than 50.000g?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p-value = 1 (Wow!)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So p is not &lt; 0.05. CANNOT REJECT the NULL HYPOTHESIS. The data is "likely" under the null.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Another </a:t>
            </a:r>
            <a:r>
              <a:rPr lang="en-US" sz="1100" dirty="0" err="1">
                <a:solidFill>
                  <a:srgbClr val="FFFF00"/>
                </a:solidFill>
                <a:latin typeface="Courier"/>
                <a:cs typeface="Courier"/>
              </a:rPr>
              <a:t>interperitation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: If the Null were true, we would see data like this often.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68951" y="6262178"/>
            <a:ext cx="197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charset="2"/>
                <a:cs typeface="Symbol" charset="2"/>
              </a:rPr>
              <a:t>H</a:t>
            </a:r>
            <a:r>
              <a:rPr lang="en-US" baseline="-25000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Symbol" charset="2"/>
                <a:cs typeface="Symbol" charset="2"/>
              </a:rPr>
              <a:t>: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mass</a:t>
            </a:r>
            <a:r>
              <a:rPr lang="en-US" dirty="0">
                <a:latin typeface="Times New Roman"/>
                <a:cs typeface="Times New Roman"/>
              </a:rPr>
              <a:t> &gt; 50.000g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60935" y="5934699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charset="2"/>
                <a:cs typeface="Symbol" charset="2"/>
              </a:rPr>
              <a:t>H</a:t>
            </a:r>
            <a:r>
              <a:rPr lang="en-US" baseline="-25000" dirty="0">
                <a:latin typeface="Symbol" charset="2"/>
                <a:cs typeface="Symbol" charset="2"/>
              </a:rPr>
              <a:t>0</a:t>
            </a:r>
            <a:r>
              <a:rPr lang="en-US" dirty="0">
                <a:latin typeface="Symbol" charset="2"/>
                <a:cs typeface="Symbol" charset="2"/>
              </a:rPr>
              <a:t>: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mass</a:t>
            </a:r>
            <a:r>
              <a:rPr lang="en-US" dirty="0">
                <a:latin typeface="Times New Roman"/>
                <a:cs typeface="Times New Roman"/>
              </a:rPr>
              <a:t> ≤ 50.000g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34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88396" y="1417671"/>
            <a:ext cx="8202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Could the two sets of glass shards be from the same window?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1" y="2205571"/>
            <a:ext cx="9070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RIs # 1: 1.53419 1.53275 1.53345 1.53267 1.53292 1.53332 1.53464 1.53299 1.53430 1.53550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55776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Example: Two Sample Hypothesis Testing for the Mean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755494" y="4040044"/>
            <a:ext cx="868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Do a two sample 95% confidence hypothesis test to test if </a:t>
            </a:r>
            <a:r>
              <a:rPr lang="en-US" sz="2000" dirty="0">
                <a:latin typeface="Symbol" charset="2"/>
                <a:cs typeface="Symbol" charset="2"/>
              </a:rPr>
              <a:t>: </a:t>
            </a:r>
            <a:r>
              <a:rPr lang="en-US" sz="2000" dirty="0" err="1">
                <a:latin typeface="Symbol" charset="2"/>
                <a:cs typeface="Symbol" charset="2"/>
              </a:rPr>
              <a:t>m</a:t>
            </a:r>
            <a:r>
              <a:rPr lang="en-US" sz="2000" baseline="-25000" dirty="0" err="1">
                <a:latin typeface="Times New Roman"/>
                <a:cs typeface="Times New Roman"/>
              </a:rPr>
              <a:t>RI</a:t>
            </a:r>
            <a:r>
              <a:rPr lang="en-US" sz="2000" baseline="-25000" dirty="0">
                <a:latin typeface="Times New Roman"/>
                <a:cs typeface="Times New Roman"/>
              </a:rPr>
              <a:t> #1</a:t>
            </a:r>
            <a:r>
              <a:rPr lang="en-US" sz="2000" dirty="0">
                <a:latin typeface="Times New Roman"/>
                <a:cs typeface="Times New Roman"/>
              </a:rPr>
              <a:t>  ≠ </a:t>
            </a:r>
            <a:r>
              <a:rPr lang="en-US" sz="2000" dirty="0" err="1">
                <a:latin typeface="Symbol" charset="2"/>
                <a:cs typeface="Symbol" charset="2"/>
              </a:rPr>
              <a:t>m</a:t>
            </a:r>
            <a:r>
              <a:rPr lang="en-US" sz="2000" baseline="-25000" dirty="0" err="1">
                <a:latin typeface="Times New Roman"/>
                <a:cs typeface="Times New Roman"/>
              </a:rPr>
              <a:t>RI</a:t>
            </a:r>
            <a:r>
              <a:rPr lang="en-US" sz="2000" baseline="-25000" dirty="0">
                <a:latin typeface="Times New Roman"/>
                <a:cs typeface="Times New Roman"/>
              </a:rPr>
              <a:t> #2</a:t>
            </a:r>
            <a:r>
              <a:rPr lang="en-US" sz="2000" dirty="0">
                <a:latin typeface="Times New Roman"/>
                <a:cs typeface="Times New Roman"/>
              </a:rPr>
              <a:t> (H</a:t>
            </a:r>
            <a:r>
              <a:rPr lang="en-US" sz="2000" baseline="-25000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). 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1" y="2625331"/>
            <a:ext cx="9076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RIs # 2: 1.53577 1.53606 1.53602 1.53544 1.53618 1.53604 1.53551 1.53572 1.53580 1.53567</a:t>
            </a:r>
          </a:p>
        </p:txBody>
      </p:sp>
    </p:spTree>
    <p:extLst>
      <p:ext uri="{BB962C8B-B14F-4D97-AF65-F5344CB8AC3E}">
        <p14:creationId xmlns:p14="http://schemas.microsoft.com/office/powerpoint/2010/main" val="2992477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37039" y="401768"/>
            <a:ext cx="7562014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Example: Two Sample Hypothesis Testing for equivalence of  Means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617577" y="1718195"/>
            <a:ext cx="8996949" cy="3647152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Question of interest: Could the two sets of glass shards be from the same window ? </a:t>
            </a:r>
          </a:p>
          <a:p>
            <a:endParaRPr lang="en-US" sz="1100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NULL HYPOTHESIS: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     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RI1 == RI2</a:t>
            </a:r>
          </a:p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ALTERNATIVE HYPOTHESIS: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RI1 != RI2</a:t>
            </a:r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RIs of shards from glass pane 1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RI1 &lt;- c(1.53419, 1.53275, 1.53345, 1.53267, 1.53292, 1.53332, 1.53464, 1.53299, 1.53430, 1.53550)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RIs of shards from glass pane 2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RI2 &lt;- c(1.53577, 1.53606, 1.53602, 1.53544, 1.53618, 1.53604, 1.53551, 1.53572, 1.53580, 1.53567)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It helps to look at a box-and-whiskers plot for two-sample tests: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boxplot(RI1, RI2)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*Check to see if (H0) variances of the two samples equal = 1 (i.e. evidence that </a:t>
            </a:r>
            <a:r>
              <a:rPr lang="en-US" sz="1100" dirty="0" err="1">
                <a:solidFill>
                  <a:srgbClr val="FFFF00"/>
                </a:solidFill>
                <a:latin typeface="Courier"/>
                <a:cs typeface="Courier"/>
              </a:rPr>
              <a:t>vars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 are not equal??):</a:t>
            </a: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var.test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(RI1, RI2)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Two sample two sided hypothesis test for equivalence between means:</a:t>
            </a: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t.test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(RI1, RI2,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var.equal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FALSE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alternative =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 err="1">
                <a:solidFill>
                  <a:srgbClr val="00B050"/>
                </a:solidFill>
                <a:latin typeface="Courier"/>
                <a:cs typeface="Courier"/>
              </a:rPr>
              <a:t>two.sided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conf.level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= 0.95)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60934" y="5934699"/>
            <a:ext cx="1808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charset="2"/>
                <a:cs typeface="Symbol" charset="2"/>
              </a:rPr>
              <a:t>H</a:t>
            </a:r>
            <a:r>
              <a:rPr lang="en-US" baseline="-25000" dirty="0">
                <a:latin typeface="Symbol" charset="2"/>
                <a:cs typeface="Symbol" charset="2"/>
              </a:rPr>
              <a:t>0</a:t>
            </a:r>
            <a:r>
              <a:rPr lang="en-US" dirty="0">
                <a:latin typeface="Symbol" charset="2"/>
                <a:cs typeface="Symbol" charset="2"/>
              </a:rPr>
              <a:t>: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RI</a:t>
            </a:r>
            <a:r>
              <a:rPr lang="en-US" baseline="-25000" dirty="0">
                <a:latin typeface="Times New Roman"/>
                <a:cs typeface="Times New Roman"/>
              </a:rPr>
              <a:t> #1</a:t>
            </a:r>
            <a:r>
              <a:rPr lang="en-US" dirty="0">
                <a:latin typeface="Times New Roman"/>
                <a:cs typeface="Times New Roman"/>
              </a:rPr>
              <a:t>  =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RI</a:t>
            </a:r>
            <a:r>
              <a:rPr lang="en-US" baseline="-25000" dirty="0">
                <a:latin typeface="Times New Roman"/>
                <a:cs typeface="Times New Roman"/>
              </a:rPr>
              <a:t> #2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95689" y="6339900"/>
            <a:ext cx="18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charset="2"/>
                <a:cs typeface="Symbol" charset="2"/>
              </a:rPr>
              <a:t>H</a:t>
            </a:r>
            <a:r>
              <a:rPr lang="en-US" baseline="-25000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Symbol" charset="2"/>
                <a:cs typeface="Symbol" charset="2"/>
              </a:rPr>
              <a:t>: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RI</a:t>
            </a:r>
            <a:r>
              <a:rPr lang="en-US" baseline="-25000" dirty="0">
                <a:latin typeface="Times New Roman"/>
                <a:cs typeface="Times New Roman"/>
              </a:rPr>
              <a:t> #1</a:t>
            </a:r>
            <a:r>
              <a:rPr lang="en-US" dirty="0">
                <a:latin typeface="Times New Roman"/>
                <a:cs typeface="Times New Roman"/>
              </a:rPr>
              <a:t>  ≠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RI</a:t>
            </a:r>
            <a:r>
              <a:rPr lang="en-US" baseline="-25000" dirty="0">
                <a:latin typeface="Times New Roman"/>
                <a:cs typeface="Times New Roman"/>
              </a:rPr>
              <a:t> 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1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5F1685E-DCBE-7B4B-9F56-28D3CFC63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348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Basic Statistical Commands: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F638C7-0158-A449-A47C-CB28278B1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3761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31BCB03-31D2-4949-9BE2-4192A902EF8E}"/>
              </a:ext>
            </a:extLst>
          </p:cNvPr>
          <p:cNvSpPr/>
          <p:nvPr/>
        </p:nvSpPr>
        <p:spPr>
          <a:xfrm>
            <a:off x="65314" y="1440889"/>
            <a:ext cx="12083142" cy="504753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Load data: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read.csv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"https://</a:t>
            </a:r>
            <a:r>
              <a:rPr lang="en-US" sz="1400" dirty="0" err="1">
                <a:solidFill>
                  <a:srgbClr val="00B050"/>
                </a:solidFill>
                <a:latin typeface="Courier"/>
                <a:cs typeface="Courier"/>
              </a:rPr>
              <a:t>raw.githubusercontent.com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B050"/>
                </a:solidFill>
                <a:latin typeface="Courier"/>
                <a:cs typeface="Courier"/>
              </a:rPr>
              <a:t>npetraco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/workshop21/master/data/</a:t>
            </a:r>
            <a:r>
              <a:rPr lang="en-US" sz="1400" dirty="0" err="1">
                <a:solidFill>
                  <a:srgbClr val="00B050"/>
                </a:solidFill>
                <a:latin typeface="Courier"/>
                <a:cs typeface="Courier"/>
              </a:rPr>
              <a:t>lamwrite.csv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header=T)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head(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dim(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Dump column 2 to a variable: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[,2]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Look at the data: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hist(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Compute the sample mean: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mean(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Compute the sample median: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median(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Compute the standard deviation: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Standard error of the mean (we need these for CI's):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n &lt;- length(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)/sqrt(n)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EAC493-B91E-6447-92D8-93247E3D8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168878"/>
            <a:ext cx="3230336" cy="2520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1E0236-B20B-EB49-8467-E48C5E550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198" y="4150718"/>
            <a:ext cx="4556673" cy="233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3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Basic Probability Problems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936171" y="1564905"/>
            <a:ext cx="9731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i="1" u="sng" dirty="0">
                <a:latin typeface="Times New Roman"/>
                <a:cs typeface="Times New Roman"/>
              </a:rPr>
              <a:t>It isn’t necessary to use R for these types of  questions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5DC7FF-75DD-0B47-B3DF-4863A272342A}"/>
              </a:ext>
            </a:extLst>
          </p:cNvPr>
          <p:cNvSpPr/>
          <p:nvPr/>
        </p:nvSpPr>
        <p:spPr>
          <a:xfrm>
            <a:off x="936171" y="2796076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I use this unit to get the class more used to R syntax by translating a word problem into R code with them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590BE9-8443-A54D-8EF0-59DCD75A3BD7}"/>
              </a:ext>
            </a:extLst>
          </p:cNvPr>
          <p:cNvSpPr/>
          <p:nvPr/>
        </p:nvSpPr>
        <p:spPr>
          <a:xfrm>
            <a:off x="936171" y="5484707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In the past I have asked them to “double check” their R calculations on their hand calculator…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4767F6-A239-6648-B443-8B925C31942A}"/>
              </a:ext>
            </a:extLst>
          </p:cNvPr>
          <p:cNvSpPr/>
          <p:nvPr/>
        </p:nvSpPr>
        <p:spPr>
          <a:xfrm>
            <a:off x="1763486" y="3993309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I give them longer versions of the example problem for HW and ask them for questions at subsequent classes</a:t>
            </a:r>
          </a:p>
        </p:txBody>
      </p:sp>
    </p:spTree>
    <p:extLst>
      <p:ext uri="{BB962C8B-B14F-4D97-AF65-F5344CB8AC3E}">
        <p14:creationId xmlns:p14="http://schemas.microsoft.com/office/powerpoint/2010/main" val="581987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524000" y="1262199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400" dirty="0">
                <a:latin typeface="Times New Roman"/>
                <a:cs typeface="Times New Roman"/>
              </a:rPr>
              <a:t>Billy is hungry. His only options are Auntie Anne’s and Buffalo Wild Wings.</a:t>
            </a:r>
          </a:p>
          <a:p>
            <a:pPr lvl="2"/>
            <a:endParaRPr lang="en-US" sz="2400" dirty="0">
              <a:latin typeface="Times New Roman"/>
              <a:cs typeface="Times New Roman"/>
            </a:endParaRPr>
          </a:p>
          <a:p>
            <a:pPr lvl="2"/>
            <a:r>
              <a:rPr lang="en-US" sz="2400" dirty="0">
                <a:latin typeface="Times New Roman"/>
                <a:cs typeface="Times New Roman"/>
              </a:rPr>
              <a:t>Let A = Billy went to Auntie Anne's for a pretzel. </a:t>
            </a:r>
            <a:r>
              <a:rPr lang="en-US" sz="2400" dirty="0" err="1">
                <a:latin typeface="Times New Roman"/>
                <a:cs typeface="Times New Roman"/>
              </a:rPr>
              <a:t>Pr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"/>
                <a:cs typeface="Times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) = 0.49</a:t>
            </a:r>
          </a:p>
          <a:p>
            <a:pPr lvl="2"/>
            <a:r>
              <a:rPr lang="en-US" sz="2400" dirty="0">
                <a:latin typeface="Times New Roman"/>
                <a:cs typeface="Times New Roman"/>
              </a:rPr>
              <a:t>Let B  = Billy went to Buffalo Wild Wings. </a:t>
            </a:r>
            <a:r>
              <a:rPr lang="en-US" sz="2400" dirty="0" err="1">
                <a:latin typeface="Times New Roman"/>
                <a:cs typeface="Times New Roman"/>
              </a:rPr>
              <a:t>Pr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"/>
                <a:cs typeface="Times"/>
              </a:rPr>
              <a:t>B</a:t>
            </a:r>
            <a:r>
              <a:rPr lang="en-US" sz="2400" dirty="0">
                <a:latin typeface="Times New Roman"/>
                <a:cs typeface="Times New Roman"/>
              </a:rPr>
              <a:t>) = 0.54</a:t>
            </a:r>
          </a:p>
          <a:p>
            <a:pPr lvl="2"/>
            <a:endParaRPr lang="en-US" sz="2400" dirty="0">
              <a:latin typeface="Times New Roman"/>
              <a:cs typeface="Times New Roman"/>
            </a:endParaRPr>
          </a:p>
          <a:p>
            <a:pPr marL="1257300" lvl="2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Draw a Venn diagram for this scenario assuming A and B are not mutually exclusive. What would that mean?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Compute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Compute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Compute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Compute </a:t>
            </a:r>
          </a:p>
          <a:p>
            <a:pPr lvl="2"/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364" y="4642493"/>
            <a:ext cx="1415206" cy="331409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934" y="5007127"/>
            <a:ext cx="1565811" cy="32547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593" y="4271528"/>
            <a:ext cx="905199" cy="3383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l="56550"/>
          <a:stretch/>
        </p:blipFill>
        <p:spPr>
          <a:xfrm>
            <a:off x="3972874" y="5363279"/>
            <a:ext cx="1612186" cy="37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8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0" y="1075047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400" i="1" u="sng" dirty="0">
                <a:latin typeface="Times New Roman"/>
                <a:cs typeface="Times New Roman"/>
              </a:rPr>
              <a:t>It isn’t necessary to use R for this question</a:t>
            </a:r>
            <a:r>
              <a:rPr lang="en-US" sz="2400" dirty="0">
                <a:latin typeface="Times New Roman"/>
                <a:cs typeface="Times New Roman"/>
              </a:rPr>
              <a:t>. All you need for most probability problems is a calculator.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33408" y="2069701"/>
            <a:ext cx="5679372" cy="4185761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Data from the question: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A &lt;- 0.49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B &lt;- 0.54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(A')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An &lt;- 1 - A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An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 union B)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(A) +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(B) -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 intersect B)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AandB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((A+B) - 1)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AandB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AorB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A + B 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AandB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AorB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rgbClr val="3366FF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(A' and B')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 (A or B)' 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1-AorB</a:t>
            </a:r>
          </a:p>
          <a:p>
            <a:endParaRPr lang="en-US" sz="1400" dirty="0">
              <a:solidFill>
                <a:srgbClr val="3366FF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(A' or B')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 (A and B)' 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1 -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AandB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4017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Example: A medical test</a:t>
            </a:r>
            <a:endParaRPr lang="en-US" sz="4000" baseline="30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1530892" y="1308758"/>
            <a:ext cx="9144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Professor P LOVES hamburgers. But he’s also a hypochondriac. He thinks he is infected with “Mad Cow Disease” (MCD), so he gets himself tested (T).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30892" y="2520914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The true positive rate of the test is: </a:t>
            </a:r>
            <a:r>
              <a:rPr lang="en-US" sz="2400" dirty="0" err="1">
                <a:latin typeface="Times New Roman"/>
                <a:cs typeface="Times New Roman"/>
              </a:rPr>
              <a:t>Pr</a:t>
            </a:r>
            <a:r>
              <a:rPr lang="en-US" sz="2400" dirty="0">
                <a:latin typeface="Times New Roman"/>
                <a:cs typeface="Times New Roman"/>
              </a:rPr>
              <a:t>(T</a:t>
            </a:r>
            <a:r>
              <a:rPr lang="en-US" sz="2400" baseline="30000" dirty="0">
                <a:latin typeface="Times New Roman"/>
                <a:cs typeface="Times New Roman"/>
              </a:rPr>
              <a:t>+</a:t>
            </a:r>
            <a:r>
              <a:rPr lang="en-US" sz="2400" dirty="0">
                <a:latin typeface="Times New Roman"/>
                <a:cs typeface="Times New Roman"/>
              </a:rPr>
              <a:t> | MCD</a:t>
            </a:r>
            <a:r>
              <a:rPr lang="en-US" sz="2400" baseline="30000" dirty="0">
                <a:latin typeface="Times New Roman"/>
                <a:cs typeface="Times New Roman"/>
              </a:rPr>
              <a:t>+</a:t>
            </a:r>
            <a:r>
              <a:rPr lang="en-US" sz="2400" dirty="0">
                <a:latin typeface="Times New Roman"/>
                <a:cs typeface="Times New Roman"/>
              </a:rPr>
              <a:t>) = 0.7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9344" y="294263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The false positive rate of the test is: </a:t>
            </a:r>
            <a:r>
              <a:rPr lang="en-US" sz="2400" dirty="0" err="1">
                <a:latin typeface="Times New Roman"/>
                <a:cs typeface="Times New Roman"/>
              </a:rPr>
              <a:t>Pr</a:t>
            </a:r>
            <a:r>
              <a:rPr lang="en-US" sz="2400" dirty="0">
                <a:latin typeface="Times New Roman"/>
                <a:cs typeface="Times New Roman"/>
              </a:rPr>
              <a:t>(T</a:t>
            </a:r>
            <a:r>
              <a:rPr lang="en-US" sz="2400" baseline="30000" dirty="0">
                <a:latin typeface="Times New Roman"/>
                <a:cs typeface="Times New Roman"/>
              </a:rPr>
              <a:t>+</a:t>
            </a:r>
            <a:r>
              <a:rPr lang="en-US" sz="2400" dirty="0">
                <a:latin typeface="Times New Roman"/>
                <a:cs typeface="Times New Roman"/>
              </a:rPr>
              <a:t> | MCD</a:t>
            </a:r>
            <a:r>
              <a:rPr lang="en-US" sz="2400" baseline="30000" dirty="0">
                <a:latin typeface="Times New Roman"/>
                <a:cs typeface="Times New Roman"/>
              </a:rPr>
              <a:t>-</a:t>
            </a:r>
            <a:r>
              <a:rPr lang="en-US" sz="2400" dirty="0">
                <a:latin typeface="Times New Roman"/>
                <a:cs typeface="Times New Roman"/>
              </a:rPr>
              <a:t>) = 0.1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30892" y="336770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The background prevalence of MCD in the yummy cow population is: </a:t>
            </a:r>
            <a:r>
              <a:rPr lang="en-US" sz="2400" dirty="0" err="1">
                <a:latin typeface="Times New Roman"/>
                <a:cs typeface="Times New Roman"/>
              </a:rPr>
              <a:t>Pr</a:t>
            </a:r>
            <a:r>
              <a:rPr lang="en-US" sz="2400" dirty="0">
                <a:latin typeface="Times New Roman"/>
                <a:cs typeface="Times New Roman"/>
              </a:rPr>
              <a:t>(MCD</a:t>
            </a:r>
            <a:r>
              <a:rPr lang="en-US" sz="2400" baseline="30000" dirty="0">
                <a:latin typeface="Times New Roman"/>
                <a:cs typeface="Times New Roman"/>
              </a:rPr>
              <a:t>+</a:t>
            </a:r>
            <a:r>
              <a:rPr lang="en-US" sz="2400" dirty="0">
                <a:latin typeface="Times New Roman"/>
                <a:cs typeface="Times New Roman"/>
              </a:rPr>
              <a:t>) = 0.02</a:t>
            </a:r>
          </a:p>
        </p:txBody>
      </p:sp>
      <p:sp>
        <p:nvSpPr>
          <p:cNvPr id="3" name="Rectangle 2"/>
          <p:cNvSpPr/>
          <p:nvPr/>
        </p:nvSpPr>
        <p:spPr>
          <a:xfrm>
            <a:off x="2142245" y="4437311"/>
            <a:ext cx="7156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What is the probability that Prof. P tests positive for MCD, </a:t>
            </a:r>
            <a:r>
              <a:rPr lang="en-US" sz="2400" dirty="0" err="1">
                <a:latin typeface="Times New Roman"/>
                <a:cs typeface="Times New Roman"/>
              </a:rPr>
              <a:t>Pr</a:t>
            </a:r>
            <a:r>
              <a:rPr lang="en-US" sz="2400" dirty="0">
                <a:latin typeface="Times New Roman"/>
                <a:cs typeface="Times New Roman"/>
              </a:rPr>
              <a:t>(T</a:t>
            </a:r>
            <a:r>
              <a:rPr lang="en-US" sz="2400" baseline="30000" dirty="0">
                <a:latin typeface="Times New Roman"/>
                <a:cs typeface="Times New Roman"/>
              </a:rPr>
              <a:t>+</a:t>
            </a:r>
            <a:r>
              <a:rPr lang="en-US" sz="2400" dirty="0">
                <a:latin typeface="Times New Roman"/>
                <a:cs typeface="Times New Roman"/>
              </a:rPr>
              <a:t>)?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696978-B66D-4B45-BE91-39EF4D7206C0}"/>
              </a:ext>
            </a:extLst>
          </p:cNvPr>
          <p:cNvSpPr/>
          <p:nvPr/>
        </p:nvSpPr>
        <p:spPr>
          <a:xfrm>
            <a:off x="2142245" y="5506921"/>
            <a:ext cx="84513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Suppose Professor P is positive for MCD. What is the probability that he truly has MCD, </a:t>
            </a:r>
            <a:r>
              <a:rPr lang="en-US" sz="2400" dirty="0" err="1">
                <a:latin typeface="Times New Roman"/>
                <a:cs typeface="Times New Roman"/>
              </a:rPr>
              <a:t>Pr</a:t>
            </a:r>
            <a:r>
              <a:rPr lang="en-US" sz="2400" dirty="0">
                <a:latin typeface="Times New Roman"/>
                <a:cs typeface="Times New Roman"/>
              </a:rPr>
              <a:t>(MCD</a:t>
            </a:r>
            <a:r>
              <a:rPr lang="en-US" sz="2400" baseline="30000" dirty="0">
                <a:latin typeface="Times New Roman"/>
                <a:cs typeface="Times New Roman"/>
              </a:rPr>
              <a:t>+</a:t>
            </a:r>
            <a:r>
              <a:rPr lang="en-US" sz="2400" dirty="0">
                <a:latin typeface="Times New Roman"/>
                <a:cs typeface="Times New Roman"/>
              </a:rPr>
              <a:t>| T</a:t>
            </a:r>
            <a:r>
              <a:rPr lang="en-US" sz="2400" baseline="30000" dirty="0">
                <a:latin typeface="Times New Roman"/>
                <a:cs typeface="Times New Roman"/>
              </a:rPr>
              <a:t>+</a:t>
            </a:r>
            <a:r>
              <a:rPr lang="en-US" sz="2400" dirty="0">
                <a:latin typeface="Times New Roman"/>
                <a:cs typeface="Times New Roman"/>
              </a:rPr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777461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Example: A medical test</a:t>
            </a:r>
            <a:endParaRPr lang="en-US" sz="4000" baseline="30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879226" y="1758144"/>
            <a:ext cx="6433547" cy="2677656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Data from the question:</a:t>
            </a:r>
          </a:p>
          <a:p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Tp.given.MCDp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&lt;- 0.7</a:t>
            </a:r>
          </a:p>
          <a:p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Tp.given.MCDm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&lt;- 0.1</a:t>
            </a:r>
          </a:p>
          <a:p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&lt;- 0.02</a:t>
            </a:r>
          </a:p>
          <a:p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da-DK" sz="1400" dirty="0">
                <a:solidFill>
                  <a:srgbClr val="FFFF00"/>
                </a:solidFill>
                <a:latin typeface="Courier"/>
                <a:cs typeface="Courier"/>
              </a:rPr>
              <a:t># Pr(T+) = Pr(T+ | MCD+) Pr(MCD+) + Pr(T+ | MCD-) Pr(MCD-)</a:t>
            </a:r>
          </a:p>
          <a:p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Tp.given.MCDp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* 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+ 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Tp.given.MCDm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* (1-MCDp)</a:t>
            </a:r>
          </a:p>
          <a:p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</a:t>
            </a:r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da-DK" sz="1400" dirty="0">
                <a:solidFill>
                  <a:srgbClr val="FFFF00"/>
                </a:solidFill>
                <a:latin typeface="Courier"/>
                <a:cs typeface="Courier"/>
              </a:rPr>
              <a:t># Pr(MCD+ | T+) = Pr(T+ | MCD+) Pr(MCD+) / Pr(T+)</a:t>
            </a:r>
          </a:p>
          <a:p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Tp.given.MCDp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* 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)/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</a:t>
            </a:r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614" y="4778828"/>
            <a:ext cx="15240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6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3264</Words>
  <Application>Microsoft Macintosh PowerPoint</Application>
  <PresentationFormat>Widescreen</PresentationFormat>
  <Paragraphs>390</Paragraphs>
  <Slides>32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Courier</vt:lpstr>
      <vt:lpstr>Symbol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Petraco</dc:creator>
  <cp:lastModifiedBy>Nicholas Petraco</cp:lastModifiedBy>
  <cp:revision>45</cp:revision>
  <dcterms:created xsi:type="dcterms:W3CDTF">2021-06-04T21:46:39Z</dcterms:created>
  <dcterms:modified xsi:type="dcterms:W3CDTF">2021-06-22T18:59:26Z</dcterms:modified>
</cp:coreProperties>
</file>