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352" r:id="rId12"/>
    <p:sldId id="308" r:id="rId13"/>
    <p:sldId id="309" r:id="rId14"/>
    <p:sldId id="350" r:id="rId15"/>
    <p:sldId id="351" r:id="rId16"/>
    <p:sldId id="310" r:id="rId17"/>
    <p:sldId id="294" r:id="rId18"/>
    <p:sldId id="295" r:id="rId19"/>
    <p:sldId id="353" r:id="rId20"/>
    <p:sldId id="355" r:id="rId21"/>
    <p:sldId id="35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http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cos(x)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85587" y="5068547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86397" y="5669723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07413"/>
            <a:ext cx="8686800" cy="336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.csv file is just a text version of an Excel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use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3298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1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save Excel spreadsheet as a CSV file and load directly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You’ll need to type in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719357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"/Users/karen2/Desktop/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257692"/>
            <a:ext cx="3747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Format </a:t>
            </a:r>
            <a:r>
              <a:rPr lang="en-GB" sz="2400" u="sng">
                <a:solidFill>
                  <a:srgbClr val="000000"/>
                </a:solidFill>
                <a:latin typeface="Times New Roman" pitchFamily="18" charset="0"/>
              </a:rPr>
              <a:t>of an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Apple OS path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601948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"C:\Users\karen2\Desktop\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  <a:p>
            <a:r>
              <a:rPr lang="en-US" sz="2400" dirty="0">
                <a:latin typeface="Courier"/>
                <a:cs typeface="Courier"/>
              </a:rPr>
              <a:t>"C:/Users/karen2/Desktop/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4742" y="5143587"/>
            <a:ext cx="3250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For a Windows path try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ABAA9F-79B4-114F-B218-9939AA7CFE5C}"/>
              </a:ext>
            </a:extLst>
          </p:cNvPr>
          <p:cNvSpPr txBox="1"/>
          <p:nvPr/>
        </p:nvSpPr>
        <p:spPr>
          <a:xfrm>
            <a:off x="1057416" y="5564785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"C:\\Users\\karen2\\Desktop\\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986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996147"/>
            <a:ext cx="8454183" cy="313932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"/Users/karen2/Desktop/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76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4E827E-6C98-4F37-8156-17ECD694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Method 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alternative is to use </a:t>
            </a:r>
            <a:r>
              <a:rPr lang="en-GB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GB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function with </a:t>
            </a:r>
            <a:r>
              <a:rPr lang="en-GB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01C647-0C97-48D3-B8FA-E37647B9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9CC3E3-215C-41F5-A2BE-49C8DB7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00B6D-FA84-4ACC-8D6D-5ECC0453DDA9}"/>
              </a:ext>
            </a:extLst>
          </p:cNvPr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lets you navigate to file you want and gets 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its path: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dat2 &lt;- read.csv(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4C0A5-9B1D-47D8-A802-81B6DA09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48" y="3778397"/>
            <a:ext cx="4246852" cy="29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E7B117-D0CB-49EC-AF46-979BCA11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3467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3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We can load in a file directly from the internet using its </a:t>
            </a:r>
            <a:r>
              <a:rPr lang="en-GB" sz="3200" dirty="0">
                <a:solidFill>
                  <a:srgbClr val="00B050"/>
                </a:solidFill>
                <a:latin typeface="Times New Roman" pitchFamily="18" charset="0"/>
              </a:rPr>
              <a:t>URL address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(if we have a working internet connection):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ECD30-1CEA-46DB-9FB7-F711EA12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FD6D4-ABDF-4D8F-AC2A-888F0D4E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3E16-7BA4-474C-8727-392FDF517109}"/>
              </a:ext>
            </a:extLst>
          </p:cNvPr>
          <p:cNvSpPr/>
          <p:nvPr/>
        </p:nvSpPr>
        <p:spPr>
          <a:xfrm>
            <a:off x="152400" y="4196185"/>
            <a:ext cx="8867421" cy="132343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 file on the internet. Use it’s URL to load: 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dat3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header = F)</a:t>
            </a:r>
          </a:p>
        </p:txBody>
      </p:sp>
    </p:spTree>
    <p:extLst>
      <p:ext uri="{BB962C8B-B14F-4D97-AF65-F5344CB8AC3E}">
        <p14:creationId xmlns:p14="http://schemas.microsoft.com/office/powerpoint/2010/main" val="38131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56673" y="1937038"/>
            <a:ext cx="8686800" cy="32715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Spreadsheets are called data frames, arrays or matrices in        :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a Spreadsheets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 descr="Rlogo.jpg">
            <a:extLst>
              <a:ext uri="{FF2B5EF4-FFF2-40B4-BE49-F238E27FC236}">
                <a16:creationId xmlns:a16="http://schemas.microsoft.com/office/drawing/2014/main" id="{E5592301-E4E1-CC4C-AF73-505B80D9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71" y="2390529"/>
            <a:ext cx="496392" cy="3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some data in a Matrix: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7E980-EE7B-F047-A1D7-2B9DA774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Spreadsheets</a:t>
            </a: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CF9FAD9-C95C-AC4E-A9AB-7D93578F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Spreadsheets</a:t>
            </a:r>
          </a:p>
        </p:txBody>
      </p:sp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932" y="884498"/>
            <a:ext cx="5426596" cy="21712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Explore the Glass dataset </a:t>
            </a:r>
          </a:p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plot any two variables against each other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4025" t="8702" r="4025" b="-7230"/>
          <a:stretch/>
        </p:blipFill>
        <p:spPr>
          <a:xfrm>
            <a:off x="5108495" y="1250069"/>
            <a:ext cx="3786650" cy="3730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FFBBCD-CE81-F540-A53C-8C4856B0D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85"/>
          <a:stretch/>
        </p:blipFill>
        <p:spPr>
          <a:xfrm>
            <a:off x="27005" y="3346779"/>
            <a:ext cx="4595350" cy="3512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5FFB68-9EA1-564C-8512-2229FBAD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512" y="4543528"/>
            <a:ext cx="4407424" cy="1476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05837"/>
            <a:ext cx="8607425" cy="571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R  : A powerful platform for scientific calculation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>
                <a:latin typeface="Times New Roman"/>
                <a:cs typeface="Times New Roman"/>
              </a:rPr>
              <a:t>Copper Beeches</a:t>
            </a:r>
            <a:endParaRPr lang="en-GB" sz="32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spreadsheets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Basic Plotting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31" y="1107912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34195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FA348-D670-8B45-AD0A-92A9DB4A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270"/>
            <a:ext cx="9144000" cy="4541178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623AA6D-E515-5941-B613-AEF77974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Box and Whiskers plots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831B90-78D4-D84F-BBFE-D3D30490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4A7B95-DE6E-5546-AB53-0FF06F01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13B6098E-85CB-894C-B03A-D32B41160D71}"/>
              </a:ext>
            </a:extLst>
          </p:cNvPr>
          <p:cNvSpPr/>
          <p:nvPr/>
        </p:nvSpPr>
        <p:spPr bwMode="auto">
          <a:xfrm>
            <a:off x="385144" y="2223302"/>
            <a:ext cx="8442925" cy="223896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8B7A78-73B1-7541-B40D-56B76B7BFED9}"/>
              </a:ext>
            </a:extLst>
          </p:cNvPr>
          <p:cNvCxnSpPr/>
          <p:nvPr/>
        </p:nvCxnSpPr>
        <p:spPr bwMode="auto">
          <a:xfrm rot="5400000" flipH="1" flipV="1">
            <a:off x="2021973" y="456191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000B78-1FEE-4E4F-817C-D32CBCDC0B8C}"/>
              </a:ext>
            </a:extLst>
          </p:cNvPr>
          <p:cNvCxnSpPr/>
          <p:nvPr/>
        </p:nvCxnSpPr>
        <p:spPr bwMode="auto">
          <a:xfrm rot="16200000" flipV="1">
            <a:off x="3343767" y="454113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995039-5EF4-E648-A286-6D1D5AB38BBF}"/>
              </a:ext>
            </a:extLst>
          </p:cNvPr>
          <p:cNvCxnSpPr/>
          <p:nvPr/>
        </p:nvCxnSpPr>
        <p:spPr bwMode="auto">
          <a:xfrm rot="5400000" flipH="1" flipV="1">
            <a:off x="2614559" y="4769729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68716A-691B-3444-9C93-BA2C486B316C}"/>
              </a:ext>
            </a:extLst>
          </p:cNvPr>
          <p:cNvSpPr/>
          <p:nvPr/>
        </p:nvSpPr>
        <p:spPr>
          <a:xfrm>
            <a:off x="969028" y="4749671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6A5D8-A494-A04F-9CD7-083F44414C90}"/>
              </a:ext>
            </a:extLst>
          </p:cNvPr>
          <p:cNvSpPr/>
          <p:nvPr/>
        </p:nvSpPr>
        <p:spPr>
          <a:xfrm>
            <a:off x="3687464" y="4749671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0B4B3-87DC-EE48-9E02-955F97C6B0AD}"/>
              </a:ext>
            </a:extLst>
          </p:cNvPr>
          <p:cNvSpPr/>
          <p:nvPr/>
        </p:nvSpPr>
        <p:spPr>
          <a:xfrm>
            <a:off x="2320953" y="4862865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A0FD6-68C7-6C4C-A6DE-1A05ABBA5F35}"/>
              </a:ext>
            </a:extLst>
          </p:cNvPr>
          <p:cNvSpPr/>
          <p:nvPr/>
        </p:nvSpPr>
        <p:spPr>
          <a:xfrm>
            <a:off x="4239490" y="1898442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C4146A-E974-CD41-981C-B34C8D516423}"/>
              </a:ext>
            </a:extLst>
          </p:cNvPr>
          <p:cNvSpPr/>
          <p:nvPr/>
        </p:nvSpPr>
        <p:spPr bwMode="auto">
          <a:xfrm>
            <a:off x="152752" y="300748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4DB70-5B65-5A43-AC32-1E80E683D3DD}"/>
              </a:ext>
            </a:extLst>
          </p:cNvPr>
          <p:cNvSpPr/>
          <p:nvPr/>
        </p:nvSpPr>
        <p:spPr>
          <a:xfrm>
            <a:off x="217377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5EF42-E0EE-A244-928A-DA0EB253F24D}"/>
              </a:ext>
            </a:extLst>
          </p:cNvPr>
          <p:cNvSpPr/>
          <p:nvPr/>
        </p:nvSpPr>
        <p:spPr bwMode="auto">
          <a:xfrm>
            <a:off x="6273442" y="298433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39AA6A-44EB-224F-9266-CA2FF9EDAFC9}"/>
              </a:ext>
            </a:extLst>
          </p:cNvPr>
          <p:cNvSpPr/>
          <p:nvPr/>
        </p:nvSpPr>
        <p:spPr>
          <a:xfrm>
            <a:off x="6349642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56A6E-8981-9747-AD17-5268D2A8B6B8}"/>
              </a:ext>
            </a:extLst>
          </p:cNvPr>
          <p:cNvSpPr/>
          <p:nvPr/>
        </p:nvSpPr>
        <p:spPr>
          <a:xfrm>
            <a:off x="4292276" y="6373792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3049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Plotting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5747" y="1440889"/>
            <a:ext cx="8924081" cy="424731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Histogram: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Box and whisker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boxplot(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horizontal = T)</a:t>
            </a:r>
          </a:p>
        </p:txBody>
      </p:sp>
    </p:spTree>
    <p:extLst>
      <p:ext uri="{BB962C8B-B14F-4D97-AF65-F5344CB8AC3E}">
        <p14:creationId xmlns:p14="http://schemas.microsoft.com/office/powerpoint/2010/main" val="156407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4994156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13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Script Window</a:t>
            </a: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variables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Numeric input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Text (character) input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Assignment operator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Get help on an       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 descr="Rlogo.jpg">
            <a:extLst>
              <a:ext uri="{FF2B5EF4-FFF2-40B4-BE49-F238E27FC236}">
                <a16:creationId xmlns:a16="http://schemas.microsoft.com/office/drawing/2014/main" id="{001F7067-7301-C443-BB66-FB3BBE1D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68" y="1507971"/>
            <a:ext cx="580388" cy="441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    is driven with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func(arguement1, argument2)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>
                <a:latin typeface="Courier"/>
                <a:cs typeface="Courier"/>
              </a:rPr>
              <a:t> &lt;- func(arg1, arg2)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input to function goes in </a:t>
              </a:r>
              <a:r>
                <a:rPr lang="en-GB" sz="2800" i="1" u="sng" dirty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returns something; gets dumped into </a:t>
              </a:r>
              <a:r>
                <a:rPr lang="en-GB" sz="2800" dirty="0" err="1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19" descr="Rlogo.jpg">
            <a:extLst>
              <a:ext uri="{FF2B5EF4-FFF2-40B4-BE49-F238E27FC236}">
                <a16:creationId xmlns:a16="http://schemas.microsoft.com/office/drawing/2014/main" id="{FEE9D69B-1AD0-5C41-A2E7-809BB448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0" y="1499815"/>
            <a:ext cx="571822" cy="434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Using         functions: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in the vector of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c(-2*pi, -1.5*pi, -1*pi, -0.5*pi, 0, 0.5*pi, 1*pi,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Example of USING a function: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 &lt;- sin(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c() is the “collect” function</a:t>
            </a:r>
          </a:p>
        </p:txBody>
      </p:sp>
      <p:pic>
        <p:nvPicPr>
          <p:cNvPr id="14" name="Picture 13" descr="Rlogo.jpg">
            <a:extLst>
              <a:ext uri="{FF2B5EF4-FFF2-40B4-BE49-F238E27FC236}">
                <a16:creationId xmlns:a16="http://schemas.microsoft.com/office/drawing/2014/main" id="{A0BBCA32-B23B-CE40-B5C4-474AD8AD4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47" y="639965"/>
            <a:ext cx="698048" cy="5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1195</Words>
  <Application>Microsoft Macintosh PowerPoint</Application>
  <PresentationFormat>On-screen Show (4:3)</PresentationFormat>
  <Paragraphs>198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42</cp:revision>
  <dcterms:created xsi:type="dcterms:W3CDTF">2014-05-27T04:15:11Z</dcterms:created>
  <dcterms:modified xsi:type="dcterms:W3CDTF">2021-06-07T15:12:01Z</dcterms:modified>
</cp:coreProperties>
</file>