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316" r:id="rId6"/>
    <p:sldId id="303" r:id="rId7"/>
    <p:sldId id="304" r:id="rId8"/>
    <p:sldId id="315" r:id="rId9"/>
    <p:sldId id="314" r:id="rId10"/>
    <p:sldId id="309" r:id="rId11"/>
    <p:sldId id="333" r:id="rId12"/>
    <p:sldId id="335" r:id="rId13"/>
    <p:sldId id="332" r:id="rId14"/>
    <p:sldId id="317" r:id="rId15"/>
    <p:sldId id="347" r:id="rId16"/>
    <p:sldId id="360" r:id="rId17"/>
    <p:sldId id="361" r:id="rId18"/>
    <p:sldId id="362" r:id="rId19"/>
    <p:sldId id="340" r:id="rId20"/>
    <p:sldId id="342" r:id="rId21"/>
    <p:sldId id="343" r:id="rId22"/>
    <p:sldId id="344" r:id="rId23"/>
    <p:sldId id="345" r:id="rId24"/>
    <p:sldId id="278" r:id="rId25"/>
    <p:sldId id="280" r:id="rId26"/>
    <p:sldId id="281" r:id="rId27"/>
    <p:sldId id="283" r:id="rId28"/>
    <p:sldId id="269" r:id="rId29"/>
    <p:sldId id="270" r:id="rId30"/>
    <p:sldId id="271" r:id="rId31"/>
    <p:sldId id="272" r:id="rId32"/>
    <p:sldId id="274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28061-A55F-D843-B801-7F698A36AB6D}"/>
              </a:ext>
            </a:extLst>
          </p:cNvPr>
          <p:cNvSpPr txBox="1"/>
          <p:nvPr/>
        </p:nvSpPr>
        <p:spPr>
          <a:xfrm>
            <a:off x="3733800" y="2558143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dists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4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 has many built in discrete and continuous probability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352480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explain the parameters, PMFs, PDFs CDFs, moments and walk them through word problems with each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665514" y="25980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where R starts for become handy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DADD9-1BCC-B94C-BEF0-30DEA2DA0581}"/>
              </a:ext>
            </a:extLst>
          </p:cNvPr>
          <p:cNvSpPr/>
          <p:nvPr/>
        </p:nvSpPr>
        <p:spPr>
          <a:xfrm>
            <a:off x="1665514" y="502436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each we translate the work problem into probability notation then build the R script to solve the problem using R’s built 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135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Built in Probability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83029" y="1260105"/>
            <a:ext cx="9731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cs typeface="Times New Roman"/>
              </a:rPr>
              <a:t>Each built in R distribution has: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30628" y="1823891"/>
            <a:ext cx="118218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name: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Binomial: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binom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Poisson: </a:t>
            </a:r>
            <a:r>
              <a:rPr lang="en-US" sz="2400" b="1" dirty="0">
                <a:latin typeface="Courier" pitchFamily="2" charset="0"/>
                <a:cs typeface="Times New Roman"/>
              </a:rPr>
              <a:t>pois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Uniform: </a:t>
            </a:r>
            <a:r>
              <a:rPr lang="en-US" sz="2400" b="1" dirty="0" err="1">
                <a:latin typeface="Courier" pitchFamily="2" charset="0"/>
                <a:cs typeface="Times New Roman"/>
              </a:rPr>
              <a:t>unif</a:t>
            </a:r>
            <a:endParaRPr lang="en-US" sz="2400" b="1" dirty="0">
              <a:latin typeface="Courier" pitchFamily="2" charset="0"/>
              <a:cs typeface="Times New Roman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Gaussian: </a:t>
            </a:r>
            <a:r>
              <a:rPr lang="en-US" sz="2400" b="1" dirty="0">
                <a:latin typeface="Courier" pitchFamily="2" charset="0"/>
                <a:cs typeface="Times New Roman"/>
              </a:rPr>
              <a:t>norm</a:t>
            </a:r>
          </a:p>
          <a:p>
            <a:pPr lvl="3"/>
            <a:endParaRPr lang="en-US" sz="2400" b="1" dirty="0">
              <a:latin typeface="Courier" pitchFamily="2" charset="0"/>
              <a:cs typeface="Times New Roman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Four functions to deal with: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Likelihood/density values: “d-function”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Cumulative Probability “p-function”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Quantiles “q-function” 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Random sampling “r-functions” (I don’t do anything with these for the undergrads)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7B0D006-25D8-D841-9A5C-B450F748428B}"/>
              </a:ext>
            </a:extLst>
          </p:cNvPr>
          <p:cNvSpPr/>
          <p:nvPr/>
        </p:nvSpPr>
        <p:spPr>
          <a:xfrm>
            <a:off x="4306957" y="2230625"/>
            <a:ext cx="1215414" cy="162575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CA556-E11C-FE42-9742-8BF0F8E7D8EA}"/>
              </a:ext>
            </a:extLst>
          </p:cNvPr>
          <p:cNvSpPr/>
          <p:nvPr/>
        </p:nvSpPr>
        <p:spPr>
          <a:xfrm>
            <a:off x="5631851" y="2443338"/>
            <a:ext cx="4066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These are the named distributions I emphasize. There are many more.</a:t>
            </a:r>
            <a:endParaRPr lang="en-US" sz="2400" b="1" dirty="0">
              <a:latin typeface="Courier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69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189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352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1535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 of a Named Distribution: Gaussians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5454791" y="3355648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13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0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530415" y="4149695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7381061" y="4654193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7219133" y="5183840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7044634" y="5663189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6756720" y="6094262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6224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06058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6484320" y="4727522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67023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1663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57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06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4997878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13009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28685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Using the Binomial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38670" y="1403681"/>
            <a:ext cx="8379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data collected by </a:t>
            </a:r>
            <a:r>
              <a:rPr lang="en-US" sz="2400" dirty="0" err="1">
                <a:latin typeface="Times New Roman"/>
                <a:cs typeface="Times New Roman"/>
              </a:rPr>
              <a:t>Besson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Taroni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et al</a:t>
            </a:r>
            <a:r>
              <a:rPr lang="en-US" sz="2400" dirty="0">
                <a:latin typeface="Times New Roman"/>
                <a:cs typeface="Times New Roman"/>
              </a:rPr>
              <a:t>. suggest that about 36% of bills in general circulation in Europe contain traces of cocaine.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8670" y="2986186"/>
            <a:ext cx="8379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distribution of the number of European bills that contain traces of cocaine in a stack of 50 bills?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approximate uncertainty in the count?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How many contaminated bills do you expect to find?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finding greater than 10 and less than or equal to 20 bills contaminated with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13 bills </a:t>
            </a:r>
            <a:r>
              <a:rPr lang="en-US" sz="2000" b="1" dirty="0">
                <a:latin typeface="Times New Roman"/>
                <a:cs typeface="Times New Roman"/>
              </a:rPr>
              <a:t>or less </a:t>
            </a:r>
            <a:r>
              <a:rPr lang="en-US" sz="2000" dirty="0">
                <a:latin typeface="Times New Roman"/>
                <a:cs typeface="Times New Roman"/>
              </a:rPr>
              <a:t>contain traces of cocaine?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15 bills contain traces of cocaine?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15 or more bills contain traces of cocaine?</a:t>
            </a:r>
          </a:p>
        </p:txBody>
      </p:sp>
    </p:spTree>
    <p:extLst>
      <p:ext uri="{BB962C8B-B14F-4D97-AF65-F5344CB8AC3E}">
        <p14:creationId xmlns:p14="http://schemas.microsoft.com/office/powerpoint/2010/main" val="28394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70388" y="769437"/>
            <a:ext cx="6999296" cy="3970318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 &lt;- 0.36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&lt;- 50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(from=0, to=40)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plot(x,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pmf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"h")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(n*p*(1-p))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&lt;- n*p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pbinom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(10, size = 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p)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224" t="11696" r="5989" b="4093"/>
          <a:stretch/>
        </p:blipFill>
        <p:spPr>
          <a:xfrm>
            <a:off x="6272246" y="748627"/>
            <a:ext cx="4156280" cy="3235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90" y="5016518"/>
            <a:ext cx="7391906" cy="1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388" y="769438"/>
            <a:ext cx="8643297" cy="2062103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pbinom(13, size = n, prob = p)</a:t>
            </a:r>
          </a:p>
          <a:p>
            <a:endParaRPr lang="hr-HR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1 - pbinom(15, size = n, prob = p)</a:t>
            </a:r>
          </a:p>
          <a:p>
            <a:endParaRPr lang="hr-HR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hr-HR" sz="1600" dirty="0">
                <a:solidFill>
                  <a:srgbClr val="FFFF00"/>
                </a:solidFill>
                <a:latin typeface="Courier"/>
                <a:cs typeface="Courier"/>
              </a:rPr>
              <a:t># g.</a:t>
            </a:r>
          </a:p>
          <a:p>
            <a:r>
              <a:rPr lang="hr-HR" sz="1600" dirty="0">
                <a:solidFill>
                  <a:schemeClr val="bg1"/>
                </a:solidFill>
                <a:latin typeface="Courier"/>
                <a:cs typeface="Courier"/>
              </a:rPr>
              <a:t>dbinom(15, size = n, prob = p) + (1 - pbinom(15, size = n, prob = p))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05" y="3266419"/>
            <a:ext cx="8436130" cy="16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Using the Poisson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18105" y="1331978"/>
            <a:ext cx="839269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certain “user” of a social media site (may be a bot) posts at an average rate of about 4 per hour.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that </a:t>
            </a:r>
            <a:r>
              <a:rPr lang="en-US" sz="2000" b="1" dirty="0">
                <a:latin typeface="Times New Roman"/>
                <a:cs typeface="Times New Roman"/>
              </a:rPr>
              <a:t>more than </a:t>
            </a:r>
            <a:r>
              <a:rPr lang="en-US" sz="2000" dirty="0">
                <a:latin typeface="Times New Roman"/>
                <a:cs typeface="Times New Roman"/>
              </a:rPr>
              <a:t>8 posts will be put up in the next hour?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About how many posts can be expected in 24 hours?</a:t>
            </a:r>
          </a:p>
          <a:p>
            <a:pPr marL="457200" indent="-457200">
              <a:buAutoNum type="alphaL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probability of more than 50 but less than or equal to 100 posts appearing in 24 hours?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933" y="4682248"/>
            <a:ext cx="5763116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8,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b. mean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poisson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with new rate = 24*old rate: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24*4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100, lambda = 24*4)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50, lambda = 24*4)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54B80-1365-0E46-A4DC-6CED71670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8"/>
          <a:stretch/>
        </p:blipFill>
        <p:spPr>
          <a:xfrm>
            <a:off x="6467566" y="4430487"/>
            <a:ext cx="41607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777" y="327674"/>
            <a:ext cx="83926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What is the probability that 20 or fewer posts will appear in the next 8 hours? 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hour is 0.88.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457200" indent="-457200">
              <a:buFont typeface="+mj-lt"/>
              <a:buAutoNum type="alphaLcPeriod" startAt="4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US" sz="2000" dirty="0">
                <a:latin typeface="Times New Roman"/>
                <a:cs typeface="Times New Roman"/>
              </a:rPr>
              <a:t>The probability of receiving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 or less posts in the next 2 hours is 0.86. What is the value of </a:t>
            </a:r>
            <a:r>
              <a:rPr lang="en-US" sz="2000" i="1" dirty="0">
                <a:latin typeface="Times New Roman"/>
                <a:cs typeface="Times New Roman"/>
              </a:rPr>
              <a:t>q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7891" y="2946718"/>
            <a:ext cx="2973891" cy="156966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(q = 20 , lambda = 8*4)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0.88 , lambda = 4)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qpois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(p = 0.86 , lambda = 2*4)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49424-DF71-8C44-B722-0F9B9BC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4" y="3299279"/>
            <a:ext cx="4190360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quantiles/percentiles with Continuous PDFs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2955" y="4098835"/>
            <a:ext cx="5472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maximum concentration can we expect for 90% of the samples we may measure?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954" y="1839800"/>
            <a:ext cx="547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is certified to follow a normal distribution with mean concentration of 50 ng/mL and standard deviation of 10 ng/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50CF-B205-8A4F-83CD-C42E5D3B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94" y="1483174"/>
            <a:ext cx="5765800" cy="47652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5D340-6876-0C4B-A145-69415003BEFE}"/>
              </a:ext>
            </a:extLst>
          </p:cNvPr>
          <p:cNvCxnSpPr/>
          <p:nvPr/>
        </p:nvCxnSpPr>
        <p:spPr>
          <a:xfrm>
            <a:off x="9881394" y="4089400"/>
            <a:ext cx="3810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FDDDF-9D02-F045-8A34-5687BDCF0BDA}"/>
              </a:ext>
            </a:extLst>
          </p:cNvPr>
          <p:cNvSpPr/>
          <p:nvPr/>
        </p:nvSpPr>
        <p:spPr>
          <a:xfrm>
            <a:off x="9750534" y="5530335"/>
            <a:ext cx="32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69F51-7388-5747-88C7-A54D6819FC72}"/>
              </a:ext>
            </a:extLst>
          </p:cNvPr>
          <p:cNvSpPr/>
          <p:nvPr/>
        </p:nvSpPr>
        <p:spPr>
          <a:xfrm>
            <a:off x="8728054" y="3766235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0.9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Basic probability calculations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Using built in distributions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81188" y="1150426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Again, we translate the word problem and write a simple structured script together: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07" y="4794604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5398" y="2636732"/>
            <a:ext cx="5066985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Parameters: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Quantile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80415" y="1014328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6428016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1" y="1828664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308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80200" y="403798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65714" y="37067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9014" y="3694052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77750" y="5002140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“measurands”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–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418E1-8F90-E948-8E13-04C93B0CB6C0}"/>
              </a:ext>
            </a:extLst>
          </p:cNvPr>
          <p:cNvSpPr/>
          <p:nvPr/>
        </p:nvSpPr>
        <p:spPr>
          <a:xfrm>
            <a:off x="8460085" y="3537379"/>
            <a:ext cx="346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 emphasize that R does the calculus for you if you understand the meaning of the functions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1A93FF-6DBD-344B-B2D8-043E371E6D94}"/>
              </a:ext>
            </a:extLst>
          </p:cNvPr>
          <p:cNvSpPr/>
          <p:nvPr/>
        </p:nvSpPr>
        <p:spPr>
          <a:xfrm rot="20551792">
            <a:off x="6109494" y="3200400"/>
            <a:ext cx="24575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99C247-DD05-6746-A507-F57932BA6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692" y="2647036"/>
            <a:ext cx="2751364" cy="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I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16778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320956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1797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96" y="170185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700" y="37331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6900" y="551226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9100" y="51092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1428" y="4559732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DDD3-4CF9-2E45-A6F7-5E47A13A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70" y="1638906"/>
            <a:ext cx="2288331" cy="178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8737-FA7D-954A-96C7-BC2D7077D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606" y="5132444"/>
            <a:ext cx="2103298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524000" y="13455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4200" y="2680168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22771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6600" y="2040313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9E806-5886-564E-BE21-22BCD76C5DA4}"/>
              </a:ext>
            </a:extLst>
          </p:cNvPr>
          <p:cNvSpPr/>
          <p:nvPr/>
        </p:nvSpPr>
        <p:spPr>
          <a:xfrm>
            <a:off x="1676400" y="38618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Cauchy</a:t>
            </a:r>
            <a:r>
              <a:rPr lang="en-US" sz="2400" dirty="0">
                <a:latin typeface="Times New Roman"/>
                <a:cs typeface="Times New Roman"/>
              </a:rPr>
              <a:t> : A very fat-tailed distribution. Handy for expressing lots of uncertainty when modeling, while retaining formal properties of a proper probability distribution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A0DEA-B877-FF45-958E-465BCBDC967B}"/>
              </a:ext>
            </a:extLst>
          </p:cNvPr>
          <p:cNvSpPr/>
          <p:nvPr/>
        </p:nvSpPr>
        <p:spPr>
          <a:xfrm>
            <a:off x="2008188" y="5699472"/>
            <a:ext cx="5106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location</a:t>
            </a:r>
            <a:r>
              <a:rPr lang="en-US" sz="2000" dirty="0">
                <a:latin typeface="Times New Roman"/>
                <a:cs typeface="Times New Roman"/>
              </a:rPr>
              <a:t>: peak location of the density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scale</a:t>
            </a:r>
            <a:r>
              <a:rPr lang="en-US" sz="2000" dirty="0">
                <a:latin typeface="Times New Roman"/>
                <a:cs typeface="Times New Roman"/>
              </a:rPr>
              <a:t>: “fat-ness” of the 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62E7-32DF-664D-B025-9DBC946F63D9}"/>
              </a:ext>
            </a:extLst>
          </p:cNvPr>
          <p:cNvSpPr/>
          <p:nvPr/>
        </p:nvSpPr>
        <p:spPr>
          <a:xfrm>
            <a:off x="1854200" y="529446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D9FA-E4DC-7245-82DE-684FA14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60" y="1847240"/>
            <a:ext cx="2201640" cy="171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A067-6800-3A4D-BB74-A40CC8BD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185" y="4926738"/>
            <a:ext cx="2309590" cy="180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68F8-BD68-5A4A-85E1-8AA6E35F998B}"/>
              </a:ext>
            </a:extLst>
          </p:cNvPr>
          <p:cNvSpPr txBox="1"/>
          <p:nvPr/>
        </p:nvSpPr>
        <p:spPr>
          <a:xfrm>
            <a:off x="3101854" y="501148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qcauchy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pcauchy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rcauchy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719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7456" y="1062202"/>
            <a:ext cx="11571514" cy="2777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E3F2E-1A22-BD4F-B1BD-EB157E69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714" y="4032221"/>
            <a:ext cx="5912743" cy="27777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5013" y="1486717"/>
            <a:ext cx="5822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 series of mass assays measurements (in grams)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5776" y="221392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49.9996, 49.9994, 49.9993, 49.9996, 49.9995, 49.9995,49.9995, 49.9994, 49.9995, 49.9994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777" y="3411728"/>
            <a:ext cx="852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901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790747" y="6310678"/>
            <a:ext cx="202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2627" y="593447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= 50.000g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7577" y="1330523"/>
            <a:ext cx="8996949" cy="398570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 mean mass ==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==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!=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not equal to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2.704e-08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49.99940 49.99954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a set of plausible values for the mean is [49.99940 49.99954], with 95% "plausibility”</a:t>
            </a:r>
          </a:p>
        </p:txBody>
      </p:sp>
    </p:spTree>
    <p:extLst>
      <p:ext uri="{BB962C8B-B14F-4D97-AF65-F5344CB8AC3E}">
        <p14:creationId xmlns:p14="http://schemas.microsoft.com/office/powerpoint/2010/main" val="1324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3"/>
            <a:ext cx="8996949" cy="398570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less than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"less"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less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1.352e-08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-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Inf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49.99952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the GREATEST value the mean could be is 49.99952, with 95% "plausibility"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2636" y="603167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≥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4644" y="6435196"/>
            <a:ext cx="19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17577" y="1330524"/>
            <a:ext cx="899694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greater than or equal to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&lt;= 50.000g  Assumes the opposite of what you seek evidence for.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"greater"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greater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 (Wow!)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is not &lt; 0.05. CANNOT REJECT the NULL HYPOTHESIS. The data is "likely"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 see data like this often.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49.99942     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Inf</a:t>
            </a:r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the LEAST value the mean could be is 49.99942, with 95% "plausibility”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8951" y="626217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0935" y="593469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≤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Probability Problems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36171" y="1564905"/>
            <a:ext cx="9731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i="1" u="sng" dirty="0">
                <a:latin typeface="Times New Roman"/>
                <a:cs typeface="Times New Roman"/>
              </a:rPr>
              <a:t>It isn’t necessary to use R for these types of  questions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DC7FF-75DD-0B47-B3DF-4863A272342A}"/>
              </a:ext>
            </a:extLst>
          </p:cNvPr>
          <p:cNvSpPr/>
          <p:nvPr/>
        </p:nvSpPr>
        <p:spPr>
          <a:xfrm>
            <a:off x="936171" y="27416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 use this unit to just get class more used to R syntax by translating a word problem into R code with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90BE9-8443-A54D-8EF0-59DCD75A3BD7}"/>
              </a:ext>
            </a:extLst>
          </p:cNvPr>
          <p:cNvSpPr/>
          <p:nvPr/>
        </p:nvSpPr>
        <p:spPr>
          <a:xfrm>
            <a:off x="936171" y="548470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the past I have asked them to “double check” their R calculations on their hand calculator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67F6-A239-6648-B443-8B925C31942A}"/>
              </a:ext>
            </a:extLst>
          </p:cNvPr>
          <p:cNvSpPr/>
          <p:nvPr/>
        </p:nvSpPr>
        <p:spPr>
          <a:xfrm>
            <a:off x="1763486" y="393887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 give them longer versions of the example problem for HW and ask them for questions at subsequent classes</a:t>
            </a:r>
          </a:p>
        </p:txBody>
      </p:sp>
    </p:spTree>
    <p:extLst>
      <p:ext uri="{BB962C8B-B14F-4D97-AF65-F5344CB8AC3E}">
        <p14:creationId xmlns:p14="http://schemas.microsoft.com/office/powerpoint/2010/main" val="5819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12621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64" y="4294151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4" y="4658785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93" y="3955844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3972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107504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408" y="2069701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30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0892" y="25209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344" y="294263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0892" y="33677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245" y="4437311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96978-B66D-4B45-BE91-39EF4D7206C0}"/>
              </a:ext>
            </a:extLst>
          </p:cNvPr>
          <p:cNvSpPr/>
          <p:nvPr/>
        </p:nvSpPr>
        <p:spPr>
          <a:xfrm>
            <a:off x="2142245" y="5506921"/>
            <a:ext cx="8451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79226" y="1758144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14" y="4778828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3303</Words>
  <Application>Microsoft Macintosh PowerPoint</Application>
  <PresentationFormat>Widescreen</PresentationFormat>
  <Paragraphs>403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37</cp:revision>
  <dcterms:created xsi:type="dcterms:W3CDTF">2021-06-04T21:46:39Z</dcterms:created>
  <dcterms:modified xsi:type="dcterms:W3CDTF">2021-06-21T18:43:41Z</dcterms:modified>
</cp:coreProperties>
</file>