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10896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6" d="100"/>
          <a:sy n="36" d="100"/>
        </p:scale>
        <p:origin x="130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3591562"/>
            <a:ext cx="2642616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3886200" y="11526522"/>
            <a:ext cx="233172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A5CD91-B80E-4D93-AA1A-3B67EAF1B994}"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32063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5CD91-B80E-4D93-AA1A-3B67EAF1B994}"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52763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48497" y="1168400"/>
            <a:ext cx="6703695"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7412" y="1168400"/>
            <a:ext cx="19722465" cy="1859788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5CD91-B80E-4D93-AA1A-3B67EAF1B994}"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54486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5CD91-B80E-4D93-AA1A-3B67EAF1B994}"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168821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1219" y="5471167"/>
            <a:ext cx="2681478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121219" y="14686287"/>
            <a:ext cx="2681478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A5CD91-B80E-4D93-AA1A-3B67EAF1B994}"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314800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137410" y="5842000"/>
            <a:ext cx="1321308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739110" y="5842000"/>
            <a:ext cx="13213080" cy="139242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A5CD91-B80E-4D93-AA1A-3B67EAF1B994}" type="datetimeFigureOut">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317698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1459" y="1168405"/>
            <a:ext cx="2681478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141463" y="5379722"/>
            <a:ext cx="13152356"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4" name="Content Placeholder 3"/>
          <p:cNvSpPr>
            <a:spLocks noGrp="1"/>
          </p:cNvSpPr>
          <p:nvPr>
            <p:ph sz="half" idx="2"/>
          </p:nvPr>
        </p:nvSpPr>
        <p:spPr>
          <a:xfrm>
            <a:off x="2141463" y="8016240"/>
            <a:ext cx="13152356"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739112" y="5379722"/>
            <a:ext cx="13217129"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Edit Master text styles</a:t>
            </a:r>
          </a:p>
        </p:txBody>
      </p:sp>
      <p:sp>
        <p:nvSpPr>
          <p:cNvPr id="6" name="Content Placeholder 5"/>
          <p:cNvSpPr>
            <a:spLocks noGrp="1"/>
          </p:cNvSpPr>
          <p:nvPr>
            <p:ph sz="quarter" idx="4"/>
          </p:nvPr>
        </p:nvSpPr>
        <p:spPr>
          <a:xfrm>
            <a:off x="15739112" y="8016240"/>
            <a:ext cx="13217129" cy="117906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A5CD91-B80E-4D93-AA1A-3B67EAF1B994}" type="datetimeFigureOut">
              <a:rPr lang="en-US" smtClean="0"/>
              <a:t>7/24/2017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65925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A5CD91-B80E-4D93-AA1A-3B67EAF1B994}" type="datetimeFigureOut">
              <a:rPr lang="en-US" smtClean="0"/>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319460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5CD91-B80E-4D93-AA1A-3B67EAF1B994}" type="datetimeFigureOut">
              <a:rPr lang="en-US" smtClean="0"/>
              <a:t>7/24/2017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1997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1463040"/>
            <a:ext cx="10027205"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217129" y="3159765"/>
            <a:ext cx="1573911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41460" y="6583680"/>
            <a:ext cx="10027205"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00A5CD91-B80E-4D93-AA1A-3B67EAF1B994}" type="datetimeFigureOut">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260063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1460" y="1463040"/>
            <a:ext cx="10027205"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217129" y="3159765"/>
            <a:ext cx="1573911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141460" y="6583680"/>
            <a:ext cx="10027205"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Edit Master text styles</a:t>
            </a:r>
          </a:p>
        </p:txBody>
      </p:sp>
      <p:sp>
        <p:nvSpPr>
          <p:cNvPr id="5" name="Date Placeholder 4"/>
          <p:cNvSpPr>
            <a:spLocks noGrp="1"/>
          </p:cNvSpPr>
          <p:nvPr>
            <p:ph type="dt" sz="half" idx="10"/>
          </p:nvPr>
        </p:nvSpPr>
        <p:spPr/>
        <p:txBody>
          <a:bodyPr/>
          <a:lstStyle/>
          <a:p>
            <a:fld id="{00A5CD91-B80E-4D93-AA1A-3B67EAF1B994}" type="datetimeFigureOut">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18D34-92A6-4B23-BCD3-10C1C34D0EE7}" type="slidenum">
              <a:rPr lang="en-US" smtClean="0"/>
              <a:t>‹#›</a:t>
            </a:fld>
            <a:endParaRPr lang="en-US"/>
          </a:p>
        </p:txBody>
      </p:sp>
    </p:spTree>
    <p:extLst>
      <p:ext uri="{BB962C8B-B14F-4D97-AF65-F5344CB8AC3E}">
        <p14:creationId xmlns:p14="http://schemas.microsoft.com/office/powerpoint/2010/main" val="170695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7410" y="1168405"/>
            <a:ext cx="2681478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37410" y="5842000"/>
            <a:ext cx="26814780" cy="1392428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37410" y="20340325"/>
            <a:ext cx="699516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00A5CD91-B80E-4D93-AA1A-3B67EAF1B994}" type="datetimeFigureOut">
              <a:rPr lang="en-US" smtClean="0"/>
              <a:t>7/24/2017</a:t>
            </a:fld>
            <a:endParaRPr lang="en-US"/>
          </a:p>
        </p:txBody>
      </p:sp>
      <p:sp>
        <p:nvSpPr>
          <p:cNvPr id="5" name="Footer Placeholder 4"/>
          <p:cNvSpPr>
            <a:spLocks noGrp="1"/>
          </p:cNvSpPr>
          <p:nvPr>
            <p:ph type="ftr" sz="quarter" idx="3"/>
          </p:nvPr>
        </p:nvSpPr>
        <p:spPr>
          <a:xfrm>
            <a:off x="10298430" y="20340325"/>
            <a:ext cx="1049274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957030" y="20340325"/>
            <a:ext cx="699516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E1718D34-92A6-4B23-BCD3-10C1C34D0EE7}" type="slidenum">
              <a:rPr lang="en-US" smtClean="0"/>
              <a:t>‹#›</a:t>
            </a:fld>
            <a:endParaRPr lang="en-US"/>
          </a:p>
        </p:txBody>
      </p:sp>
    </p:spTree>
    <p:extLst>
      <p:ext uri="{BB962C8B-B14F-4D97-AF65-F5344CB8AC3E}">
        <p14:creationId xmlns:p14="http://schemas.microsoft.com/office/powerpoint/2010/main" val="19217675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6123" y="810066"/>
            <a:ext cx="3226678" cy="277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42805" y="1042201"/>
            <a:ext cx="21681831" cy="2137252"/>
          </a:xfrm>
          <a:prstGeom prst="rect">
            <a:avLst/>
          </a:prstGeom>
          <a:noFill/>
        </p:spPr>
        <p:txBody>
          <a:bodyPr wrap="square" rtlCol="0">
            <a:spAutoFit/>
          </a:bodyPr>
          <a:lstStyle/>
          <a:p>
            <a:pPr algn="ctr"/>
            <a:r>
              <a:rPr lang="en-US" sz="6644" b="1" dirty="0"/>
              <a:t>Architecture for An Indoor Distributed Cyber-Physical System Composed of Mobile Robots and Fog Computing Nodes</a:t>
            </a:r>
          </a:p>
        </p:txBody>
      </p:sp>
      <p:sp>
        <p:nvSpPr>
          <p:cNvPr id="5" name="TextBox 4"/>
          <p:cNvSpPr txBox="1"/>
          <p:nvPr/>
        </p:nvSpPr>
        <p:spPr>
          <a:xfrm>
            <a:off x="1504418" y="4075446"/>
            <a:ext cx="8367611" cy="3217291"/>
          </a:xfrm>
          <a:prstGeom prst="rect">
            <a:avLst/>
          </a:prstGeom>
          <a:noFill/>
        </p:spPr>
        <p:txBody>
          <a:bodyPr wrap="square" rtlCol="0">
            <a:spAutoFit/>
          </a:bodyPr>
          <a:lstStyle/>
          <a:p>
            <a:r>
              <a:rPr lang="en-US" sz="3692" b="1" dirty="0">
                <a:solidFill>
                  <a:schemeClr val="tx2"/>
                </a:solidFill>
              </a:rPr>
              <a:t>Objective</a:t>
            </a:r>
          </a:p>
          <a:p>
            <a:r>
              <a:rPr lang="en-US" sz="3323" dirty="0"/>
              <a:t>Develop an architecture for providing localization information to robots using StarL across the view of multiple Kinect cameras connected to x86 </a:t>
            </a:r>
            <a:r>
              <a:rPr lang="en-US" sz="3323" dirty="0" err="1"/>
              <a:t>MinnowBoards</a:t>
            </a:r>
            <a:r>
              <a:rPr lang="en-US" sz="3323" dirty="0"/>
              <a:t> in a Fog Computing fashion</a:t>
            </a:r>
          </a:p>
        </p:txBody>
      </p:sp>
      <p:sp>
        <p:nvSpPr>
          <p:cNvPr id="6" name="TextBox 5"/>
          <p:cNvSpPr txBox="1"/>
          <p:nvPr/>
        </p:nvSpPr>
        <p:spPr>
          <a:xfrm>
            <a:off x="21096596" y="17596438"/>
            <a:ext cx="8367611" cy="1795684"/>
          </a:xfrm>
          <a:prstGeom prst="rect">
            <a:avLst/>
          </a:prstGeom>
          <a:noFill/>
        </p:spPr>
        <p:txBody>
          <a:bodyPr wrap="square" rtlCol="0">
            <a:spAutoFit/>
          </a:bodyPr>
          <a:lstStyle/>
          <a:p>
            <a:r>
              <a:rPr lang="en-US" sz="3692" b="1" dirty="0">
                <a:solidFill>
                  <a:schemeClr val="tx2"/>
                </a:solidFill>
              </a:rPr>
              <a:t>References</a:t>
            </a:r>
          </a:p>
          <a:p>
            <a:r>
              <a:rPr lang="en-US" sz="1844" dirty="0"/>
              <a:t>[1] N. Hervey, “Localization and Control of Distributed Mobile Robots with the Microsoft Kinect and StarL”, April 2016</a:t>
            </a:r>
          </a:p>
          <a:p>
            <a:r>
              <a:rPr lang="en-US" sz="1844" dirty="0"/>
              <a:t>[2] J. M. O’Kane, A Gentle Introduction to ROS. Independently published, Oct. 2013, available at http://www.cse.sc.edu/∼</a:t>
            </a:r>
            <a:r>
              <a:rPr lang="en-US" sz="1844" dirty="0" err="1"/>
              <a:t>jokane</a:t>
            </a:r>
            <a:r>
              <a:rPr lang="en-US" sz="1844" dirty="0"/>
              <a:t>/</a:t>
            </a:r>
            <a:r>
              <a:rPr lang="en-US" sz="1844" dirty="0" err="1"/>
              <a:t>agitr</a:t>
            </a:r>
            <a:r>
              <a:rPr lang="en-US" sz="1844" dirty="0"/>
              <a:t>/.</a:t>
            </a:r>
          </a:p>
        </p:txBody>
      </p:sp>
      <p:sp>
        <p:nvSpPr>
          <p:cNvPr id="8" name="TextBox 7"/>
          <p:cNvSpPr txBox="1"/>
          <p:nvPr/>
        </p:nvSpPr>
        <p:spPr>
          <a:xfrm>
            <a:off x="21096600" y="14955209"/>
            <a:ext cx="8367610" cy="2705934"/>
          </a:xfrm>
          <a:prstGeom prst="rect">
            <a:avLst/>
          </a:prstGeom>
          <a:noFill/>
        </p:spPr>
        <p:txBody>
          <a:bodyPr wrap="square" rtlCol="0">
            <a:spAutoFit/>
          </a:bodyPr>
          <a:lstStyle/>
          <a:p>
            <a:r>
              <a:rPr lang="en-US" sz="3692" b="1" dirty="0">
                <a:solidFill>
                  <a:schemeClr val="tx2"/>
                </a:solidFill>
              </a:rPr>
              <a:t>Remaining and Future Work</a:t>
            </a:r>
          </a:p>
          <a:p>
            <a:pPr marL="527439" indent="-527439">
              <a:buFont typeface="Arial" panose="020B0604020202020204" pitchFamily="34" charset="0"/>
              <a:buChar char="•"/>
            </a:pPr>
            <a:r>
              <a:rPr lang="en-US" sz="3323" dirty="0"/>
              <a:t>Finish writing code</a:t>
            </a:r>
          </a:p>
          <a:p>
            <a:pPr marL="527439" indent="-527439">
              <a:buFont typeface="Arial" panose="020B0604020202020204" pitchFamily="34" charset="0"/>
              <a:buChar char="•"/>
            </a:pPr>
            <a:r>
              <a:rPr lang="en-US" sz="3323" dirty="0"/>
              <a:t>Fix issues between Kinect and </a:t>
            </a:r>
            <a:r>
              <a:rPr lang="en-US" sz="3323" dirty="0" err="1"/>
              <a:t>MinnowBoard</a:t>
            </a:r>
            <a:endParaRPr lang="en-US" sz="3323" dirty="0"/>
          </a:p>
          <a:p>
            <a:pPr marL="527439" indent="-527439">
              <a:buFont typeface="Arial" panose="020B0604020202020204" pitchFamily="34" charset="0"/>
              <a:buChar char="•"/>
            </a:pPr>
            <a:r>
              <a:rPr lang="en-US" sz="3323" dirty="0"/>
              <a:t>Validate system design</a:t>
            </a:r>
          </a:p>
          <a:p>
            <a:pPr marL="527439" indent="-527439">
              <a:buFont typeface="Arial" panose="020B0604020202020204" pitchFamily="34" charset="0"/>
              <a:buChar char="•"/>
            </a:pPr>
            <a:r>
              <a:rPr lang="en-US" sz="3323" dirty="0"/>
              <a:t>Add more drone types to the system</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01077" y="254733"/>
            <a:ext cx="3215874" cy="3889717"/>
          </a:xfrm>
          <a:prstGeom prst="rect">
            <a:avLst/>
          </a:prstGeom>
        </p:spPr>
      </p:pic>
      <p:sp>
        <p:nvSpPr>
          <p:cNvPr id="11" name="TextBox 10"/>
          <p:cNvSpPr txBox="1"/>
          <p:nvPr/>
        </p:nvSpPr>
        <p:spPr>
          <a:xfrm>
            <a:off x="1504409" y="12168394"/>
            <a:ext cx="8367610" cy="4240007"/>
          </a:xfrm>
          <a:prstGeom prst="rect">
            <a:avLst/>
          </a:prstGeom>
          <a:noFill/>
        </p:spPr>
        <p:txBody>
          <a:bodyPr wrap="square" rtlCol="0">
            <a:spAutoFit/>
          </a:bodyPr>
          <a:lstStyle/>
          <a:p>
            <a:r>
              <a:rPr lang="en-US" sz="3692" b="1" dirty="0">
                <a:solidFill>
                  <a:schemeClr val="tx2"/>
                </a:solidFill>
              </a:rPr>
              <a:t>Motivation</a:t>
            </a:r>
          </a:p>
          <a:p>
            <a:r>
              <a:rPr lang="en-US" sz="3323" dirty="0"/>
              <a:t>The current system uses a single Kinect camera which limits the total field of view. By adding more Kinect cameras, the area covered by the localization method is expanded so tests can be run across a larger area. Additionally, the architecture could be used for other, similar distributed systems</a:t>
            </a:r>
          </a:p>
        </p:txBody>
      </p:sp>
      <p:sp>
        <p:nvSpPr>
          <p:cNvPr id="9" name="TextBox 8"/>
          <p:cNvSpPr txBox="1"/>
          <p:nvPr/>
        </p:nvSpPr>
        <p:spPr>
          <a:xfrm>
            <a:off x="2702015" y="3500224"/>
            <a:ext cx="25437072" cy="575222"/>
          </a:xfrm>
          <a:prstGeom prst="rect">
            <a:avLst/>
          </a:prstGeom>
          <a:noFill/>
        </p:spPr>
        <p:txBody>
          <a:bodyPr wrap="square" rtlCol="0">
            <a:spAutoFit/>
          </a:bodyPr>
          <a:lstStyle/>
          <a:p>
            <a:r>
              <a:rPr lang="en-US" sz="3138" dirty="0"/>
              <a:t>Nathaniel Paul Hamilton ● PhD Student at Vanderbilt University, Electrical Engineering ● nathaniel.p.hamilton@vanderbilt.edu ● Advisor: Dr. Taylor Johnson</a:t>
            </a:r>
          </a:p>
        </p:txBody>
      </p:sp>
      <p:sp>
        <p:nvSpPr>
          <p:cNvPr id="15" name="TextBox 14"/>
          <p:cNvSpPr txBox="1"/>
          <p:nvPr/>
        </p:nvSpPr>
        <p:spPr>
          <a:xfrm>
            <a:off x="21081788" y="19353382"/>
            <a:ext cx="8382422" cy="2251194"/>
          </a:xfrm>
          <a:prstGeom prst="rect">
            <a:avLst/>
          </a:prstGeom>
          <a:noFill/>
        </p:spPr>
        <p:txBody>
          <a:bodyPr wrap="square" rtlCol="0">
            <a:spAutoFit/>
          </a:bodyPr>
          <a:lstStyle/>
          <a:p>
            <a:r>
              <a:rPr lang="en-US" sz="3692" b="1" dirty="0">
                <a:solidFill>
                  <a:schemeClr val="tx2"/>
                </a:solidFill>
              </a:rPr>
              <a:t>Acknowledgments</a:t>
            </a:r>
          </a:p>
          <a:p>
            <a:r>
              <a:rPr lang="en-US" sz="1292" dirty="0"/>
              <a:t>The material presented in this poster is based upon work supported by the National Science Foundation (NSF) under grant numbers CNS 1464311, EPCN 1509804, and SHF 1527398, the Air Force Research Laboratory (AFRL) through contract numbers FA8750-15-1-0105, and FA8650-12-3-7255 via subcontract number WBSC 7255 SOI VU 0001, the Air Force Office of Scientific Research (AFOSR) under contract numbers FA9550-15-1-0258 and FA9550-16-1-0246, and the Vanderbilt Institute for Digital Learning (VIDL) </a:t>
            </a:r>
            <a:r>
              <a:rPr lang="en-US" sz="1292" dirty="0" err="1"/>
              <a:t>MacroGrant</a:t>
            </a:r>
            <a:r>
              <a:rPr lang="en-US" sz="1292" dirty="0"/>
              <a:t> program. The U.S. government is authorized to reproduce and distribute reprints for Governmental purposes notwithstanding any copyright notation thereon. Any opinions, findings, and conclusions or recommendations expressed in this publication are those of the authors and do not necessarily reflect the views of AFRL, AFOSR, or NSF.</a:t>
            </a:r>
          </a:p>
        </p:txBody>
      </p:sp>
      <p:grpSp>
        <p:nvGrpSpPr>
          <p:cNvPr id="22" name="Group 21"/>
          <p:cNvGrpSpPr/>
          <p:nvPr/>
        </p:nvGrpSpPr>
        <p:grpSpPr>
          <a:xfrm>
            <a:off x="1504403" y="16401506"/>
            <a:ext cx="8367611" cy="5135227"/>
            <a:chOff x="1631778" y="12828922"/>
            <a:chExt cx="9064912" cy="5563163"/>
          </a:xfrm>
        </p:grpSpPr>
        <p:sp>
          <p:nvSpPr>
            <p:cNvPr id="18" name="TextBox 17"/>
            <p:cNvSpPr txBox="1"/>
            <p:nvPr/>
          </p:nvSpPr>
          <p:spPr>
            <a:xfrm>
              <a:off x="1631779" y="12828922"/>
              <a:ext cx="9064911" cy="715544"/>
            </a:xfrm>
            <a:prstGeom prst="rect">
              <a:avLst/>
            </a:prstGeom>
            <a:noFill/>
          </p:spPr>
          <p:txBody>
            <a:bodyPr wrap="square" rtlCol="0">
              <a:spAutoFit/>
            </a:bodyPr>
            <a:lstStyle/>
            <a:p>
              <a:r>
                <a:rPr lang="en-US" sz="3692" b="1" dirty="0">
                  <a:solidFill>
                    <a:schemeClr val="tx2"/>
                  </a:solidFill>
                </a:rPr>
                <a:t>Current Setup </a:t>
              </a:r>
              <a:r>
                <a:rPr lang="en-US" sz="1662" b="1" dirty="0">
                  <a:solidFill>
                    <a:schemeClr val="tx2"/>
                  </a:solidFill>
                </a:rPr>
                <a:t>[1]</a:t>
              </a: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778" y="13286685"/>
              <a:ext cx="6686550" cy="5105400"/>
            </a:xfrm>
            <a:prstGeom prst="rect">
              <a:avLst/>
            </a:prstGeom>
          </p:spPr>
        </p:pic>
      </p:grpSp>
      <p:grpSp>
        <p:nvGrpSpPr>
          <p:cNvPr id="23" name="Group 22"/>
          <p:cNvGrpSpPr/>
          <p:nvPr/>
        </p:nvGrpSpPr>
        <p:grpSpPr>
          <a:xfrm>
            <a:off x="1504411" y="7331993"/>
            <a:ext cx="8810744" cy="5199174"/>
            <a:chOff x="1631778" y="18141961"/>
            <a:chExt cx="9544973" cy="5632439"/>
          </a:xfrm>
        </p:grpSpPr>
        <p:sp>
          <p:nvSpPr>
            <p:cNvPr id="17" name="TextBox 16"/>
            <p:cNvSpPr txBox="1"/>
            <p:nvPr/>
          </p:nvSpPr>
          <p:spPr>
            <a:xfrm>
              <a:off x="1631778" y="18141961"/>
              <a:ext cx="9064910" cy="715544"/>
            </a:xfrm>
            <a:prstGeom prst="rect">
              <a:avLst/>
            </a:prstGeom>
            <a:noFill/>
          </p:spPr>
          <p:txBody>
            <a:bodyPr wrap="square" rtlCol="0">
              <a:spAutoFit/>
            </a:bodyPr>
            <a:lstStyle/>
            <a:p>
              <a:r>
                <a:rPr lang="en-US" sz="3692" b="1" dirty="0">
                  <a:solidFill>
                    <a:schemeClr val="tx2"/>
                  </a:solidFill>
                </a:rPr>
                <a:t>Desired Setup</a:t>
              </a: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778" y="18550167"/>
              <a:ext cx="9544973" cy="5224233"/>
            </a:xfrm>
            <a:prstGeom prst="rect">
              <a:avLst/>
            </a:prstGeom>
          </p:spPr>
        </p:pic>
      </p:grpSp>
      <p:grpSp>
        <p:nvGrpSpPr>
          <p:cNvPr id="29" name="Group 28">
            <a:extLst>
              <a:ext uri="{FF2B5EF4-FFF2-40B4-BE49-F238E27FC236}">
                <a16:creationId xmlns:a16="http://schemas.microsoft.com/office/drawing/2014/main" id="{98F69834-D800-4BA6-A0E2-7B802817AFAA}"/>
              </a:ext>
            </a:extLst>
          </p:cNvPr>
          <p:cNvGrpSpPr/>
          <p:nvPr/>
        </p:nvGrpSpPr>
        <p:grpSpPr>
          <a:xfrm>
            <a:off x="11357272" y="17133597"/>
            <a:ext cx="8414211" cy="4478421"/>
            <a:chOff x="11176745" y="9833440"/>
            <a:chExt cx="9115395" cy="4851623"/>
          </a:xfrm>
        </p:grpSpPr>
        <p:sp>
          <p:nvSpPr>
            <p:cNvPr id="25" name="TextBox 24"/>
            <p:cNvSpPr txBox="1"/>
            <p:nvPr/>
          </p:nvSpPr>
          <p:spPr>
            <a:xfrm>
              <a:off x="11227229" y="9833440"/>
              <a:ext cx="9064911" cy="715544"/>
            </a:xfrm>
            <a:prstGeom prst="rect">
              <a:avLst/>
            </a:prstGeom>
            <a:noFill/>
          </p:spPr>
          <p:txBody>
            <a:bodyPr wrap="square" rtlCol="0">
              <a:spAutoFit/>
            </a:bodyPr>
            <a:lstStyle/>
            <a:p>
              <a:r>
                <a:rPr lang="en-US" sz="3692" b="1" dirty="0">
                  <a:solidFill>
                    <a:schemeClr val="tx2"/>
                  </a:solidFill>
                </a:rPr>
                <a:t>Central Command Code Schematic</a:t>
              </a:r>
            </a:p>
          </p:txBody>
        </p:sp>
        <p:pic>
          <p:nvPicPr>
            <p:cNvPr id="14" name="Picture 13">
              <a:extLst>
                <a:ext uri="{FF2B5EF4-FFF2-40B4-BE49-F238E27FC236}">
                  <a16:creationId xmlns:a16="http://schemas.microsoft.com/office/drawing/2014/main" id="{2B25BC34-367D-4210-83BE-8AD67D4C12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76745" y="10553176"/>
              <a:ext cx="8893135" cy="4131887"/>
            </a:xfrm>
            <a:prstGeom prst="rect">
              <a:avLst/>
            </a:prstGeom>
          </p:spPr>
        </p:pic>
      </p:grpSp>
      <p:grpSp>
        <p:nvGrpSpPr>
          <p:cNvPr id="28" name="Group 27">
            <a:extLst>
              <a:ext uri="{FF2B5EF4-FFF2-40B4-BE49-F238E27FC236}">
                <a16:creationId xmlns:a16="http://schemas.microsoft.com/office/drawing/2014/main" id="{2E1F2269-5CBF-4118-95FA-B2A794A8D966}"/>
              </a:ext>
            </a:extLst>
          </p:cNvPr>
          <p:cNvGrpSpPr/>
          <p:nvPr/>
        </p:nvGrpSpPr>
        <p:grpSpPr>
          <a:xfrm>
            <a:off x="21096600" y="8001879"/>
            <a:ext cx="8367610" cy="6953324"/>
            <a:chOff x="11250406" y="15085839"/>
            <a:chExt cx="9064911" cy="7532768"/>
          </a:xfrm>
        </p:grpSpPr>
        <p:sp>
          <p:nvSpPr>
            <p:cNvPr id="26" name="TextBox 25"/>
            <p:cNvSpPr txBox="1"/>
            <p:nvPr/>
          </p:nvSpPr>
          <p:spPr>
            <a:xfrm>
              <a:off x="11250406" y="15085839"/>
              <a:ext cx="9064911" cy="715544"/>
            </a:xfrm>
            <a:prstGeom prst="rect">
              <a:avLst/>
            </a:prstGeom>
            <a:noFill/>
          </p:spPr>
          <p:txBody>
            <a:bodyPr wrap="square" rtlCol="0">
              <a:spAutoFit/>
            </a:bodyPr>
            <a:lstStyle/>
            <a:p>
              <a:r>
                <a:rPr lang="en-US" sz="3692" b="1" dirty="0">
                  <a:solidFill>
                    <a:schemeClr val="tx2"/>
                  </a:solidFill>
                </a:rPr>
                <a:t>Robot Observer Code Schematic</a:t>
              </a:r>
            </a:p>
          </p:txBody>
        </p:sp>
        <p:pic>
          <p:nvPicPr>
            <p:cNvPr id="24" name="Picture 23">
              <a:extLst>
                <a:ext uri="{FF2B5EF4-FFF2-40B4-BE49-F238E27FC236}">
                  <a16:creationId xmlns:a16="http://schemas.microsoft.com/office/drawing/2014/main" id="{01FD04AB-58D7-4EBE-BE5A-2AD308E4AD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68174" y="15793725"/>
              <a:ext cx="7118183" cy="6824882"/>
            </a:xfrm>
            <a:prstGeom prst="rect">
              <a:avLst/>
            </a:prstGeom>
          </p:spPr>
        </p:pic>
      </p:grpSp>
      <p:sp>
        <p:nvSpPr>
          <p:cNvPr id="30" name="TextBox 29">
            <a:extLst>
              <a:ext uri="{FF2B5EF4-FFF2-40B4-BE49-F238E27FC236}">
                <a16:creationId xmlns:a16="http://schemas.microsoft.com/office/drawing/2014/main" id="{35282B1C-FE9E-46DA-89A6-075FE5BAC849}"/>
              </a:ext>
            </a:extLst>
          </p:cNvPr>
          <p:cNvSpPr txBox="1"/>
          <p:nvPr/>
        </p:nvSpPr>
        <p:spPr>
          <a:xfrm>
            <a:off x="11458307" y="13762325"/>
            <a:ext cx="7777600" cy="3501664"/>
          </a:xfrm>
          <a:prstGeom prst="rect">
            <a:avLst/>
          </a:prstGeom>
          <a:noFill/>
        </p:spPr>
        <p:txBody>
          <a:bodyPr wrap="square" rtlCol="0">
            <a:spAutoFit/>
          </a:bodyPr>
          <a:lstStyle/>
          <a:p>
            <a:r>
              <a:rPr lang="en-US" sz="3692" b="1" dirty="0">
                <a:solidFill>
                  <a:schemeClr val="tx2"/>
                </a:solidFill>
              </a:rPr>
              <a:t>Central Command Subscription List</a:t>
            </a:r>
          </a:p>
          <a:p>
            <a:pPr marL="527439" indent="-527439">
              <a:buFont typeface="Arial" panose="020B0604020202020204" pitchFamily="34" charset="0"/>
              <a:buChar char="•"/>
            </a:pPr>
            <a:r>
              <a:rPr lang="en-US" sz="3323" i="1" dirty="0"/>
              <a:t>/</a:t>
            </a:r>
            <a:r>
              <a:rPr lang="en-US" sz="3323" i="1" dirty="0" err="1"/>
              <a:t>kinect</a:t>
            </a:r>
            <a:r>
              <a:rPr lang="en-US" sz="3323" i="1" dirty="0"/>
              <a:t>#/locations</a:t>
            </a:r>
          </a:p>
          <a:p>
            <a:pPr marL="949391" lvl="1" indent="-527439">
              <a:buFont typeface="Arial" panose="020B0604020202020204" pitchFamily="34" charset="0"/>
              <a:buChar char="•"/>
            </a:pPr>
            <a:r>
              <a:rPr lang="en-US" sz="2954" dirty="0"/>
              <a:t>List of robot names and location information</a:t>
            </a:r>
          </a:p>
          <a:p>
            <a:pPr marL="527439" indent="-527439">
              <a:buFont typeface="Arial" panose="020B0604020202020204" pitchFamily="34" charset="0"/>
              <a:buChar char="•"/>
            </a:pPr>
            <a:r>
              <a:rPr lang="en-US" sz="3323" i="1" dirty="0"/>
              <a:t>/</a:t>
            </a:r>
            <a:r>
              <a:rPr lang="en-US" sz="3323" i="1" dirty="0" err="1"/>
              <a:t>kinect</a:t>
            </a:r>
            <a:r>
              <a:rPr lang="en-US" sz="3323" i="1" dirty="0"/>
              <a:t>#/response</a:t>
            </a:r>
          </a:p>
          <a:p>
            <a:pPr marL="949391" lvl="1" indent="-527439">
              <a:buFont typeface="Arial" panose="020B0604020202020204" pitchFamily="34" charset="0"/>
              <a:buChar char="•"/>
            </a:pPr>
            <a:r>
              <a:rPr lang="en-US" sz="2954" dirty="0"/>
              <a:t>Report from indicating whether or not a robot was found crossing its boundaries</a:t>
            </a:r>
          </a:p>
        </p:txBody>
      </p:sp>
      <p:sp>
        <p:nvSpPr>
          <p:cNvPr id="31" name="TextBox 30">
            <a:extLst>
              <a:ext uri="{FF2B5EF4-FFF2-40B4-BE49-F238E27FC236}">
                <a16:creationId xmlns:a16="http://schemas.microsoft.com/office/drawing/2014/main" id="{ABC14D63-5DFD-48F0-9F4A-3790BD21CA2F}"/>
              </a:ext>
            </a:extLst>
          </p:cNvPr>
          <p:cNvSpPr txBox="1"/>
          <p:nvPr/>
        </p:nvSpPr>
        <p:spPr>
          <a:xfrm>
            <a:off x="21096600" y="4075446"/>
            <a:ext cx="8367610" cy="4069768"/>
          </a:xfrm>
          <a:prstGeom prst="rect">
            <a:avLst/>
          </a:prstGeom>
          <a:noFill/>
        </p:spPr>
        <p:txBody>
          <a:bodyPr wrap="square" rtlCol="0">
            <a:spAutoFit/>
          </a:bodyPr>
          <a:lstStyle/>
          <a:p>
            <a:r>
              <a:rPr lang="en-US" sz="3692" b="1" dirty="0">
                <a:solidFill>
                  <a:schemeClr val="tx2"/>
                </a:solidFill>
              </a:rPr>
              <a:t>Robot Observer Subscription List</a:t>
            </a:r>
          </a:p>
          <a:p>
            <a:pPr marL="527439" indent="-527439">
              <a:buFont typeface="Arial" panose="020B0604020202020204" pitchFamily="34" charset="0"/>
              <a:buChar char="•"/>
            </a:pPr>
            <a:r>
              <a:rPr lang="en-US" sz="3323" i="1" dirty="0"/>
              <a:t>/</a:t>
            </a:r>
            <a:r>
              <a:rPr lang="en-US" sz="3323" i="1" dirty="0" err="1"/>
              <a:t>botID_list</a:t>
            </a:r>
            <a:endParaRPr lang="en-US" sz="3323" i="1" dirty="0"/>
          </a:p>
          <a:p>
            <a:pPr marL="949391" lvl="1" indent="-527439">
              <a:buFont typeface="Arial" panose="020B0604020202020204" pitchFamily="34" charset="0"/>
              <a:buChar char="•"/>
            </a:pPr>
            <a:r>
              <a:rPr lang="en-US" sz="2954" dirty="0"/>
              <a:t>Full list of robot names, types, and colors</a:t>
            </a:r>
          </a:p>
          <a:p>
            <a:pPr marL="527439" indent="-527439">
              <a:buFont typeface="Arial" panose="020B0604020202020204" pitchFamily="34" charset="0"/>
              <a:buChar char="•"/>
            </a:pPr>
            <a:r>
              <a:rPr lang="en-US" sz="3323" dirty="0"/>
              <a:t>/shutdown</a:t>
            </a:r>
          </a:p>
          <a:p>
            <a:pPr marL="527439" indent="-527439">
              <a:buFont typeface="Arial" panose="020B0604020202020204" pitchFamily="34" charset="0"/>
              <a:buChar char="•"/>
            </a:pPr>
            <a:r>
              <a:rPr lang="en-US" sz="3323" i="1" dirty="0"/>
              <a:t>/</a:t>
            </a:r>
            <a:r>
              <a:rPr lang="en-US" sz="3323" i="1" dirty="0" err="1"/>
              <a:t>kinect</a:t>
            </a:r>
            <a:r>
              <a:rPr lang="en-US" sz="3323" i="1" dirty="0"/>
              <a:t>#/</a:t>
            </a:r>
            <a:r>
              <a:rPr lang="en-US" sz="3323" i="1" dirty="0" err="1"/>
              <a:t>bot_list</a:t>
            </a:r>
            <a:endParaRPr lang="en-US" sz="3323" i="1" dirty="0"/>
          </a:p>
          <a:p>
            <a:pPr marL="949391" lvl="1" indent="-527439">
              <a:buFont typeface="Arial" panose="020B0604020202020204" pitchFamily="34" charset="0"/>
              <a:buChar char="•"/>
            </a:pPr>
            <a:r>
              <a:rPr lang="en-US" sz="2954" dirty="0"/>
              <a:t>A list of robots to track</a:t>
            </a:r>
          </a:p>
          <a:p>
            <a:pPr marL="527439" indent="-527439">
              <a:buFont typeface="Arial" panose="020B0604020202020204" pitchFamily="34" charset="0"/>
              <a:buChar char="•"/>
            </a:pPr>
            <a:r>
              <a:rPr lang="en-US" sz="3323" i="1" dirty="0"/>
              <a:t>/</a:t>
            </a:r>
            <a:r>
              <a:rPr lang="en-US" sz="3323" i="1" dirty="0" err="1"/>
              <a:t>kinect</a:t>
            </a:r>
            <a:r>
              <a:rPr lang="en-US" sz="3323" i="1" dirty="0"/>
              <a:t>#/incoming</a:t>
            </a:r>
          </a:p>
          <a:p>
            <a:pPr marL="949391" lvl="1" indent="-527439">
              <a:buFont typeface="Arial" panose="020B0604020202020204" pitchFamily="34" charset="0"/>
              <a:buChar char="•"/>
            </a:pPr>
            <a:r>
              <a:rPr lang="en-US" sz="2954" dirty="0"/>
              <a:t>A list of robots to watch the boundaries for</a:t>
            </a: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85256" y="4666881"/>
            <a:ext cx="4923692" cy="3692769"/>
          </a:xfrm>
          <a:prstGeom prst="rect">
            <a:avLst/>
          </a:prstGeom>
        </p:spPr>
      </p:pic>
      <p:sp>
        <p:nvSpPr>
          <p:cNvPr id="27" name="TextBox 26"/>
          <p:cNvSpPr txBox="1"/>
          <p:nvPr/>
        </p:nvSpPr>
        <p:spPr>
          <a:xfrm>
            <a:off x="11458307" y="4212268"/>
            <a:ext cx="7777600" cy="1683218"/>
          </a:xfrm>
          <a:prstGeom prst="rect">
            <a:avLst/>
          </a:prstGeom>
          <a:noFill/>
        </p:spPr>
        <p:txBody>
          <a:bodyPr wrap="square" rtlCol="0">
            <a:spAutoFit/>
          </a:bodyPr>
          <a:lstStyle/>
          <a:p>
            <a:r>
              <a:rPr lang="en-US" sz="3692" b="1" dirty="0">
                <a:solidFill>
                  <a:schemeClr val="tx2"/>
                </a:solidFill>
              </a:rPr>
              <a:t>Localization Example</a:t>
            </a:r>
          </a:p>
          <a:p>
            <a:endParaRPr lang="en-US" sz="3323" dirty="0"/>
          </a:p>
          <a:p>
            <a:endParaRPr lang="en-US" sz="3323" dirty="0"/>
          </a:p>
        </p:txBody>
      </p:sp>
      <p:sp>
        <p:nvSpPr>
          <p:cNvPr id="7" name="TextBox 6"/>
          <p:cNvSpPr txBox="1"/>
          <p:nvPr/>
        </p:nvSpPr>
        <p:spPr>
          <a:xfrm>
            <a:off x="11458310" y="8118245"/>
            <a:ext cx="8212125" cy="5774081"/>
          </a:xfrm>
          <a:prstGeom prst="rect">
            <a:avLst/>
          </a:prstGeom>
          <a:noFill/>
        </p:spPr>
        <p:txBody>
          <a:bodyPr wrap="square" rtlCol="0">
            <a:spAutoFit/>
          </a:bodyPr>
          <a:lstStyle/>
          <a:p>
            <a:r>
              <a:rPr lang="en-US" sz="3692" b="1" dirty="0">
                <a:solidFill>
                  <a:schemeClr val="tx2"/>
                </a:solidFill>
              </a:rPr>
              <a:t>Approach</a:t>
            </a:r>
          </a:p>
          <a:p>
            <a:r>
              <a:rPr lang="en-US" sz="3323" dirty="0"/>
              <a:t>StarL and examples are available at: </a:t>
            </a:r>
            <a:r>
              <a:rPr lang="en-US" sz="3323" i="1" dirty="0">
                <a:solidFill>
                  <a:schemeClr val="tx2"/>
                </a:solidFill>
              </a:rPr>
              <a:t>https://github.com/verivital/starl</a:t>
            </a:r>
          </a:p>
          <a:p>
            <a:pPr marL="527439" indent="-527439">
              <a:buFont typeface="Arial" panose="020B0604020202020204" pitchFamily="34" charset="0"/>
              <a:buChar char="•"/>
            </a:pPr>
            <a:r>
              <a:rPr lang="en-US" sz="3323" dirty="0"/>
              <a:t>2 types of ROS nodes: Central Command, and Robot Observer</a:t>
            </a:r>
          </a:p>
          <a:p>
            <a:pPr marL="527439" indent="-527439">
              <a:buFont typeface="Arial" panose="020B0604020202020204" pitchFamily="34" charset="0"/>
              <a:buChar char="•"/>
            </a:pPr>
            <a:r>
              <a:rPr lang="en-US" sz="3323" dirty="0"/>
              <a:t>Central Command records position information and informs each Robot Observer node which drones to look for</a:t>
            </a:r>
          </a:p>
          <a:p>
            <a:pPr marL="527439" indent="-527439">
              <a:buFont typeface="Arial" panose="020B0604020202020204" pitchFamily="34" charset="0"/>
              <a:buChar char="•"/>
            </a:pPr>
            <a:r>
              <a:rPr lang="en-US" sz="3323" dirty="0"/>
              <a:t>Robot Observer nodes process the Kinect image and report location information to the Central Command node</a:t>
            </a:r>
          </a:p>
        </p:txBody>
      </p:sp>
    </p:spTree>
    <p:extLst>
      <p:ext uri="{BB962C8B-B14F-4D97-AF65-F5344CB8AC3E}">
        <p14:creationId xmlns:p14="http://schemas.microsoft.com/office/powerpoint/2010/main" val="1434176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956</TotalTime>
  <Words>483</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Dung Tran</dc:creator>
  <cp:lastModifiedBy>Dung Tran</cp:lastModifiedBy>
  <cp:revision>48</cp:revision>
  <dcterms:created xsi:type="dcterms:W3CDTF">2017-07-13T21:20:07Z</dcterms:created>
  <dcterms:modified xsi:type="dcterms:W3CDTF">2017-07-24T20:26:51Z</dcterms:modified>
</cp:coreProperties>
</file>